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4" r:id="rId3"/>
    <p:sldId id="277" r:id="rId4"/>
    <p:sldId id="275" r:id="rId5"/>
    <p:sldId id="271" r:id="rId6"/>
    <p:sldId id="278" r:id="rId7"/>
    <p:sldId id="279" r:id="rId8"/>
    <p:sldId id="280" r:id="rId9"/>
    <p:sldId id="270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098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 is no algorithm as to which rule should be applied when to simplify an expression.</a:t>
            </a:r>
          </a:p>
          <a:p>
            <a:r>
              <a:rPr lang="en-GB" dirty="0"/>
              <a:t>To make simplification a little easier attempt these goals when solving problems:</a:t>
            </a:r>
          </a:p>
          <a:p>
            <a:pPr marL="742950" lvl="1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dirty="0"/>
              <a:t>Remove brackets where possible.  Look for opportunities to apply association, De Morgan’s law and double negation to do this.</a:t>
            </a:r>
          </a:p>
          <a:p>
            <a:pPr marL="742950" lvl="1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dirty="0"/>
              <a:t>Remove duplicate inputs. E.g. A V A ≡ A  and  ¬A V ¬A ≡ ¬A</a:t>
            </a:r>
          </a:p>
          <a:p>
            <a:pPr marL="742950" lvl="1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dirty="0"/>
              <a:t>Remember ¬A Ʌ A = 0 and ¬A V A = 1.  This allows you to remove an input and replace it with a value.</a:t>
            </a:r>
          </a:p>
          <a:p>
            <a:pPr marL="742950" lvl="1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dirty="0"/>
              <a:t>Any expression AND 0 will always be 0, so the expression can be removed.</a:t>
            </a:r>
          </a:p>
          <a:p>
            <a:pPr marL="742950" lvl="1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dirty="0"/>
              <a:t>Attempt to use distribution to remove one term. </a:t>
            </a:r>
            <a:br>
              <a:rPr lang="en-GB" dirty="0"/>
            </a:br>
            <a:r>
              <a:rPr lang="en-GB" dirty="0"/>
              <a:t>E.g. (A Ʌ B) V (A Ʌ C) ≡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A Ʌ (B V C)  	 (A V B) Ʌ (A V C) ≡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A V (B Ʌ C) </a:t>
            </a:r>
          </a:p>
        </p:txBody>
      </p:sp>
    </p:spTree>
    <p:extLst>
      <p:ext uri="{BB962C8B-B14F-4D97-AF65-F5344CB8AC3E}">
        <p14:creationId xmlns:p14="http://schemas.microsoft.com/office/powerpoint/2010/main" val="324341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When simplifying expressions, sometimes it is necessary to initially expand an expression in order to simplify it in a subsequent step.</a:t>
            </a:r>
          </a:p>
          <a:p>
            <a:endParaRPr lang="pt-BR" dirty="0"/>
          </a:p>
          <a:p>
            <a:r>
              <a:rPr lang="pt-BR" dirty="0"/>
              <a:t>¬(A Ʌ B) Ʌ A</a:t>
            </a:r>
          </a:p>
          <a:p>
            <a:r>
              <a:rPr lang="pt-BR" dirty="0"/>
              <a:t>Can be expanded to: (¬A V ¬B) Ʌ A</a:t>
            </a:r>
          </a:p>
          <a:p>
            <a:r>
              <a:rPr lang="pt-BR" dirty="0"/>
              <a:t>Can be expanded to: (¬A Ʌ A ) V (¬B Ʌ A)</a:t>
            </a:r>
          </a:p>
          <a:p>
            <a:r>
              <a:rPr lang="pt-BR" dirty="0"/>
              <a:t>A general rule can now be appled to eliminate (¬A Ʌ A )</a:t>
            </a:r>
          </a:p>
          <a:p>
            <a:endParaRPr lang="pt-BR" dirty="0"/>
          </a:p>
          <a:p>
            <a:r>
              <a:rPr lang="pt-BR" dirty="0"/>
              <a:t>Another example with OR:</a:t>
            </a:r>
          </a:p>
          <a:p>
            <a:endParaRPr lang="pt-BR" dirty="0"/>
          </a:p>
          <a:p>
            <a:r>
              <a:rPr lang="pt-BR" dirty="0"/>
              <a:t>¬(A Ʌ B) V A</a:t>
            </a:r>
          </a:p>
          <a:p>
            <a:r>
              <a:rPr lang="pt-BR" dirty="0"/>
              <a:t>Can be expanded to: (¬A V ¬B) V A</a:t>
            </a:r>
            <a:br>
              <a:rPr lang="pt-BR" dirty="0"/>
            </a:br>
            <a:r>
              <a:rPr lang="pt-BR" dirty="0"/>
              <a:t>Can be expanded to: (¬A V A) V (¬B V A)</a:t>
            </a:r>
          </a:p>
          <a:p>
            <a:r>
              <a:rPr lang="pt-BR" dirty="0"/>
              <a:t>A general rule can now be applied to eliminate (¬A V A)</a:t>
            </a:r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4652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Simplify the expressions: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A Ʌ A V B	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B Ʌ (A V ¬A)	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(X Ʌ Y) V (X Ʌ Z) 	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(A V B) Ʌ (A V ¬B)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(X Ʌ Z) V W V (X Ʌ Y)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(A Ʌ B) V A Ʌ (B V C)	</a:t>
            </a:r>
            <a:r>
              <a:rPr lang="en-GB" dirty="0"/>
              <a:t>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¬A V C V (A Ʌ B)		</a:t>
            </a:r>
            <a:r>
              <a:rPr lang="en-GB" dirty="0"/>
              <a:t>≡</a:t>
            </a:r>
          </a:p>
        </p:txBody>
      </p:sp>
    </p:spTree>
    <p:extLst>
      <p:ext uri="{BB962C8B-B14F-4D97-AF65-F5344CB8AC3E}">
        <p14:creationId xmlns:p14="http://schemas.microsoft.com/office/powerpoint/2010/main" val="291834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8"/>
            </a:pPr>
            <a:r>
              <a:rPr lang="pt-BR" dirty="0"/>
              <a:t>Complete the truth table to show that F V ¬F V ¬G is True, and therefore F V ¬(F Ʌ G) is also True.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499909"/>
              </p:ext>
            </p:extLst>
          </p:nvPr>
        </p:nvGraphicFramePr>
        <p:xfrm>
          <a:off x="555898" y="2212672"/>
          <a:ext cx="643273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86546">
                  <a:extLst>
                    <a:ext uri="{9D8B030D-6E8A-4147-A177-3AD203B41FA5}">
                      <a16:colId xmlns:a16="http://schemas.microsoft.com/office/drawing/2014/main" val="3643128491"/>
                    </a:ext>
                  </a:extLst>
                </a:gridCol>
                <a:gridCol w="1286546">
                  <a:extLst>
                    <a:ext uri="{9D8B030D-6E8A-4147-A177-3AD203B41FA5}">
                      <a16:colId xmlns:a16="http://schemas.microsoft.com/office/drawing/2014/main" val="2953104346"/>
                    </a:ext>
                  </a:extLst>
                </a:gridCol>
                <a:gridCol w="1286546">
                  <a:extLst>
                    <a:ext uri="{9D8B030D-6E8A-4147-A177-3AD203B41FA5}">
                      <a16:colId xmlns:a16="http://schemas.microsoft.com/office/drawing/2014/main" val="1375876144"/>
                    </a:ext>
                  </a:extLst>
                </a:gridCol>
                <a:gridCol w="1286546">
                  <a:extLst>
                    <a:ext uri="{9D8B030D-6E8A-4147-A177-3AD203B41FA5}">
                      <a16:colId xmlns:a16="http://schemas.microsoft.com/office/drawing/2014/main" val="3388918011"/>
                    </a:ext>
                  </a:extLst>
                </a:gridCol>
                <a:gridCol w="1286546">
                  <a:extLst>
                    <a:ext uri="{9D8B030D-6E8A-4147-A177-3AD203B41FA5}">
                      <a16:colId xmlns:a16="http://schemas.microsoft.com/office/drawing/2014/main" val="347930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¬F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¬G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 V ¬F V ¬G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502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656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66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427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59246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7577" y="431220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Simplify the expressions: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9"/>
            </a:pPr>
            <a:r>
              <a:rPr lang="pt-BR" dirty="0"/>
              <a:t>¬(X Ʌ Y) Ʌ X	</a:t>
            </a:r>
            <a:r>
              <a:rPr lang="en-GB" dirty="0"/>
              <a:t> ≡</a:t>
            </a:r>
            <a:endParaRPr lang="pt-BR" dirty="0"/>
          </a:p>
          <a:p>
            <a:pPr marL="342900" indent="-342900">
              <a:lnSpc>
                <a:spcPct val="150000"/>
              </a:lnSpc>
              <a:buFont typeface="+mj-lt"/>
              <a:buAutoNum type="arabicPeriod" startAt="9"/>
            </a:pPr>
            <a:r>
              <a:rPr lang="pt-BR" dirty="0"/>
              <a:t>¬(A Ʌ B) V A	</a:t>
            </a:r>
            <a:r>
              <a:rPr lang="en-GB" dirty="0"/>
              <a:t> ≡</a:t>
            </a:r>
            <a:endParaRPr lang="pt-BR" dirty="0"/>
          </a:p>
          <a:p>
            <a:pPr marL="342900" indent="-342900">
              <a:lnSpc>
                <a:spcPct val="150000"/>
              </a:lnSpc>
              <a:buFont typeface="+mj-lt"/>
              <a:buAutoNum type="arabicPeriod" startAt="9"/>
            </a:pPr>
            <a:r>
              <a:rPr lang="pt-BR" dirty="0"/>
              <a:t>(F Ʌ ¬G) V G	</a:t>
            </a:r>
            <a:r>
              <a:rPr lang="en-GB" dirty="0"/>
              <a:t> ≡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2520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Simplify the expressions: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2"/>
            </a:pPr>
            <a:r>
              <a:rPr lang="en-GB" dirty="0"/>
              <a:t> ¬X V ¬Y V X Ʌ Y		≡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2"/>
            </a:pPr>
            <a:r>
              <a:rPr lang="en-GB" dirty="0"/>
              <a:t>¬(X Ʌ Y) V ¬Y V X 	≡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2"/>
            </a:pPr>
            <a:r>
              <a:rPr lang="en-GB" dirty="0"/>
              <a:t>A V B V ¬A 		≡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2"/>
            </a:pPr>
            <a:r>
              <a:rPr lang="en-GB" dirty="0"/>
              <a:t>A Ʌ (B Ʌ C) Ʌ ¬B 	≡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2"/>
            </a:pPr>
            <a:r>
              <a:rPr lang="en-GB" dirty="0"/>
              <a:t>X V Y V ¬X V W	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2"/>
            </a:pPr>
            <a:r>
              <a:rPr lang="en-GB" dirty="0"/>
              <a:t>¬(X Ʌ Y) V ¬Y V X 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12"/>
            </a:pPr>
            <a:r>
              <a:rPr lang="en-GB" dirty="0"/>
              <a:t>(¬X Ʌ ¬Y) Ʌ X		≡</a:t>
            </a:r>
          </a:p>
        </p:txBody>
      </p:sp>
    </p:spTree>
    <p:extLst>
      <p:ext uri="{BB962C8B-B14F-4D97-AF65-F5344CB8AC3E}">
        <p14:creationId xmlns:p14="http://schemas.microsoft.com/office/powerpoint/2010/main" val="2732035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19"/>
            </a:pPr>
            <a:r>
              <a:rPr lang="pt-BR" dirty="0"/>
              <a:t>Using a truth table, prove the law of absorption that: ¬X V (¬X Ʌ Y) </a:t>
            </a:r>
            <a:r>
              <a:rPr lang="en-GB" dirty="0"/>
              <a:t>≡ ¬X</a:t>
            </a:r>
            <a:r>
              <a:rPr lang="pt-BR" dirty="0"/>
              <a:t> 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208017"/>
              </p:ext>
            </p:extLst>
          </p:nvPr>
        </p:nvGraphicFramePr>
        <p:xfrm>
          <a:off x="555896" y="2212672"/>
          <a:ext cx="751041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2083">
                  <a:extLst>
                    <a:ext uri="{9D8B030D-6E8A-4147-A177-3AD203B41FA5}">
                      <a16:colId xmlns:a16="http://schemas.microsoft.com/office/drawing/2014/main" val="3643128491"/>
                    </a:ext>
                  </a:extLst>
                </a:gridCol>
                <a:gridCol w="1502083">
                  <a:extLst>
                    <a:ext uri="{9D8B030D-6E8A-4147-A177-3AD203B41FA5}">
                      <a16:colId xmlns:a16="http://schemas.microsoft.com/office/drawing/2014/main" val="2953104346"/>
                    </a:ext>
                  </a:extLst>
                </a:gridCol>
                <a:gridCol w="1502083">
                  <a:extLst>
                    <a:ext uri="{9D8B030D-6E8A-4147-A177-3AD203B41FA5}">
                      <a16:colId xmlns:a16="http://schemas.microsoft.com/office/drawing/2014/main" val="1375876144"/>
                    </a:ext>
                  </a:extLst>
                </a:gridCol>
                <a:gridCol w="1502083">
                  <a:extLst>
                    <a:ext uri="{9D8B030D-6E8A-4147-A177-3AD203B41FA5}">
                      <a16:colId xmlns:a16="http://schemas.microsoft.com/office/drawing/2014/main" val="3388918011"/>
                    </a:ext>
                  </a:extLst>
                </a:gridCol>
                <a:gridCol w="1502083">
                  <a:extLst>
                    <a:ext uri="{9D8B030D-6E8A-4147-A177-3AD203B41FA5}">
                      <a16:colId xmlns:a16="http://schemas.microsoft.com/office/drawing/2014/main" val="347930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¬X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¬X </a:t>
                      </a:r>
                      <a:r>
                        <a:rPr lang="pt-BR" dirty="0"/>
                        <a:t>Ʌ Y</a:t>
                      </a:r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¬X V (¬X Ʌ Y)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502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656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66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427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592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649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20"/>
            </a:pPr>
            <a:r>
              <a:rPr lang="pt-BR" dirty="0"/>
              <a:t>Using a truth table, prove </a:t>
            </a:r>
            <a:r>
              <a:rPr lang="en-GB" dirty="0"/>
              <a:t>that (X V Y) V ¬(X Ʌ Y) is true.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959861"/>
              </p:ext>
            </p:extLst>
          </p:nvPr>
        </p:nvGraphicFramePr>
        <p:xfrm>
          <a:off x="555895" y="2212672"/>
          <a:ext cx="911062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2124">
                  <a:extLst>
                    <a:ext uri="{9D8B030D-6E8A-4147-A177-3AD203B41FA5}">
                      <a16:colId xmlns:a16="http://schemas.microsoft.com/office/drawing/2014/main" val="3643128491"/>
                    </a:ext>
                  </a:extLst>
                </a:gridCol>
                <a:gridCol w="1822124">
                  <a:extLst>
                    <a:ext uri="{9D8B030D-6E8A-4147-A177-3AD203B41FA5}">
                      <a16:colId xmlns:a16="http://schemas.microsoft.com/office/drawing/2014/main" val="2953104346"/>
                    </a:ext>
                  </a:extLst>
                </a:gridCol>
                <a:gridCol w="1822124">
                  <a:extLst>
                    <a:ext uri="{9D8B030D-6E8A-4147-A177-3AD203B41FA5}">
                      <a16:colId xmlns:a16="http://schemas.microsoft.com/office/drawing/2014/main" val="1375876144"/>
                    </a:ext>
                  </a:extLst>
                </a:gridCol>
                <a:gridCol w="1822124">
                  <a:extLst>
                    <a:ext uri="{9D8B030D-6E8A-4147-A177-3AD203B41FA5}">
                      <a16:colId xmlns:a16="http://schemas.microsoft.com/office/drawing/2014/main" val="4174972935"/>
                    </a:ext>
                  </a:extLst>
                </a:gridCol>
                <a:gridCol w="1822124">
                  <a:extLst>
                    <a:ext uri="{9D8B030D-6E8A-4147-A177-3AD203B41FA5}">
                      <a16:colId xmlns:a16="http://schemas.microsoft.com/office/drawing/2014/main" val="3388918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X V 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¬(X </a:t>
                      </a:r>
                      <a:r>
                        <a:rPr lang="pt-BR" dirty="0"/>
                        <a:t>Ʌ Y)</a:t>
                      </a:r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(X V Y)</a:t>
                      </a:r>
                      <a:r>
                        <a:rPr lang="en-GB" dirty="0"/>
                        <a:t> V ¬(X </a:t>
                      </a:r>
                      <a:r>
                        <a:rPr lang="pt-BR" dirty="0"/>
                        <a:t>Ʌ Y)</a:t>
                      </a:r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502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56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66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427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592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097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21"/>
            </a:pPr>
            <a:r>
              <a:rPr lang="en-GB" dirty="0"/>
              <a:t>Draw the circuit diagram for the expression: ¬(A Ʌ B) Ʌ (C V ¬D)  </a:t>
            </a:r>
          </a:p>
        </p:txBody>
      </p:sp>
    </p:spTree>
    <p:extLst>
      <p:ext uri="{BB962C8B-B14F-4D97-AF65-F5344CB8AC3E}">
        <p14:creationId xmlns:p14="http://schemas.microsoft.com/office/powerpoint/2010/main" val="217183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 is one rule that is not in the specification, but can help.</a:t>
            </a:r>
          </a:p>
          <a:p>
            <a:endParaRPr lang="en-GB" dirty="0"/>
          </a:p>
          <a:p>
            <a:r>
              <a:rPr lang="en-GB" dirty="0"/>
              <a:t>Absorption allows for a second input to be removed if another one appears twice:</a:t>
            </a:r>
          </a:p>
          <a:p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(A V B) Ʌ (A Ʌ ¬B)	≡ 	A</a:t>
            </a:r>
          </a:p>
          <a:p>
            <a:pPr>
              <a:lnSpc>
                <a:spcPct val="150000"/>
              </a:lnSpc>
            </a:pPr>
            <a:r>
              <a:rPr lang="en-GB" dirty="0"/>
              <a:t>A V (A Ʌ B)	≡ 	A</a:t>
            </a:r>
          </a:p>
          <a:p>
            <a:pPr>
              <a:lnSpc>
                <a:spcPct val="150000"/>
              </a:lnSpc>
            </a:pPr>
            <a:r>
              <a:rPr lang="en-GB" dirty="0"/>
              <a:t>A Ʌ (A V B)	≡ 	A</a:t>
            </a:r>
          </a:p>
          <a:p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967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689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135</cp:revision>
  <cp:lastPrinted>2018-01-17T13:42:25Z</cp:lastPrinted>
  <dcterms:created xsi:type="dcterms:W3CDTF">2014-10-30T19:23:19Z</dcterms:created>
  <dcterms:modified xsi:type="dcterms:W3CDTF">2018-07-17T19:09:01Z</dcterms:modified>
</cp:coreProperties>
</file>