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of a golf club’s competition results into third normal form.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pPr marL="342000"/>
            <a:r>
              <a:rPr lang="en-GB" altLang="en-US" sz="1600" dirty="0"/>
              <a:t>GOLFCLUB (</a:t>
            </a:r>
            <a:r>
              <a:rPr lang="en-GB" altLang="en-US" sz="1600" dirty="0" err="1"/>
              <a:t>CompetitionName</a:t>
            </a:r>
            <a:r>
              <a:rPr lang="en-GB" altLang="en-US" sz="1600" dirty="0"/>
              <a:t>, Date, </a:t>
            </a:r>
            <a:r>
              <a:rPr lang="en-GB" altLang="en-US" sz="1600" dirty="0" err="1"/>
              <a:t>TeesUsed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TeeType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MemberNumber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ContactNumber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TeeOffTime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MemberHandicap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GrossScore</a:t>
            </a:r>
            <a:r>
              <a:rPr lang="en-GB" altLang="en-US" sz="1600" dirty="0"/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416546"/>
              </p:ext>
            </p:extLst>
          </p:nvPr>
        </p:nvGraphicFramePr>
        <p:xfrm>
          <a:off x="612544" y="2408281"/>
          <a:ext cx="10966909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7783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924488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898516">
                  <a:extLst>
                    <a:ext uri="{9D8B030D-6E8A-4147-A177-3AD203B41FA5}">
                      <a16:colId xmlns:a16="http://schemas.microsoft.com/office/drawing/2014/main" val="337840086"/>
                    </a:ext>
                  </a:extLst>
                </a:gridCol>
                <a:gridCol w="858892">
                  <a:extLst>
                    <a:ext uri="{9D8B030D-6E8A-4147-A177-3AD203B41FA5}">
                      <a16:colId xmlns:a16="http://schemas.microsoft.com/office/drawing/2014/main" val="670934051"/>
                    </a:ext>
                  </a:extLst>
                </a:gridCol>
                <a:gridCol w="1513450">
                  <a:extLst>
                    <a:ext uri="{9D8B030D-6E8A-4147-A177-3AD203B41FA5}">
                      <a16:colId xmlns:a16="http://schemas.microsoft.com/office/drawing/2014/main" val="837710655"/>
                    </a:ext>
                  </a:extLst>
                </a:gridCol>
                <a:gridCol w="1434456">
                  <a:extLst>
                    <a:ext uri="{9D8B030D-6E8A-4147-A177-3AD203B41FA5}">
                      <a16:colId xmlns:a16="http://schemas.microsoft.com/office/drawing/2014/main" val="4091453269"/>
                    </a:ext>
                  </a:extLst>
                </a:gridCol>
                <a:gridCol w="1066410">
                  <a:extLst>
                    <a:ext uri="{9D8B030D-6E8A-4147-A177-3AD203B41FA5}">
                      <a16:colId xmlns:a16="http://schemas.microsoft.com/office/drawing/2014/main" val="2466688660"/>
                    </a:ext>
                  </a:extLst>
                </a:gridCol>
                <a:gridCol w="1603811">
                  <a:extLst>
                    <a:ext uri="{9D8B030D-6E8A-4147-A177-3AD203B41FA5}">
                      <a16:colId xmlns:a16="http://schemas.microsoft.com/office/drawing/2014/main" val="3864791873"/>
                    </a:ext>
                  </a:extLst>
                </a:gridCol>
                <a:gridCol w="1029103">
                  <a:extLst>
                    <a:ext uri="{9D8B030D-6E8A-4147-A177-3AD203B41FA5}">
                      <a16:colId xmlns:a16="http://schemas.microsoft.com/office/drawing/2014/main" val="30942737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CompetitionName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Date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TeesUsed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TeeType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MemberNumber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ContactNumber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TeeOffTime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MemberHandicap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GrossScore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Club Champions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6th April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Yellow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Standard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01242 674286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10:00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Junior Challenge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9th May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Short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01242 674286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12:00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Three club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10th June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Yellow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Standard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01452 975687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08:45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Three club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10th June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Yellow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Standard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01242 674286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09:00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2278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Three club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10th June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Yellow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Standard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01242 674286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09:15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05911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Junior Challenge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9th May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Short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01242 674286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12:15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152004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6D0E8E7-B184-44A3-B0BB-3931ECB2BFA8}"/>
              </a:ext>
            </a:extLst>
          </p:cNvPr>
          <p:cNvSpPr txBox="1"/>
          <p:nvPr/>
        </p:nvSpPr>
        <p:spPr>
          <a:xfrm>
            <a:off x="120844" y="5111249"/>
            <a:ext cx="119503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The database only needs to store the results of competitions for one year. Every member has a handicap and contact number. Every competition is played from a tee type. E.g. Junior competitions are played from red tees. The colour of the tee indicates its relative distance from the hole. Every member has a tee off time for a competition and records their gross score for that competition. This is their score before their handicap is applied.</a:t>
            </a:r>
          </a:p>
        </p:txBody>
      </p:sp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446</Words>
  <Application>Microsoft Office PowerPoint</Application>
  <PresentationFormat>Widescreen</PresentationFormat>
  <Paragraphs>87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79</cp:revision>
  <dcterms:created xsi:type="dcterms:W3CDTF">2014-10-30T19:23:19Z</dcterms:created>
  <dcterms:modified xsi:type="dcterms:W3CDTF">2021-03-09T09:54:44Z</dcterms:modified>
</cp:coreProperties>
</file>