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584" autoAdjust="0"/>
    <p:restoredTop sz="94660"/>
  </p:normalViewPr>
  <p:slideViewPr>
    <p:cSldViewPr snapToGrid="0">
      <p:cViewPr varScale="1">
        <p:scale>
          <a:sx n="113" d="100"/>
          <a:sy n="113" d="100"/>
        </p:scale>
        <p:origin x="510" y="120"/>
      </p:cViewPr>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69B43921-457F-42D7-9A5E-1FB398760551}" type="datetimeFigureOut">
              <a:rPr lang="en-GB" smtClean="0"/>
              <a:t>31/01/2016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429256349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9B43921-457F-42D7-9A5E-1FB398760551}" type="datetimeFigureOut">
              <a:rPr lang="en-GB" smtClean="0"/>
              <a:t>31/01/2016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35344307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9B43921-457F-42D7-9A5E-1FB398760551}" type="datetimeFigureOut">
              <a:rPr lang="en-GB" smtClean="0"/>
              <a:t>31/01/2016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4061429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9B43921-457F-42D7-9A5E-1FB398760551}" type="datetimeFigureOut">
              <a:rPr lang="en-GB" smtClean="0"/>
              <a:t>31/01/2016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20169686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9B43921-457F-42D7-9A5E-1FB398760551}" type="datetimeFigureOut">
              <a:rPr lang="en-GB" smtClean="0"/>
              <a:t>31/01/2016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320235709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69B43921-457F-42D7-9A5E-1FB398760551}" type="datetimeFigureOut">
              <a:rPr lang="en-GB" smtClean="0"/>
              <a:t>31/01/2016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311378960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69B43921-457F-42D7-9A5E-1FB398760551}" type="datetimeFigureOut">
              <a:rPr lang="en-GB" smtClean="0"/>
              <a:t>31/01/2016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4880769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69B43921-457F-42D7-9A5E-1FB398760551}" type="datetimeFigureOut">
              <a:rPr lang="en-GB" smtClean="0"/>
              <a:t>31/01/2016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32477858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B43921-457F-42D7-9A5E-1FB398760551}" type="datetimeFigureOut">
              <a:rPr lang="en-GB" smtClean="0"/>
              <a:t>31/01/2016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36800202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9B43921-457F-42D7-9A5E-1FB398760551}" type="datetimeFigureOut">
              <a:rPr lang="en-GB" smtClean="0"/>
              <a:t>31/01/2016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6317239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9B43921-457F-42D7-9A5E-1FB398760551}" type="datetimeFigureOut">
              <a:rPr lang="en-GB" smtClean="0"/>
              <a:t>31/01/2016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1674976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smtClean="0"/>
              <a:t>Click to edit Master title style</a:t>
            </a:r>
            <a:endParaRPr lang="en-GB"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pic>
        <p:nvPicPr>
          <p:cNvPr id="16" name="Picture 15"/>
          <p:cNvPicPr>
            <a:picLocks noChangeAspect="1"/>
          </p:cNvPicPr>
          <p:nvPr userDrawn="1"/>
        </p:nvPicPr>
        <p:blipFill rotWithShape="1">
          <a:blip r:embed="rId13" cstate="print">
            <a:extLst>
              <a:ext uri="{28A0092B-C50C-407E-A947-70E740481C1C}">
                <a14:useLocalDpi xmlns:a14="http://schemas.microsoft.com/office/drawing/2010/main" val="0"/>
              </a:ext>
            </a:extLst>
          </a:blip>
          <a:srcRect l="18478"/>
          <a:stretch/>
        </p:blipFill>
        <p:spPr>
          <a:xfrm>
            <a:off x="0" y="-22878"/>
            <a:ext cx="12191999" cy="1337328"/>
          </a:xfrm>
          <a:prstGeom prst="rect">
            <a:avLst/>
          </a:prstGeom>
        </p:spPr>
      </p:pic>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B43921-457F-42D7-9A5E-1FB398760551}" type="datetimeFigureOut">
              <a:rPr lang="en-GB" smtClean="0"/>
              <a:t>31/01/2016</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1C0A8E-E8C2-469C-905E-C6857145D775}" type="slidenum">
              <a:rPr lang="en-GB" smtClean="0"/>
              <a:t>‹#›</a:t>
            </a:fld>
            <a:endParaRPr lang="en-GB"/>
          </a:p>
        </p:txBody>
      </p:sp>
      <p:cxnSp>
        <p:nvCxnSpPr>
          <p:cNvPr id="14" name="Straight Connector 13"/>
          <p:cNvCxnSpPr/>
          <p:nvPr userDrawn="1"/>
        </p:nvCxnSpPr>
        <p:spPr>
          <a:xfrm>
            <a:off x="0" y="1314450"/>
            <a:ext cx="12192000"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pic>
        <p:nvPicPr>
          <p:cNvPr id="62" name="Picture 61"/>
          <p:cNvPicPr>
            <a:picLocks noChangeAspect="1"/>
          </p:cNvPicPr>
          <p:nvPr userDrawn="1"/>
        </p:nvPicPr>
        <p:blipFill>
          <a:blip r:embed="rId14"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0" y="6253601"/>
            <a:ext cx="1225454" cy="604399"/>
          </a:xfrm>
          <a:prstGeom prst="rect">
            <a:avLst/>
          </a:prstGeom>
        </p:spPr>
      </p:pic>
    </p:spTree>
    <p:extLst>
      <p:ext uri="{BB962C8B-B14F-4D97-AF65-F5344CB8AC3E}">
        <p14:creationId xmlns:p14="http://schemas.microsoft.com/office/powerpoint/2010/main" val="28953938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485776"/>
            <a:ext cx="12192000" cy="369332"/>
          </a:xfrm>
          <a:prstGeom prst="rect">
            <a:avLst/>
          </a:prstGeom>
        </p:spPr>
        <p:txBody>
          <a:bodyPr wrap="square">
            <a:spAutoFit/>
          </a:bodyPr>
          <a:lstStyle/>
          <a:p>
            <a:r>
              <a:rPr lang="en-GB" dirty="0">
                <a:solidFill>
                  <a:srgbClr val="C00000"/>
                </a:solidFill>
              </a:rPr>
              <a:t>Relational database, flat file, primary key, foreign key, secondary key, entity relationship modelling, normalisation and indexing</a:t>
            </a:r>
            <a:endParaRPr lang="en-GB" dirty="0">
              <a:solidFill>
                <a:srgbClr val="C00000"/>
              </a:solidFill>
            </a:endParaRPr>
          </a:p>
        </p:txBody>
      </p:sp>
      <p:sp>
        <p:nvSpPr>
          <p:cNvPr id="7" name="Rectangle 6"/>
          <p:cNvSpPr/>
          <p:nvPr/>
        </p:nvSpPr>
        <p:spPr>
          <a:xfrm>
            <a:off x="0" y="0"/>
            <a:ext cx="12192000" cy="461665"/>
          </a:xfrm>
          <a:prstGeom prst="rect">
            <a:avLst/>
          </a:prstGeom>
        </p:spPr>
        <p:txBody>
          <a:bodyPr wrap="square">
            <a:spAutoFit/>
          </a:bodyPr>
          <a:lstStyle/>
          <a:p>
            <a:r>
              <a:rPr lang="en-GB" sz="2400" b="1" dirty="0" smtClean="0">
                <a:solidFill>
                  <a:srgbClr val="C00000"/>
                </a:solidFill>
              </a:rPr>
              <a:t>Databases</a:t>
            </a:r>
            <a:endParaRPr lang="en-GB" sz="2400" dirty="0">
              <a:solidFill>
                <a:srgbClr val="C00000"/>
              </a:solidFill>
            </a:endParaRPr>
          </a:p>
        </p:txBody>
      </p:sp>
      <p:sp>
        <p:nvSpPr>
          <p:cNvPr id="3" name="TextBox 2"/>
          <p:cNvSpPr txBox="1"/>
          <p:nvPr/>
        </p:nvSpPr>
        <p:spPr>
          <a:xfrm>
            <a:off x="107577" y="1360358"/>
            <a:ext cx="11950311" cy="1569660"/>
          </a:xfrm>
          <a:prstGeom prst="rect">
            <a:avLst/>
          </a:prstGeom>
          <a:noFill/>
        </p:spPr>
        <p:txBody>
          <a:bodyPr wrap="square" rtlCol="0">
            <a:spAutoFit/>
          </a:bodyPr>
          <a:lstStyle/>
          <a:p>
            <a:r>
              <a:rPr lang="en-GB" sz="1600" dirty="0" smtClean="0"/>
              <a:t>A small flower shop has a number of seasonal bouquets that customers can order by selecting options through their website.</a:t>
            </a:r>
          </a:p>
          <a:p>
            <a:r>
              <a:rPr lang="en-GB" sz="1600" dirty="0" smtClean="0"/>
              <a:t>When an order is placed, the form uses PHP to automatically send an email to the retailer with details of the order.  The company would like to modernise this operation by creating a relational database that the website would automatically populate orders into.  They have collected previous customer data in a spreadsheet, and output this as a CSV file.  They have also output a CSV file of their seasonal bouquets.</a:t>
            </a:r>
          </a:p>
          <a:p>
            <a:endParaRPr lang="en-GB" sz="1600" dirty="0"/>
          </a:p>
          <a:p>
            <a:r>
              <a:rPr lang="en-GB" sz="1600" dirty="0" smtClean="0"/>
              <a:t>1. Import this data into two new tables in a new database, and complete the relational design.  Set the primary keys in these two tables.</a:t>
            </a:r>
            <a:endParaRPr lang="en-GB" sz="1600" dirty="0" smtClean="0"/>
          </a:p>
        </p:txBody>
      </p:sp>
      <p:sp>
        <p:nvSpPr>
          <p:cNvPr id="4" name="Rectangle 3"/>
          <p:cNvSpPr/>
          <p:nvPr/>
        </p:nvSpPr>
        <p:spPr>
          <a:xfrm>
            <a:off x="838200" y="3334400"/>
            <a:ext cx="1744133" cy="711200"/>
          </a:xfrm>
          <a:prstGeom prst="rect">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rgbClr val="C00000"/>
                </a:solidFill>
              </a:rPr>
              <a:t>CUSTOMERS</a:t>
            </a:r>
            <a:endParaRPr lang="en-GB" dirty="0">
              <a:solidFill>
                <a:srgbClr val="C00000"/>
              </a:solidFill>
            </a:endParaRPr>
          </a:p>
        </p:txBody>
      </p:sp>
      <p:sp>
        <p:nvSpPr>
          <p:cNvPr id="6" name="Rectangle 5"/>
          <p:cNvSpPr/>
          <p:nvPr/>
        </p:nvSpPr>
        <p:spPr>
          <a:xfrm>
            <a:off x="3471334" y="3334400"/>
            <a:ext cx="1744133" cy="711200"/>
          </a:xfrm>
          <a:prstGeom prst="rect">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rgbClr val="C00000"/>
                </a:solidFill>
              </a:rPr>
              <a:t>BOUQUETS</a:t>
            </a:r>
            <a:endParaRPr lang="en-GB" dirty="0">
              <a:solidFill>
                <a:srgbClr val="C00000"/>
              </a:solidFill>
            </a:endParaRPr>
          </a:p>
        </p:txBody>
      </p:sp>
      <p:cxnSp>
        <p:nvCxnSpPr>
          <p:cNvPr id="8" name="Straight Connector 7"/>
          <p:cNvCxnSpPr>
            <a:stCxn id="4" idx="3"/>
            <a:endCxn id="6" idx="1"/>
          </p:cNvCxnSpPr>
          <p:nvPr/>
        </p:nvCxnSpPr>
        <p:spPr>
          <a:xfrm>
            <a:off x="2582333" y="3690000"/>
            <a:ext cx="889001"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grpSp>
        <p:nvGrpSpPr>
          <p:cNvPr id="14" name="Group 13"/>
          <p:cNvGrpSpPr/>
          <p:nvPr/>
        </p:nvGrpSpPr>
        <p:grpSpPr>
          <a:xfrm>
            <a:off x="3260725" y="3529133"/>
            <a:ext cx="210609" cy="321734"/>
            <a:chOff x="3235325" y="4419600"/>
            <a:chExt cx="210609" cy="321734"/>
          </a:xfrm>
        </p:grpSpPr>
        <p:cxnSp>
          <p:nvCxnSpPr>
            <p:cNvPr id="12" name="Straight Connector 11"/>
            <p:cNvCxnSpPr/>
            <p:nvPr/>
          </p:nvCxnSpPr>
          <p:spPr>
            <a:xfrm flipV="1">
              <a:off x="3235325" y="4419600"/>
              <a:ext cx="210609" cy="160867"/>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3235325" y="4580467"/>
              <a:ext cx="210609" cy="160867"/>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grpSp>
      <p:grpSp>
        <p:nvGrpSpPr>
          <p:cNvPr id="15" name="Group 14"/>
          <p:cNvGrpSpPr/>
          <p:nvPr/>
        </p:nvGrpSpPr>
        <p:grpSpPr>
          <a:xfrm flipH="1">
            <a:off x="2582333" y="3529133"/>
            <a:ext cx="210609" cy="321734"/>
            <a:chOff x="3235325" y="4419600"/>
            <a:chExt cx="210609" cy="321734"/>
          </a:xfrm>
        </p:grpSpPr>
        <p:cxnSp>
          <p:nvCxnSpPr>
            <p:cNvPr id="16" name="Straight Connector 15"/>
            <p:cNvCxnSpPr/>
            <p:nvPr/>
          </p:nvCxnSpPr>
          <p:spPr>
            <a:xfrm flipV="1">
              <a:off x="3235325" y="4419600"/>
              <a:ext cx="210609" cy="160867"/>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3235325" y="4580467"/>
              <a:ext cx="210609" cy="160867"/>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grpSp>
      <p:sp>
        <p:nvSpPr>
          <p:cNvPr id="18" name="TextBox 17"/>
          <p:cNvSpPr txBox="1"/>
          <p:nvPr/>
        </p:nvSpPr>
        <p:spPr>
          <a:xfrm>
            <a:off x="838200" y="2956466"/>
            <a:ext cx="735586" cy="369332"/>
          </a:xfrm>
          <a:prstGeom prst="rect">
            <a:avLst/>
          </a:prstGeom>
          <a:noFill/>
        </p:spPr>
        <p:txBody>
          <a:bodyPr wrap="none" rtlCol="0">
            <a:spAutoFit/>
          </a:bodyPr>
          <a:lstStyle/>
          <a:p>
            <a:r>
              <a:rPr lang="en-GB" dirty="0" smtClean="0"/>
              <a:t>From:</a:t>
            </a:r>
            <a:endParaRPr lang="en-GB" dirty="0"/>
          </a:p>
        </p:txBody>
      </p:sp>
      <p:sp>
        <p:nvSpPr>
          <p:cNvPr id="19" name="Rectangle 18"/>
          <p:cNvSpPr/>
          <p:nvPr/>
        </p:nvSpPr>
        <p:spPr>
          <a:xfrm>
            <a:off x="838200" y="4628199"/>
            <a:ext cx="1744133" cy="711200"/>
          </a:xfrm>
          <a:prstGeom prst="rect">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rgbClr val="C00000"/>
                </a:solidFill>
              </a:rPr>
              <a:t>CUSTOMERS</a:t>
            </a:r>
            <a:endParaRPr lang="en-GB" dirty="0">
              <a:solidFill>
                <a:srgbClr val="C00000"/>
              </a:solidFill>
            </a:endParaRPr>
          </a:p>
        </p:txBody>
      </p:sp>
      <p:sp>
        <p:nvSpPr>
          <p:cNvPr id="20" name="Rectangle 19"/>
          <p:cNvSpPr/>
          <p:nvPr/>
        </p:nvSpPr>
        <p:spPr>
          <a:xfrm>
            <a:off x="6099665" y="4619597"/>
            <a:ext cx="1744133" cy="711200"/>
          </a:xfrm>
          <a:prstGeom prst="rect">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rgbClr val="C00000"/>
                </a:solidFill>
              </a:rPr>
              <a:t>BOUQUETS</a:t>
            </a:r>
            <a:endParaRPr lang="en-GB" dirty="0">
              <a:solidFill>
                <a:srgbClr val="C00000"/>
              </a:solidFill>
            </a:endParaRPr>
          </a:p>
        </p:txBody>
      </p:sp>
      <p:cxnSp>
        <p:nvCxnSpPr>
          <p:cNvPr id="21" name="Straight Connector 20"/>
          <p:cNvCxnSpPr>
            <a:stCxn id="19" idx="3"/>
            <a:endCxn id="20" idx="1"/>
          </p:cNvCxnSpPr>
          <p:nvPr/>
        </p:nvCxnSpPr>
        <p:spPr>
          <a:xfrm flipV="1">
            <a:off x="2582333" y="4975197"/>
            <a:ext cx="3517332" cy="8602"/>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grpSp>
        <p:nvGrpSpPr>
          <p:cNvPr id="22" name="Group 21"/>
          <p:cNvGrpSpPr/>
          <p:nvPr/>
        </p:nvGrpSpPr>
        <p:grpSpPr>
          <a:xfrm>
            <a:off x="3260725" y="4822932"/>
            <a:ext cx="210609" cy="321734"/>
            <a:chOff x="3235325" y="4419600"/>
            <a:chExt cx="210609" cy="321734"/>
          </a:xfrm>
        </p:grpSpPr>
        <p:cxnSp>
          <p:nvCxnSpPr>
            <p:cNvPr id="23" name="Straight Connector 22"/>
            <p:cNvCxnSpPr/>
            <p:nvPr/>
          </p:nvCxnSpPr>
          <p:spPr>
            <a:xfrm flipV="1">
              <a:off x="3235325" y="4419600"/>
              <a:ext cx="210609" cy="160867"/>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3235325" y="4580467"/>
              <a:ext cx="210609" cy="160867"/>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grpSp>
      <p:grpSp>
        <p:nvGrpSpPr>
          <p:cNvPr id="25" name="Group 24"/>
          <p:cNvGrpSpPr/>
          <p:nvPr/>
        </p:nvGrpSpPr>
        <p:grpSpPr>
          <a:xfrm flipH="1">
            <a:off x="5215467" y="4814330"/>
            <a:ext cx="210609" cy="321734"/>
            <a:chOff x="3235325" y="4419600"/>
            <a:chExt cx="210609" cy="321734"/>
          </a:xfrm>
        </p:grpSpPr>
        <p:cxnSp>
          <p:nvCxnSpPr>
            <p:cNvPr id="26" name="Straight Connector 25"/>
            <p:cNvCxnSpPr/>
            <p:nvPr/>
          </p:nvCxnSpPr>
          <p:spPr>
            <a:xfrm flipV="1">
              <a:off x="3235325" y="4419600"/>
              <a:ext cx="210609" cy="160867"/>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3235325" y="4580467"/>
              <a:ext cx="210609" cy="160867"/>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grpSp>
      <p:sp>
        <p:nvSpPr>
          <p:cNvPr id="28" name="TextBox 27"/>
          <p:cNvSpPr txBox="1"/>
          <p:nvPr/>
        </p:nvSpPr>
        <p:spPr>
          <a:xfrm>
            <a:off x="838200" y="4250265"/>
            <a:ext cx="460704" cy="369332"/>
          </a:xfrm>
          <a:prstGeom prst="rect">
            <a:avLst/>
          </a:prstGeom>
          <a:noFill/>
        </p:spPr>
        <p:txBody>
          <a:bodyPr wrap="none" rtlCol="0">
            <a:spAutoFit/>
          </a:bodyPr>
          <a:lstStyle/>
          <a:p>
            <a:r>
              <a:rPr lang="en-GB" dirty="0" smtClean="0"/>
              <a:t>To:</a:t>
            </a:r>
            <a:endParaRPr lang="en-GB" dirty="0"/>
          </a:p>
        </p:txBody>
      </p:sp>
      <p:sp>
        <p:nvSpPr>
          <p:cNvPr id="31" name="Rectangle 30"/>
          <p:cNvSpPr/>
          <p:nvPr/>
        </p:nvSpPr>
        <p:spPr>
          <a:xfrm>
            <a:off x="3471334" y="4619597"/>
            <a:ext cx="1744133" cy="711200"/>
          </a:xfrm>
          <a:prstGeom prst="rect">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rgbClr val="C00000"/>
                </a:solidFill>
              </a:rPr>
              <a:t>ORDERS</a:t>
            </a:r>
            <a:endParaRPr lang="en-GB" dirty="0">
              <a:solidFill>
                <a:srgbClr val="C00000"/>
              </a:solidFill>
            </a:endParaRPr>
          </a:p>
        </p:txBody>
      </p:sp>
      <p:sp>
        <p:nvSpPr>
          <p:cNvPr id="33" name="Rectangle 32"/>
          <p:cNvSpPr/>
          <p:nvPr/>
        </p:nvSpPr>
        <p:spPr>
          <a:xfrm>
            <a:off x="107576" y="5542331"/>
            <a:ext cx="11830423" cy="369332"/>
          </a:xfrm>
          <a:prstGeom prst="rect">
            <a:avLst/>
          </a:prstGeom>
        </p:spPr>
        <p:txBody>
          <a:bodyPr wrap="square">
            <a:spAutoFit/>
          </a:bodyPr>
          <a:lstStyle/>
          <a:p>
            <a:r>
              <a:rPr lang="en-GB" dirty="0"/>
              <a:t>2. Think about what fields would be needed in the orders table.  Complete the relationships.</a:t>
            </a:r>
          </a:p>
        </p:txBody>
      </p:sp>
    </p:spTree>
    <p:extLst>
      <p:ext uri="{BB962C8B-B14F-4D97-AF65-F5344CB8AC3E}">
        <p14:creationId xmlns:p14="http://schemas.microsoft.com/office/powerpoint/2010/main" val="29869992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485776"/>
            <a:ext cx="12192000" cy="369332"/>
          </a:xfrm>
          <a:prstGeom prst="rect">
            <a:avLst/>
          </a:prstGeom>
        </p:spPr>
        <p:txBody>
          <a:bodyPr wrap="square">
            <a:spAutoFit/>
          </a:bodyPr>
          <a:lstStyle/>
          <a:p>
            <a:r>
              <a:rPr lang="en-GB" dirty="0">
                <a:solidFill>
                  <a:srgbClr val="C00000"/>
                </a:solidFill>
              </a:rPr>
              <a:t>Relational database, flat file, primary key, foreign key, secondary key, entity relationship modelling, normalisation and indexing</a:t>
            </a:r>
            <a:endParaRPr lang="en-GB" dirty="0">
              <a:solidFill>
                <a:srgbClr val="C00000"/>
              </a:solidFill>
            </a:endParaRPr>
          </a:p>
        </p:txBody>
      </p:sp>
      <p:sp>
        <p:nvSpPr>
          <p:cNvPr id="7" name="Rectangle 6"/>
          <p:cNvSpPr/>
          <p:nvPr/>
        </p:nvSpPr>
        <p:spPr>
          <a:xfrm>
            <a:off x="0" y="0"/>
            <a:ext cx="12192000" cy="461665"/>
          </a:xfrm>
          <a:prstGeom prst="rect">
            <a:avLst/>
          </a:prstGeom>
        </p:spPr>
        <p:txBody>
          <a:bodyPr wrap="square">
            <a:spAutoFit/>
          </a:bodyPr>
          <a:lstStyle/>
          <a:p>
            <a:r>
              <a:rPr lang="en-GB" sz="2400" b="1" dirty="0" smtClean="0">
                <a:solidFill>
                  <a:srgbClr val="C00000"/>
                </a:solidFill>
              </a:rPr>
              <a:t>Databases</a:t>
            </a:r>
            <a:endParaRPr lang="en-GB" sz="2400" dirty="0">
              <a:solidFill>
                <a:srgbClr val="C00000"/>
              </a:solidFill>
            </a:endParaRPr>
          </a:p>
        </p:txBody>
      </p:sp>
      <p:sp>
        <p:nvSpPr>
          <p:cNvPr id="3" name="TextBox 2"/>
          <p:cNvSpPr txBox="1"/>
          <p:nvPr/>
        </p:nvSpPr>
        <p:spPr>
          <a:xfrm>
            <a:off x="107577" y="1360358"/>
            <a:ext cx="8215156" cy="2308324"/>
          </a:xfrm>
          <a:prstGeom prst="rect">
            <a:avLst/>
          </a:prstGeom>
          <a:noFill/>
        </p:spPr>
        <p:txBody>
          <a:bodyPr wrap="square" rtlCol="0">
            <a:spAutoFit/>
          </a:bodyPr>
          <a:lstStyle/>
          <a:p>
            <a:r>
              <a:rPr lang="en-GB" sz="1600" dirty="0"/>
              <a:t>3</a:t>
            </a:r>
            <a:r>
              <a:rPr lang="en-GB" sz="1600" dirty="0" smtClean="0"/>
              <a:t>. Add some data into the orders table:</a:t>
            </a:r>
          </a:p>
          <a:p>
            <a:r>
              <a:rPr lang="en-GB" sz="1600" dirty="0"/>
              <a:t>4. Create a query to show all the customers in the town Carterton.</a:t>
            </a:r>
          </a:p>
          <a:p>
            <a:r>
              <a:rPr lang="en-GB" sz="1600" dirty="0"/>
              <a:t>5. Create a query to show all the customer who bought the Mixed Tulip Vase (MTV).</a:t>
            </a:r>
          </a:p>
          <a:p>
            <a:r>
              <a:rPr lang="en-GB" sz="1600" dirty="0"/>
              <a:t>6. Create a query to show the number of each bouquet sold using Count and </a:t>
            </a:r>
            <a:r>
              <a:rPr lang="en-GB" sz="1600" dirty="0" err="1"/>
              <a:t>Groupby</a:t>
            </a:r>
            <a:r>
              <a:rPr lang="en-GB" sz="1600" dirty="0"/>
              <a:t>.</a:t>
            </a:r>
          </a:p>
          <a:p>
            <a:r>
              <a:rPr lang="en-GB" sz="1600" dirty="0"/>
              <a:t>7. Use an index to create a secondary key on the name of the bouquet in the bouquet table.</a:t>
            </a:r>
            <a:br>
              <a:rPr lang="en-GB" sz="1600" dirty="0"/>
            </a:br>
            <a:r>
              <a:rPr lang="en-GB" sz="1600" dirty="0"/>
              <a:t>8. Output an XML file of the bouquets.</a:t>
            </a:r>
          </a:p>
          <a:p>
            <a:r>
              <a:rPr lang="en-GB" sz="1600" dirty="0"/>
              <a:t>9. Create a simple user interface using forms to allow the user to administer the database</a:t>
            </a:r>
            <a:r>
              <a:rPr lang="en-GB" sz="1600" dirty="0" smtClean="0"/>
              <a:t>.</a:t>
            </a:r>
          </a:p>
          <a:p>
            <a:endParaRPr lang="en-GB" sz="1600" dirty="0"/>
          </a:p>
          <a:p>
            <a:endParaRPr lang="en-GB" sz="1600" dirty="0" smtClean="0"/>
          </a:p>
        </p:txBody>
      </p:sp>
      <p:graphicFrame>
        <p:nvGraphicFramePr>
          <p:cNvPr id="9" name="Table 8"/>
          <p:cNvGraphicFramePr>
            <a:graphicFrameLocks noGrp="1"/>
          </p:cNvGraphicFramePr>
          <p:nvPr>
            <p:extLst>
              <p:ext uri="{D42A27DB-BD31-4B8C-83A1-F6EECF244321}">
                <p14:modId xmlns:p14="http://schemas.microsoft.com/office/powerpoint/2010/main" val="4038599348"/>
              </p:ext>
            </p:extLst>
          </p:nvPr>
        </p:nvGraphicFramePr>
        <p:xfrm>
          <a:off x="8322733" y="1360358"/>
          <a:ext cx="2827867" cy="3215640"/>
        </p:xfrm>
        <a:graphic>
          <a:graphicData uri="http://schemas.openxmlformats.org/drawingml/2006/table">
            <a:tbl>
              <a:tblPr/>
              <a:tblGrid>
                <a:gridCol w="994992"/>
                <a:gridCol w="1832875"/>
              </a:tblGrid>
              <a:tr h="0">
                <a:tc gridSpan="2">
                  <a:txBody>
                    <a:bodyPr/>
                    <a:lstStyle/>
                    <a:p>
                      <a:r>
                        <a:rPr lang="en-GB" dirty="0"/>
                        <a:t>Orders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hMerge="1">
                  <a:txBody>
                    <a:bodyPr/>
                    <a:lstStyle/>
                    <a:p>
                      <a:endParaRPr lang="en-GB"/>
                    </a:p>
                  </a:txBody>
                  <a:tcPr/>
                </a:tc>
              </a:tr>
              <a:tr h="0">
                <a:tc>
                  <a:txBody>
                    <a:bodyPr/>
                    <a:lstStyle/>
                    <a:p>
                      <a:r>
                        <a:rPr lang="en-GB" sz="1100" dirty="0" err="1">
                          <a:effectLst/>
                          <a:latin typeface="Calibri" panose="020F0502020204030204" pitchFamily="34" charset="0"/>
                        </a:rPr>
                        <a:t>Customer_ID</a:t>
                      </a:r>
                      <a:endParaRPr lang="en-GB"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r>
                        <a:rPr lang="en-GB" sz="1100" dirty="0" err="1">
                          <a:effectLst/>
                          <a:latin typeface="Calibri" panose="020F0502020204030204" pitchFamily="34" charset="0"/>
                        </a:rPr>
                        <a:t>Bouquet_ID</a:t>
                      </a:r>
                      <a:endParaRPr lang="en-GB"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r>
              <a:tr h="0">
                <a:tc>
                  <a:txBody>
                    <a:bodyPr/>
                    <a:lstStyle/>
                    <a:p>
                      <a:r>
                        <a:rPr lang="en-GB" sz="1100" dirty="0">
                          <a:effectLst/>
                          <a:latin typeface="Calibri" panose="020F0502020204030204" pitchFamily="34" charset="0"/>
                        </a:rPr>
                        <a:t>1</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GB" sz="1100" dirty="0">
                          <a:effectLst/>
                          <a:latin typeface="Calibri" panose="020F0502020204030204" pitchFamily="34" charset="0"/>
                        </a:rPr>
                        <a:t>SCP</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0">
                <a:tc>
                  <a:txBody>
                    <a:bodyPr/>
                    <a:lstStyle/>
                    <a:p>
                      <a:r>
                        <a:rPr lang="en-GB" sz="1100">
                          <a:effectLst/>
                          <a:latin typeface="Calibri" panose="020F0502020204030204" pitchFamily="34" charset="0"/>
                        </a:rPr>
                        <a:t>1</a:t>
                      </a:r>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GB" sz="1100" dirty="0">
                          <a:effectLst/>
                          <a:latin typeface="Calibri" panose="020F0502020204030204" pitchFamily="34" charset="0"/>
                        </a:rPr>
                        <a:t>VIB</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0">
                <a:tc>
                  <a:txBody>
                    <a:bodyPr/>
                    <a:lstStyle/>
                    <a:p>
                      <a:r>
                        <a:rPr lang="en-GB" sz="1100">
                          <a:effectLst/>
                          <a:latin typeface="Calibri" panose="020F0502020204030204" pitchFamily="34" charset="0"/>
                        </a:rPr>
                        <a:t>2</a:t>
                      </a:r>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GB" sz="1100" dirty="0">
                          <a:effectLst/>
                          <a:latin typeface="Calibri" panose="020F0502020204030204" pitchFamily="34" charset="0"/>
                        </a:rPr>
                        <a:t>DD</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0">
                <a:tc>
                  <a:txBody>
                    <a:bodyPr/>
                    <a:lstStyle/>
                    <a:p>
                      <a:r>
                        <a:rPr lang="en-GB" sz="1100">
                          <a:effectLst/>
                          <a:latin typeface="Calibri" panose="020F0502020204030204" pitchFamily="34" charset="0"/>
                        </a:rPr>
                        <a:t>3</a:t>
                      </a:r>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GB" sz="1100" dirty="0">
                          <a:effectLst/>
                          <a:latin typeface="Calibri" panose="020F0502020204030204" pitchFamily="34" charset="0"/>
                        </a:rPr>
                        <a:t>LPR</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0">
                <a:tc>
                  <a:txBody>
                    <a:bodyPr/>
                    <a:lstStyle/>
                    <a:p>
                      <a:r>
                        <a:rPr lang="en-GB" sz="1100">
                          <a:effectLst/>
                          <a:latin typeface="Calibri" panose="020F0502020204030204" pitchFamily="34" charset="0"/>
                        </a:rPr>
                        <a:t>3</a:t>
                      </a:r>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GB" sz="1100" dirty="0">
                          <a:effectLst/>
                          <a:latin typeface="Calibri" panose="020F0502020204030204" pitchFamily="34" charset="0"/>
                        </a:rPr>
                        <a:t>MTV</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0">
                <a:tc>
                  <a:txBody>
                    <a:bodyPr/>
                    <a:lstStyle/>
                    <a:p>
                      <a:r>
                        <a:rPr lang="en-GB" sz="1100">
                          <a:effectLst/>
                          <a:latin typeface="Calibri" panose="020F0502020204030204" pitchFamily="34" charset="0"/>
                        </a:rPr>
                        <a:t>4</a:t>
                      </a:r>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GB" sz="1100" dirty="0">
                          <a:effectLst/>
                          <a:latin typeface="Calibri" panose="020F0502020204030204" pitchFamily="34" charset="0"/>
                        </a:rPr>
                        <a:t>MTV</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0">
                <a:tc>
                  <a:txBody>
                    <a:bodyPr/>
                    <a:lstStyle/>
                    <a:p>
                      <a:r>
                        <a:rPr lang="en-GB" sz="1100">
                          <a:effectLst/>
                          <a:latin typeface="Calibri" panose="020F0502020204030204" pitchFamily="34" charset="0"/>
                        </a:rPr>
                        <a:t>5</a:t>
                      </a:r>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GB" sz="1100" dirty="0">
                          <a:effectLst/>
                          <a:latin typeface="Calibri" panose="020F0502020204030204" pitchFamily="34" charset="0"/>
                        </a:rPr>
                        <a:t>HBCG</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0">
                <a:tc>
                  <a:txBody>
                    <a:bodyPr/>
                    <a:lstStyle/>
                    <a:p>
                      <a:r>
                        <a:rPr lang="en-GB" sz="1100">
                          <a:effectLst/>
                          <a:latin typeface="Calibri" panose="020F0502020204030204" pitchFamily="34" charset="0"/>
                        </a:rPr>
                        <a:t>5</a:t>
                      </a:r>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GB" sz="1100" dirty="0">
                          <a:effectLst/>
                          <a:latin typeface="Calibri" panose="020F0502020204030204" pitchFamily="34" charset="0"/>
                        </a:rPr>
                        <a:t>WW</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0">
                <a:tc>
                  <a:txBody>
                    <a:bodyPr/>
                    <a:lstStyle/>
                    <a:p>
                      <a:r>
                        <a:rPr lang="en-GB" sz="1100">
                          <a:effectLst/>
                          <a:latin typeface="Calibri" panose="020F0502020204030204" pitchFamily="34" charset="0"/>
                        </a:rPr>
                        <a:t>6</a:t>
                      </a:r>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GB" sz="1100" dirty="0">
                          <a:effectLst/>
                          <a:latin typeface="Calibri" panose="020F0502020204030204" pitchFamily="34" charset="0"/>
                        </a:rPr>
                        <a:t>LPR</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0">
                <a:tc>
                  <a:txBody>
                    <a:bodyPr/>
                    <a:lstStyle/>
                    <a:p>
                      <a:r>
                        <a:rPr lang="en-GB" sz="1100">
                          <a:effectLst/>
                          <a:latin typeface="Calibri" panose="020F0502020204030204" pitchFamily="34" charset="0"/>
                        </a:rPr>
                        <a:t>7</a:t>
                      </a:r>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GB" sz="1100" dirty="0">
                          <a:effectLst/>
                          <a:latin typeface="Calibri" panose="020F0502020204030204" pitchFamily="34" charset="0"/>
                        </a:rPr>
                        <a:t>SRLF</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391051594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575</TotalTime>
  <Words>305</Words>
  <Application>Microsoft Office PowerPoint</Application>
  <PresentationFormat>Widescreen</PresentationFormat>
  <Paragraphs>45</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Craig Sargent</dc:creator>
  <cp:lastModifiedBy>D Hillyard</cp:lastModifiedBy>
  <cp:revision>61</cp:revision>
  <dcterms:created xsi:type="dcterms:W3CDTF">2014-10-30T19:23:19Z</dcterms:created>
  <dcterms:modified xsi:type="dcterms:W3CDTF">2016-01-31T18:15:16Z</dcterms:modified>
</cp:coreProperties>
</file>