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5" r:id="rId3"/>
    <p:sldId id="316" r:id="rId4"/>
    <p:sldId id="342" r:id="rId5"/>
    <p:sldId id="343" r:id="rId6"/>
    <p:sldId id="344" r:id="rId7"/>
    <p:sldId id="345" r:id="rId8"/>
    <p:sldId id="346" r:id="rId9"/>
    <p:sldId id="317" r:id="rId10"/>
    <p:sldId id="318" r:id="rId11"/>
    <p:sldId id="319" r:id="rId12"/>
    <p:sldId id="336" r:id="rId13"/>
    <p:sldId id="337" r:id="rId14"/>
    <p:sldId id="338" r:id="rId15"/>
    <p:sldId id="339" r:id="rId16"/>
    <p:sldId id="340" r:id="rId17"/>
    <p:sldId id="341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6" autoAdjust="0"/>
    <p:restoredTop sz="93728" autoAdjust="0"/>
  </p:normalViewPr>
  <p:slideViewPr>
    <p:cSldViewPr>
      <p:cViewPr varScale="1">
        <p:scale>
          <a:sx n="55" d="100"/>
          <a:sy n="55" d="100"/>
        </p:scale>
        <p:origin x="9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chq.github.io/CyberChef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sciicode.com.ar/ascii-printable-characters/single-quote-apostrophe-ascii-code-39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4038600"/>
            <a:ext cx="5995392" cy="1828800"/>
          </a:xfrm>
        </p:spPr>
        <p:txBody>
          <a:bodyPr>
            <a:normAutofit/>
          </a:bodyPr>
          <a:lstStyle/>
          <a:p>
            <a:r>
              <a:rPr lang="en-GB" sz="4800" cap="none" dirty="0" smtClean="0"/>
              <a:t>Symmetric and Asymmetric Encryption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</a:t>
            </a:r>
            <a:r>
              <a:rPr lang="en-GB" sz="2800" dirty="0" smtClean="0"/>
              <a:t>1.3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549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Snczx’r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kdrrnm</a:t>
            </a:r>
            <a:r>
              <a:rPr lang="en-US" sz="4400" dirty="0" smtClean="0">
                <a:solidFill>
                  <a:srgbClr val="FF0000"/>
                </a:solidFill>
              </a:rPr>
              <a:t> hr </a:t>
            </a:r>
            <a:r>
              <a:rPr lang="en-US" sz="4400" dirty="0" err="1" smtClean="0">
                <a:solidFill>
                  <a:srgbClr val="FF0000"/>
                </a:solidFill>
              </a:rPr>
              <a:t>zants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Dmbqxoshnm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zmc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Cdbqxoshnm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68066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Today’s lesson is about: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Encryption and Decryption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4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Caesar Ciphers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2209800" y="19812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2828929" y="26050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828800" y="1426223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Named named after Julius Caesar  who used them to protect messages he sent to his army officers.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9325502">
            <a:off x="1622568" y="1863030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6032682">
            <a:off x="650139" y="3018653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549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Snczx’r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kdrrnm</a:t>
            </a:r>
            <a:r>
              <a:rPr lang="en-US" sz="4400" dirty="0" smtClean="0">
                <a:solidFill>
                  <a:srgbClr val="FF0000"/>
                </a:solidFill>
              </a:rPr>
              <a:t> hr </a:t>
            </a:r>
            <a:r>
              <a:rPr lang="en-US" sz="4400" dirty="0" err="1" smtClean="0">
                <a:solidFill>
                  <a:srgbClr val="FF0000"/>
                </a:solidFill>
              </a:rPr>
              <a:t>zants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Dmbqxoshnm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zmc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Cdbqxoshnm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10342"/>
            <a:ext cx="7700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 Today’s lesson is about: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Encryption     and 	 Decryption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074058" y="5696604"/>
            <a:ext cx="1736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Plain Text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667500" y="52959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1752600"/>
            <a:ext cx="1997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Cipher Text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12556" y="2545556"/>
            <a:ext cx="623888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019800"/>
            <a:ext cx="1412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Key = ?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367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</a:t>
            </a:r>
            <a:r>
              <a:rPr lang="en-US" sz="3600" dirty="0" smtClean="0">
                <a:solidFill>
                  <a:schemeClr val="accent2"/>
                </a:solidFill>
              </a:rPr>
              <a:t>25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25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229022">
            <a:off x="606049" y="3381166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07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Caesar cipher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42520" cy="4565104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You will no doubt be able to see the </a:t>
            </a:r>
            <a:r>
              <a:rPr lang="en-GB" sz="2800" dirty="0" smtClean="0"/>
              <a:t>ease </a:t>
            </a:r>
            <a:r>
              <a:rPr lang="en-GB" sz="2800" dirty="0"/>
              <a:t>with which </a:t>
            </a:r>
            <a:r>
              <a:rPr lang="en-GB" sz="2800" dirty="0" smtClean="0"/>
              <a:t>you </a:t>
            </a:r>
            <a:r>
              <a:rPr lang="en-GB" sz="2800" dirty="0"/>
              <a:t>can decrypt a message using this </a:t>
            </a:r>
            <a:r>
              <a:rPr lang="en-GB" sz="2800" dirty="0" smtClean="0"/>
              <a:t>system.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DGYDQFH </a:t>
            </a:r>
            <a:r>
              <a:rPr lang="en-GB" dirty="0"/>
              <a:t>WR</a:t>
            </a:r>
            <a:r>
              <a:rPr lang="en-GB" dirty="0" smtClean="0"/>
              <a:t> </a:t>
            </a:r>
            <a:r>
              <a:rPr lang="en-GB" dirty="0"/>
              <a:t>ERUGHU DQG DWWDFN DW </a:t>
            </a:r>
            <a:r>
              <a:rPr lang="en-GB" dirty="0" smtClean="0"/>
              <a:t>GDZQ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600" dirty="0"/>
              <a:t>Even If you had to attempt a brute force </a:t>
            </a:r>
            <a:r>
              <a:rPr lang="en-GB" sz="2600" dirty="0" smtClean="0"/>
              <a:t>attack</a:t>
            </a:r>
            <a:r>
              <a:rPr lang="en-GB" sz="2600" dirty="0"/>
              <a:t> </a:t>
            </a:r>
            <a:r>
              <a:rPr lang="en-GB" sz="2600" dirty="0" smtClean="0"/>
              <a:t>on </a:t>
            </a:r>
            <a:r>
              <a:rPr lang="en-GB" sz="2600" dirty="0"/>
              <a:t>the </a:t>
            </a:r>
            <a:r>
              <a:rPr lang="en-GB" sz="2600" dirty="0" smtClean="0"/>
              <a:t>message above, </a:t>
            </a:r>
            <a:r>
              <a:rPr lang="en-GB" sz="2600" dirty="0"/>
              <a:t>there are only 26 </a:t>
            </a:r>
            <a:r>
              <a:rPr lang="en-GB" sz="2600" dirty="0" smtClean="0"/>
              <a:t>different possibilities. Otherwise </a:t>
            </a:r>
            <a:r>
              <a:rPr lang="en-GB" sz="2600" dirty="0"/>
              <a:t>you might </a:t>
            </a:r>
            <a:r>
              <a:rPr lang="en-GB" sz="2600" dirty="0" smtClean="0"/>
              <a:t>begin b</a:t>
            </a:r>
            <a:r>
              <a:rPr lang="en-GB" sz="2600" dirty="0"/>
              <a:t>y guessing the </a:t>
            </a:r>
            <a:r>
              <a:rPr lang="en-GB" sz="2600" dirty="0" err="1" smtClean="0"/>
              <a:t>IikeIihood</a:t>
            </a:r>
            <a:r>
              <a:rPr lang="en-GB" sz="2600" dirty="0" smtClean="0"/>
              <a:t> </a:t>
            </a:r>
            <a:r>
              <a:rPr lang="en-GB" sz="2600" dirty="0"/>
              <a:t>of </a:t>
            </a:r>
            <a:r>
              <a:rPr lang="en-GB" sz="2600" dirty="0" smtClean="0"/>
              <a:t>certain </a:t>
            </a:r>
            <a:r>
              <a:rPr lang="en-GB" sz="2600" dirty="0"/>
              <a:t>characters first and go </a:t>
            </a:r>
            <a:r>
              <a:rPr lang="en-GB" sz="2600" dirty="0" smtClean="0"/>
              <a:t>from there.  Using </a:t>
            </a:r>
            <a:r>
              <a:rPr lang="en-GB" sz="2600" dirty="0"/>
              <a:t>cryptanalysis on longer </a:t>
            </a:r>
            <a:r>
              <a:rPr lang="en-GB" sz="2600" dirty="0" smtClean="0"/>
              <a:t>messages you would quickly find </a:t>
            </a:r>
            <a:r>
              <a:rPr lang="en-GB" sz="2600" dirty="0"/>
              <a:t>the most common </a:t>
            </a:r>
            <a:r>
              <a:rPr lang="en-GB" sz="2600" dirty="0" err="1"/>
              <a:t>ciphertext</a:t>
            </a:r>
            <a:r>
              <a:rPr lang="en-GB" sz="2600" dirty="0"/>
              <a:t> </a:t>
            </a:r>
            <a:r>
              <a:rPr lang="en-GB" sz="2600" dirty="0" smtClean="0"/>
              <a:t>letter and </a:t>
            </a:r>
            <a:r>
              <a:rPr lang="en-GB" sz="2600" dirty="0" err="1" smtClean="0"/>
              <a:t>couId</a:t>
            </a:r>
            <a:r>
              <a:rPr lang="en-GB" sz="2600" dirty="0" smtClean="0"/>
              <a:t> </a:t>
            </a:r>
            <a:r>
              <a:rPr lang="en-GB" sz="2600" dirty="0"/>
              <a:t>start by assuming this was </a:t>
            </a:r>
            <a:r>
              <a:rPr lang="en-GB" sz="2600" dirty="0" smtClean="0"/>
              <a:t>an E, for </a:t>
            </a:r>
            <a:r>
              <a:rPr lang="en-GB" sz="2600" dirty="0"/>
              <a:t>example; or perhaps an A. </a:t>
            </a:r>
            <a:r>
              <a:rPr lang="en-GB" sz="2600" i="1" dirty="0"/>
              <a:t>(Hint</a:t>
            </a:r>
            <a:r>
              <a:rPr lang="en-GB" sz="2600" i="1" dirty="0" smtClean="0"/>
              <a:t>,)</a:t>
            </a:r>
          </a:p>
          <a:p>
            <a:endParaRPr lang="en-GB" i="1" dirty="0" smtClean="0"/>
          </a:p>
          <a:p>
            <a:r>
              <a:rPr lang="en-GB" sz="2400" i="1" dirty="0" err="1" smtClean="0">
                <a:hlinkClick r:id="rId2"/>
              </a:rPr>
              <a:t>Cyberchef</a:t>
            </a:r>
            <a:r>
              <a:rPr lang="en-GB" sz="2400" i="1" dirty="0" smtClean="0"/>
              <a:t> is a good website to use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024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Vernam</a:t>
            </a:r>
            <a:r>
              <a:rPr lang="en-GB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42520" cy="2880320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Vernam</a:t>
            </a:r>
            <a:r>
              <a:rPr lang="en-GB" dirty="0"/>
              <a:t> Cipher, invented in </a:t>
            </a:r>
            <a:r>
              <a:rPr lang="en-GB" dirty="0" smtClean="0"/>
              <a:t>1917 </a:t>
            </a:r>
            <a:r>
              <a:rPr lang="en-GB" dirty="0"/>
              <a:t>by </a:t>
            </a:r>
            <a:r>
              <a:rPr lang="en-GB" dirty="0" smtClean="0"/>
              <a:t>the  American scientist Gilbert </a:t>
            </a:r>
            <a:r>
              <a:rPr lang="en-GB" dirty="0" err="1"/>
              <a:t>Vernam</a:t>
            </a:r>
            <a:r>
              <a:rPr lang="en-GB" dirty="0"/>
              <a:t>, is the only </a:t>
            </a:r>
            <a:r>
              <a:rPr lang="en-GB" dirty="0" smtClean="0"/>
              <a:t>cipher </a:t>
            </a:r>
            <a:r>
              <a:rPr lang="en-GB" dirty="0" err="1" smtClean="0"/>
              <a:t>stiIl</a:t>
            </a:r>
            <a:r>
              <a:rPr lang="en-GB" dirty="0" smtClean="0"/>
              <a:t> </a:t>
            </a:r>
            <a:r>
              <a:rPr lang="en-GB" dirty="0"/>
              <a:t>proven to be </a:t>
            </a:r>
            <a:r>
              <a:rPr lang="en-GB" dirty="0" smtClean="0"/>
              <a:t>unbreakable.  All oth</a:t>
            </a:r>
            <a:r>
              <a:rPr lang="en-GB" dirty="0"/>
              <a:t>ers are </a:t>
            </a:r>
            <a:r>
              <a:rPr lang="en-GB" dirty="0" smtClean="0"/>
              <a:t>based </a:t>
            </a:r>
            <a:r>
              <a:rPr lang="en-GB" dirty="0"/>
              <a:t>on Computational </a:t>
            </a:r>
            <a:r>
              <a:rPr lang="en-GB" dirty="0" smtClean="0"/>
              <a:t>security </a:t>
            </a:r>
            <a:r>
              <a:rPr lang="en-GB" dirty="0"/>
              <a:t>and are </a:t>
            </a:r>
            <a:r>
              <a:rPr lang="en-GB" dirty="0" smtClean="0"/>
              <a:t>theoretically discoverable </a:t>
            </a:r>
            <a:r>
              <a:rPr lang="en-GB" dirty="0"/>
              <a:t>given enough time,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computational </a:t>
            </a:r>
            <a:r>
              <a:rPr lang="en-GB" dirty="0" smtClean="0"/>
              <a:t>power.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64" y="4581128"/>
            <a:ext cx="4032448" cy="17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One-time 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4252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encryption key or one-time </a:t>
            </a:r>
            <a:r>
              <a:rPr lang="en-GB" sz="2000" dirty="0" smtClean="0"/>
              <a:t>pad must be equal </a:t>
            </a:r>
            <a:r>
              <a:rPr lang="en-GB" sz="2000" dirty="0"/>
              <a:t>to or longer </a:t>
            </a:r>
            <a:r>
              <a:rPr lang="en-GB" sz="2000" dirty="0" smtClean="0"/>
              <a:t>in </a:t>
            </a:r>
            <a:r>
              <a:rPr lang="en-GB" sz="2000" dirty="0"/>
              <a:t>characters than the plaintext be </a:t>
            </a:r>
            <a:r>
              <a:rPr lang="en-GB" sz="2000" dirty="0" smtClean="0"/>
              <a:t>truly </a:t>
            </a:r>
            <a:r>
              <a:rPr lang="en-GB" sz="2000" dirty="0"/>
              <a:t>random and be used only </a:t>
            </a:r>
            <a:r>
              <a:rPr lang="en-GB" sz="2000" dirty="0" smtClean="0"/>
              <a:t>once.  One-time pads </a:t>
            </a:r>
            <a:r>
              <a:rPr lang="en-GB" sz="2000" dirty="0"/>
              <a:t>are </a:t>
            </a:r>
            <a:r>
              <a:rPr lang="en-GB" sz="2000" dirty="0" smtClean="0"/>
              <a:t>used in pairs where </a:t>
            </a:r>
            <a:r>
              <a:rPr lang="en-GB" sz="2000" dirty="0"/>
              <a:t>the sender and </a:t>
            </a:r>
            <a:r>
              <a:rPr lang="en-GB" sz="2000" dirty="0" smtClean="0"/>
              <a:t>recipient are both party to the key</a:t>
            </a:r>
            <a:r>
              <a:rPr lang="en-GB" sz="2000" dirty="0"/>
              <a:t>, Both must </a:t>
            </a:r>
            <a:r>
              <a:rPr lang="en-GB" sz="2000" dirty="0" smtClean="0"/>
              <a:t>meet in person to securely share the key </a:t>
            </a:r>
            <a:r>
              <a:rPr lang="en-GB" sz="2000" dirty="0"/>
              <a:t>and </a:t>
            </a:r>
            <a:r>
              <a:rPr lang="en-GB" sz="2000" dirty="0" smtClean="0"/>
              <a:t>destroy it </a:t>
            </a:r>
            <a:r>
              <a:rPr lang="en-GB" sz="2000" dirty="0"/>
              <a:t>after encryption </a:t>
            </a:r>
            <a:r>
              <a:rPr lang="en-GB" sz="2000" dirty="0" smtClean="0"/>
              <a:t>or decryption.  Since </a:t>
            </a:r>
            <a:r>
              <a:rPr lang="en-GB" sz="2000" dirty="0"/>
              <a:t>the key is </a:t>
            </a:r>
            <a:r>
              <a:rPr lang="en-GB" sz="2000" dirty="0" smtClean="0"/>
              <a:t>random, so will be the distrib</a:t>
            </a:r>
            <a:r>
              <a:rPr lang="en-GB" sz="2000" dirty="0"/>
              <a:t>u</a:t>
            </a:r>
            <a:r>
              <a:rPr lang="en-GB" sz="2000" dirty="0" smtClean="0"/>
              <a:t>tion of </a:t>
            </a:r>
            <a:r>
              <a:rPr lang="en-GB" sz="2000" dirty="0"/>
              <a:t>the </a:t>
            </a:r>
            <a:r>
              <a:rPr lang="en-GB" sz="2000" dirty="0" smtClean="0"/>
              <a:t>characters meaning </a:t>
            </a:r>
            <a:r>
              <a:rPr lang="en-GB" sz="2000" dirty="0"/>
              <a:t>that no </a:t>
            </a:r>
            <a:r>
              <a:rPr lang="en-GB" sz="2000" dirty="0" smtClean="0"/>
              <a:t>amount </a:t>
            </a:r>
            <a:r>
              <a:rPr lang="en-GB" sz="2000" dirty="0"/>
              <a:t>of </a:t>
            </a:r>
            <a:r>
              <a:rPr lang="en-GB" sz="2000" dirty="0" smtClean="0"/>
              <a:t>cryptanalysis will produce any meaningful results.</a:t>
            </a:r>
            <a:endParaRPr lang="en-GB" sz="20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one time pad encry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2"/>
          <a:stretch/>
        </p:blipFill>
        <p:spPr bwMode="auto">
          <a:xfrm>
            <a:off x="2195736" y="3933056"/>
            <a:ext cx="5312640" cy="25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8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Encryption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4308" y="1628800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Encryption is the transformation of data from one form to another to prevent an unauthorised third </a:t>
            </a:r>
            <a:r>
              <a:rPr lang="en-GB" dirty="0" smtClean="0"/>
              <a:t>party from </a:t>
            </a:r>
            <a:r>
              <a:rPr lang="en-GB" dirty="0"/>
              <a:t>being able to understand it. The original data or message is known as </a:t>
            </a:r>
            <a:r>
              <a:rPr lang="en-GB" b="1" dirty="0"/>
              <a:t>plaintext. </a:t>
            </a:r>
            <a:r>
              <a:rPr lang="en-GB" dirty="0"/>
              <a:t>The </a:t>
            </a:r>
            <a:r>
              <a:rPr lang="en-GB" dirty="0" smtClean="0"/>
              <a:t>encrypted data </a:t>
            </a:r>
            <a:r>
              <a:rPr lang="en-GB" dirty="0"/>
              <a:t>is known as </a:t>
            </a:r>
            <a:r>
              <a:rPr lang="en-GB" b="1" dirty="0" err="1"/>
              <a:t>ciphertext</a:t>
            </a:r>
            <a:r>
              <a:rPr lang="en-GB" b="1" dirty="0"/>
              <a:t>. </a:t>
            </a:r>
            <a:r>
              <a:rPr lang="en-GB" dirty="0"/>
              <a:t>The encryption method or algorithm is known as the </a:t>
            </a:r>
            <a:r>
              <a:rPr lang="en-GB" b="1" dirty="0"/>
              <a:t>cipher, </a:t>
            </a:r>
            <a:r>
              <a:rPr lang="en-GB" dirty="0"/>
              <a:t>and </a:t>
            </a:r>
            <a:r>
              <a:rPr lang="en-GB" dirty="0" smtClean="0"/>
              <a:t>the secret </a:t>
            </a:r>
            <a:r>
              <a:rPr lang="en-GB" dirty="0"/>
              <a:t>information to lock or unlock the message is known as a </a:t>
            </a:r>
            <a:r>
              <a:rPr lang="en-GB" b="1" dirty="0"/>
              <a:t>key</a:t>
            </a:r>
            <a:r>
              <a:rPr lang="en-GB" b="1" dirty="0" smtClean="0"/>
              <a:t>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77072"/>
            <a:ext cx="41147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bitwise exclusive or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766048" cy="2880320"/>
          </a:xfrm>
        </p:spPr>
        <p:txBody>
          <a:bodyPr>
            <a:noAutofit/>
          </a:bodyPr>
          <a:lstStyle/>
          <a:p>
            <a:r>
              <a:rPr lang="en-GB" sz="2400" dirty="0"/>
              <a:t>An XOR operation is carried out between the </a:t>
            </a:r>
            <a:r>
              <a:rPr lang="en-GB" sz="2400" dirty="0" smtClean="0"/>
              <a:t>binary </a:t>
            </a:r>
            <a:r>
              <a:rPr lang="en-GB" sz="2400" dirty="0"/>
              <a:t>character value of the first character of the </a:t>
            </a:r>
            <a:r>
              <a:rPr lang="en-GB" sz="2400" dirty="0" smtClean="0"/>
              <a:t>plaintext and </a:t>
            </a:r>
            <a:r>
              <a:rPr lang="en-GB" sz="2400" dirty="0"/>
              <a:t>the first character of the one-time </a:t>
            </a:r>
            <a:r>
              <a:rPr lang="en-GB" sz="2400" dirty="0" smtClean="0"/>
              <a:t>pad. Use </a:t>
            </a:r>
            <a:r>
              <a:rPr lang="en-GB" sz="2400" dirty="0"/>
              <a:t>the ASCII </a:t>
            </a:r>
            <a:r>
              <a:rPr lang="en-GB" sz="2400" dirty="0" smtClean="0"/>
              <a:t>chart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77" t="38918" r="48538" b="34230"/>
          <a:stretch/>
        </p:blipFill>
        <p:spPr>
          <a:xfrm>
            <a:off x="1403648" y="3068960"/>
            <a:ext cx="631870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bitwise exclusive or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766048" cy="2880320"/>
          </a:xfrm>
        </p:spPr>
        <p:txBody>
          <a:bodyPr>
            <a:noAutofit/>
          </a:bodyPr>
          <a:lstStyle/>
          <a:p>
            <a:r>
              <a:rPr lang="en-GB" dirty="0"/>
              <a:t>Using the ASCII chart and the </a:t>
            </a:r>
            <a:r>
              <a:rPr lang="en-GB" dirty="0" smtClean="0"/>
              <a:t>XOR operator.  What </a:t>
            </a:r>
            <a:r>
              <a:rPr lang="en-GB" dirty="0" err="1" smtClean="0"/>
              <a:t>cyphertext</a:t>
            </a:r>
            <a:r>
              <a:rPr lang="en-GB" dirty="0" smtClean="0"/>
              <a:t> </a:t>
            </a:r>
            <a:r>
              <a:rPr lang="en-GB" dirty="0"/>
              <a:t>character will be </a:t>
            </a:r>
            <a:r>
              <a:rPr lang="en-GB" dirty="0" smtClean="0"/>
              <a:t>produced from the </a:t>
            </a:r>
            <a:r>
              <a:rPr lang="en-GB" dirty="0"/>
              <a:t>letter E with the key </a:t>
            </a:r>
            <a:r>
              <a:rPr lang="en-GB" dirty="0" smtClean="0"/>
              <a:t>w?</a:t>
            </a:r>
            <a:endParaRPr lang="en-GB" sz="20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77" t="38918" r="48538" b="34230"/>
          <a:stretch/>
        </p:blipFill>
        <p:spPr>
          <a:xfrm>
            <a:off x="1403648" y="3176972"/>
            <a:ext cx="6318702" cy="2664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788" y="6057292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3"/>
              </a:rPr>
              <a:t>ASCII Code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0453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bitwise exclusive or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766048" cy="2880320"/>
          </a:xfrm>
        </p:spPr>
        <p:txBody>
          <a:bodyPr>
            <a:noAutofit/>
          </a:bodyPr>
          <a:lstStyle/>
          <a:p>
            <a:r>
              <a:rPr lang="en-GB" dirty="0"/>
              <a:t>Using this method the message "</a:t>
            </a:r>
            <a:r>
              <a:rPr lang="en-GB" dirty="0" smtClean="0"/>
              <a:t>Meet </a:t>
            </a:r>
            <a:r>
              <a:rPr lang="en-GB" dirty="0"/>
              <a:t>on the </a:t>
            </a:r>
            <a:r>
              <a:rPr lang="en-GB" dirty="0" smtClean="0"/>
              <a:t>bridge at 0300 hours "encrypted </a:t>
            </a:r>
            <a:r>
              <a:rPr lang="en-GB" dirty="0"/>
              <a:t>using a one-time </a:t>
            </a:r>
            <a:r>
              <a:rPr lang="en-GB" dirty="0" smtClean="0"/>
              <a:t>pad of +tklGeMxGvnhoQOxQOIIIVdT4slJm9qf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Will </a:t>
            </a:r>
            <a:r>
              <a:rPr lang="en-GB" dirty="0"/>
              <a:t>produce the </a:t>
            </a:r>
            <a:r>
              <a:rPr lang="en-GB" dirty="0" err="1"/>
              <a:t>ciphertext</a:t>
            </a:r>
            <a:r>
              <a:rPr lang="en-GB" dirty="0"/>
              <a:t>:</a:t>
            </a:r>
            <a:endParaRPr lang="en-GB" sz="20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771" t="67549" r="6287" b="25274"/>
          <a:stretch/>
        </p:blipFill>
        <p:spPr>
          <a:xfrm>
            <a:off x="1006548" y="4725143"/>
            <a:ext cx="7790580" cy="9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bitwise exclusive or XOR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842" y="1916832"/>
            <a:ext cx="8467011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encryption process will often produce strange symbols or unprintable ASCII characters as in </a:t>
            </a:r>
            <a:r>
              <a:rPr lang="en-GB" dirty="0" smtClean="0"/>
              <a:t>the above </a:t>
            </a:r>
            <a:r>
              <a:rPr lang="en-GB" dirty="0"/>
              <a:t>example, but in practice it is not necessary to translate the encrypted code back into </a:t>
            </a:r>
            <a:r>
              <a:rPr lang="en-GB" dirty="0" smtClean="0"/>
              <a:t>character form</a:t>
            </a:r>
            <a:r>
              <a:rPr lang="en-GB" dirty="0"/>
              <a:t>, as it is transmitted in binary, To decrypt the message, the XOR operation is carried out on </a:t>
            </a:r>
            <a:r>
              <a:rPr lang="en-GB" dirty="0" smtClean="0"/>
              <a:t>the </a:t>
            </a:r>
            <a:r>
              <a:rPr lang="en-GB" dirty="0" err="1" smtClean="0"/>
              <a:t>ciphertext</a:t>
            </a:r>
            <a:r>
              <a:rPr lang="en-GB" dirty="0" smtClean="0"/>
              <a:t> </a:t>
            </a:r>
            <a:r>
              <a:rPr lang="en-GB" dirty="0"/>
              <a:t>using the same one-time pad, which restores it to plaintext</a:t>
            </a:r>
            <a:endParaRPr lang="en-GB" sz="20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2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Cryptanalysis and perfect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375" y="1700808"/>
            <a:ext cx="8467011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Other ciphers that use non-random keys are open to a </a:t>
            </a:r>
            <a:r>
              <a:rPr lang="en-GB" sz="2400" dirty="0" smtClean="0"/>
              <a:t>cryptanalytic attack </a:t>
            </a:r>
            <a:r>
              <a:rPr lang="en-GB" sz="2400" dirty="0"/>
              <a:t>and can be solved </a:t>
            </a:r>
            <a:r>
              <a:rPr lang="en-GB" sz="2400" dirty="0" smtClean="0"/>
              <a:t>given enough </a:t>
            </a:r>
            <a:r>
              <a:rPr lang="en-GB" sz="2400" dirty="0"/>
              <a:t>time and </a:t>
            </a:r>
            <a:r>
              <a:rPr lang="en-GB" sz="2400" dirty="0" smtClean="0"/>
              <a:t>resources. </a:t>
            </a:r>
            <a:r>
              <a:rPr lang="en-GB" sz="2400" dirty="0"/>
              <a:t>Even ciphers that use a computer generated random key can be </a:t>
            </a:r>
            <a:r>
              <a:rPr lang="en-GB" sz="2400" dirty="0" smtClean="0"/>
              <a:t>broken since </a:t>
            </a:r>
            <a:r>
              <a:rPr lang="en-GB" sz="2400" dirty="0"/>
              <a:t>mathematically generated random numbers are not actually random; they just appear to </a:t>
            </a:r>
            <a:r>
              <a:rPr lang="en-GB" sz="2400" dirty="0" smtClean="0"/>
              <a:t>be random.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truly random sequence must be collected from a physical and unpredictable </a:t>
            </a:r>
            <a:r>
              <a:rPr lang="en-GB" sz="2400" dirty="0" smtClean="0"/>
              <a:t>phenomenon such </a:t>
            </a:r>
            <a:r>
              <a:rPr lang="en-GB" sz="2400" dirty="0"/>
              <a:t>as white noise, the timing of a hard disk read/write head or </a:t>
            </a:r>
            <a:r>
              <a:rPr lang="en-GB" sz="2400" dirty="0" smtClean="0"/>
              <a:t>radioactive decay.  Only </a:t>
            </a:r>
            <a:r>
              <a:rPr lang="en-GB" sz="2400" dirty="0"/>
              <a:t>a truly </a:t>
            </a:r>
            <a:r>
              <a:rPr lang="en-GB" sz="2400" dirty="0" smtClean="0"/>
              <a:t>random key </a:t>
            </a:r>
            <a:r>
              <a:rPr lang="en-GB" sz="2400" dirty="0"/>
              <a:t>can be used with a </a:t>
            </a:r>
            <a:r>
              <a:rPr lang="en-GB" sz="2400" dirty="0" err="1"/>
              <a:t>Vernam</a:t>
            </a:r>
            <a:r>
              <a:rPr lang="en-GB" sz="2400" dirty="0"/>
              <a:t> cipher to ensure it is </a:t>
            </a:r>
            <a:r>
              <a:rPr lang="en-GB" sz="2400" dirty="0" smtClean="0"/>
              <a:t>mathematically </a:t>
            </a:r>
            <a:r>
              <a:rPr lang="en-GB" sz="2400" dirty="0"/>
              <a:t>impossible to </a:t>
            </a:r>
            <a:r>
              <a:rPr lang="en-GB" sz="2400" dirty="0" smtClean="0"/>
              <a:t>break.</a:t>
            </a:r>
            <a:endParaRPr lang="en-GB" sz="14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Symmetric (private key)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375" y="1700808"/>
            <a:ext cx="8467011" cy="3744416"/>
          </a:xfrm>
        </p:spPr>
        <p:txBody>
          <a:bodyPr>
            <a:noAutofit/>
          </a:bodyPr>
          <a:lstStyle/>
          <a:p>
            <a:r>
              <a:rPr lang="en-GB" dirty="0"/>
              <a:t>Symmetric encryption, also known as private key encryption, uses the same key to encrypt </a:t>
            </a:r>
            <a:r>
              <a:rPr lang="en-GB" dirty="0" smtClean="0"/>
              <a:t>and decrypt </a:t>
            </a:r>
            <a:r>
              <a:rPr lang="en-GB" dirty="0"/>
              <a:t>data, This means that the key must also be transferred (known as key exchange) to the </a:t>
            </a:r>
            <a:r>
              <a:rPr lang="en-GB" dirty="0" smtClean="0"/>
              <a:t>same destination </a:t>
            </a:r>
            <a:r>
              <a:rPr lang="en-GB" dirty="0"/>
              <a:t>as the </a:t>
            </a:r>
            <a:r>
              <a:rPr lang="en-GB" dirty="0" err="1"/>
              <a:t>ciphertext</a:t>
            </a:r>
            <a:r>
              <a:rPr lang="en-GB" dirty="0"/>
              <a:t>, which causes obvious security problems, The key can be intercepted </a:t>
            </a:r>
            <a:r>
              <a:rPr lang="en-GB" dirty="0" smtClean="0"/>
              <a:t>as easily </a:t>
            </a:r>
            <a:r>
              <a:rPr lang="en-GB" dirty="0"/>
              <a:t>as the </a:t>
            </a:r>
            <a:r>
              <a:rPr lang="en-GB" dirty="0" err="1"/>
              <a:t>ciphertext</a:t>
            </a:r>
            <a:r>
              <a:rPr lang="en-GB" dirty="0"/>
              <a:t> message to decrypt the data, For this reason asymmetric encryption can </a:t>
            </a:r>
            <a:r>
              <a:rPr lang="en-GB" dirty="0" smtClean="0"/>
              <a:t>be used instead.</a:t>
            </a:r>
            <a:endParaRPr lang="en-GB" sz="14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3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Asymmetric (public key)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375" y="1700808"/>
            <a:ext cx="8467011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Asymmetric encryption uses two separate, but related </a:t>
            </a:r>
            <a:r>
              <a:rPr lang="en-GB" sz="2400" dirty="0" smtClean="0"/>
              <a:t>keys.  One </a:t>
            </a:r>
            <a:r>
              <a:rPr lang="en-GB" sz="2400" dirty="0"/>
              <a:t>key, known as the public key, </a:t>
            </a:r>
            <a:r>
              <a:rPr lang="en-GB" sz="2400" dirty="0" smtClean="0"/>
              <a:t>is made </a:t>
            </a:r>
            <a:r>
              <a:rPr lang="en-GB" sz="2400" dirty="0"/>
              <a:t>public so that others wishing to send you data can use this to encrypt the </a:t>
            </a:r>
            <a:r>
              <a:rPr lang="en-GB" sz="2400" dirty="0" smtClean="0"/>
              <a:t>data.  This </a:t>
            </a:r>
            <a:r>
              <a:rPr lang="en-GB" sz="2400" dirty="0"/>
              <a:t>public </a:t>
            </a:r>
            <a:r>
              <a:rPr lang="en-GB" sz="2400" dirty="0" smtClean="0"/>
              <a:t>key cannot </a:t>
            </a:r>
            <a:r>
              <a:rPr lang="en-GB" sz="2400" dirty="0"/>
              <a:t>decrypt </a:t>
            </a:r>
            <a:r>
              <a:rPr lang="en-GB" sz="2400" dirty="0" smtClean="0"/>
              <a:t>data. </a:t>
            </a:r>
            <a:r>
              <a:rPr lang="en-GB" sz="2400" dirty="0"/>
              <a:t>Another private key is known only by you and only this can be used to </a:t>
            </a:r>
            <a:r>
              <a:rPr lang="en-GB" sz="2400" dirty="0" smtClean="0"/>
              <a:t>decrypt the </a:t>
            </a:r>
            <a:r>
              <a:rPr lang="en-GB" sz="2400" smtClean="0"/>
              <a:t>data.</a:t>
            </a:r>
          </a:p>
          <a:p>
            <a:pPr marL="0" indent="0">
              <a:buNone/>
            </a:pPr>
            <a:r>
              <a:rPr lang="en-GB" sz="2400" smtClean="0"/>
              <a:t>It </a:t>
            </a:r>
            <a:r>
              <a:rPr lang="en-GB" sz="2400" dirty="0"/>
              <a:t>is virtually impossible to deduce the private key from the public key, It is possible that a </a:t>
            </a:r>
            <a:r>
              <a:rPr lang="en-GB" sz="2400" dirty="0" smtClean="0"/>
              <a:t>message could </a:t>
            </a:r>
            <a:r>
              <a:rPr lang="en-GB" sz="2400" dirty="0"/>
              <a:t>be encrypted using your own public key and sent to you by a malicious third party impersonating </a:t>
            </a:r>
            <a:r>
              <a:rPr lang="en-GB" sz="2400" dirty="0" smtClean="0"/>
              <a:t>a trusted individual</a:t>
            </a:r>
            <a:r>
              <a:rPr lang="en-GB" sz="2400" dirty="0"/>
              <a:t>. To prevent this, a message can be digitally 'signed' to authenticate the sender</a:t>
            </a:r>
            <a:r>
              <a:rPr lang="en-GB" sz="2400" dirty="0" smtClean="0"/>
              <a:t>, </a:t>
            </a:r>
            <a:endParaRPr lang="en-GB" sz="1100" dirty="0"/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Asymmetric (public key) encryption</a:t>
            </a:r>
          </a:p>
        </p:txBody>
      </p:sp>
      <p:sp>
        <p:nvSpPr>
          <p:cNvPr id="2" name="AutoShape 2" descr="Image result for the vernam cipher"/>
          <p:cNvSpPr>
            <a:spLocks noChangeAspect="1" noChangeArrowheads="1"/>
          </p:cNvSpPr>
          <p:nvPr/>
        </p:nvSpPr>
        <p:spPr bwMode="auto">
          <a:xfrm>
            <a:off x="155575" y="-288478"/>
            <a:ext cx="304800" cy="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129" t="36396" r="3683" b="17339"/>
          <a:stretch/>
        </p:blipFill>
        <p:spPr>
          <a:xfrm>
            <a:off x="1421232" y="1844824"/>
            <a:ext cx="7255224" cy="43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Websites are encrypted to protect personal data being sent over the Internet</a:t>
            </a:r>
            <a:endParaRPr lang="en-US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64861" b="50000"/>
          <a:stretch>
            <a:fillRect/>
          </a:stretch>
        </p:blipFill>
        <p:spPr bwMode="auto">
          <a:xfrm>
            <a:off x="1676400" y="1600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3124200" y="4191000"/>
            <a:ext cx="4114800" cy="2514600"/>
          </a:xfrm>
          <a:custGeom>
            <a:avLst/>
            <a:gdLst>
              <a:gd name="connsiteX0" fmla="*/ 2128837 w 3214687"/>
              <a:gd name="connsiteY0" fmla="*/ 71437 h 1707814"/>
              <a:gd name="connsiteX1" fmla="*/ 1843087 w 3214687"/>
              <a:gd name="connsiteY1" fmla="*/ 28575 h 1707814"/>
              <a:gd name="connsiteX2" fmla="*/ 1457325 w 3214687"/>
              <a:gd name="connsiteY2" fmla="*/ 0 h 1707814"/>
              <a:gd name="connsiteX3" fmla="*/ 828675 w 3214687"/>
              <a:gd name="connsiteY3" fmla="*/ 14287 h 1707814"/>
              <a:gd name="connsiteX4" fmla="*/ 771525 w 3214687"/>
              <a:gd name="connsiteY4" fmla="*/ 28575 h 1707814"/>
              <a:gd name="connsiteX5" fmla="*/ 700087 w 3214687"/>
              <a:gd name="connsiteY5" fmla="*/ 42862 h 1707814"/>
              <a:gd name="connsiteX6" fmla="*/ 585787 w 3214687"/>
              <a:gd name="connsiteY6" fmla="*/ 71437 h 1707814"/>
              <a:gd name="connsiteX7" fmla="*/ 442912 w 3214687"/>
              <a:gd name="connsiteY7" fmla="*/ 128587 h 1707814"/>
              <a:gd name="connsiteX8" fmla="*/ 400050 w 3214687"/>
              <a:gd name="connsiteY8" fmla="*/ 157162 h 1707814"/>
              <a:gd name="connsiteX9" fmla="*/ 342900 w 3214687"/>
              <a:gd name="connsiteY9" fmla="*/ 171450 h 1707814"/>
              <a:gd name="connsiteX10" fmla="*/ 300037 w 3214687"/>
              <a:gd name="connsiteY10" fmla="*/ 200025 h 1707814"/>
              <a:gd name="connsiteX11" fmla="*/ 242887 w 3214687"/>
              <a:gd name="connsiteY11" fmla="*/ 228600 h 1707814"/>
              <a:gd name="connsiteX12" fmla="*/ 114300 w 3214687"/>
              <a:gd name="connsiteY12" fmla="*/ 385762 h 1707814"/>
              <a:gd name="connsiteX13" fmla="*/ 85725 w 3214687"/>
              <a:gd name="connsiteY13" fmla="*/ 457200 h 1707814"/>
              <a:gd name="connsiteX14" fmla="*/ 28575 w 3214687"/>
              <a:gd name="connsiteY14" fmla="*/ 571500 h 1707814"/>
              <a:gd name="connsiteX15" fmla="*/ 14287 w 3214687"/>
              <a:gd name="connsiteY15" fmla="*/ 642937 h 1707814"/>
              <a:gd name="connsiteX16" fmla="*/ 0 w 3214687"/>
              <a:gd name="connsiteY16" fmla="*/ 700087 h 1707814"/>
              <a:gd name="connsiteX17" fmla="*/ 28575 w 3214687"/>
              <a:gd name="connsiteY17" fmla="*/ 957262 h 1707814"/>
              <a:gd name="connsiteX18" fmla="*/ 100012 w 3214687"/>
              <a:gd name="connsiteY18" fmla="*/ 1057275 h 1707814"/>
              <a:gd name="connsiteX19" fmla="*/ 142875 w 3214687"/>
              <a:gd name="connsiteY19" fmla="*/ 1114425 h 1707814"/>
              <a:gd name="connsiteX20" fmla="*/ 242887 w 3214687"/>
              <a:gd name="connsiteY20" fmla="*/ 1200150 h 1707814"/>
              <a:gd name="connsiteX21" fmla="*/ 314325 w 3214687"/>
              <a:gd name="connsiteY21" fmla="*/ 1228725 h 1707814"/>
              <a:gd name="connsiteX22" fmla="*/ 500062 w 3214687"/>
              <a:gd name="connsiteY22" fmla="*/ 1328737 h 1707814"/>
              <a:gd name="connsiteX23" fmla="*/ 614362 w 3214687"/>
              <a:gd name="connsiteY23" fmla="*/ 1385887 h 1707814"/>
              <a:gd name="connsiteX24" fmla="*/ 671512 w 3214687"/>
              <a:gd name="connsiteY24" fmla="*/ 1414462 h 1707814"/>
              <a:gd name="connsiteX25" fmla="*/ 714375 w 3214687"/>
              <a:gd name="connsiteY25" fmla="*/ 1443037 h 1707814"/>
              <a:gd name="connsiteX26" fmla="*/ 900112 w 3214687"/>
              <a:gd name="connsiteY26" fmla="*/ 1500187 h 1707814"/>
              <a:gd name="connsiteX27" fmla="*/ 942975 w 3214687"/>
              <a:gd name="connsiteY27" fmla="*/ 1514475 h 1707814"/>
              <a:gd name="connsiteX28" fmla="*/ 1100137 w 3214687"/>
              <a:gd name="connsiteY28" fmla="*/ 1543050 h 1707814"/>
              <a:gd name="connsiteX29" fmla="*/ 1200150 w 3214687"/>
              <a:gd name="connsiteY29" fmla="*/ 1571625 h 1707814"/>
              <a:gd name="connsiteX30" fmla="*/ 1328737 w 3214687"/>
              <a:gd name="connsiteY30" fmla="*/ 1585912 h 1707814"/>
              <a:gd name="connsiteX31" fmla="*/ 1471612 w 3214687"/>
              <a:gd name="connsiteY31" fmla="*/ 1614487 h 1707814"/>
              <a:gd name="connsiteX32" fmla="*/ 1671637 w 3214687"/>
              <a:gd name="connsiteY32" fmla="*/ 1643062 h 1707814"/>
              <a:gd name="connsiteX33" fmla="*/ 1714500 w 3214687"/>
              <a:gd name="connsiteY33" fmla="*/ 1657350 h 1707814"/>
              <a:gd name="connsiteX34" fmla="*/ 2657475 w 3214687"/>
              <a:gd name="connsiteY34" fmla="*/ 1657350 h 1707814"/>
              <a:gd name="connsiteX35" fmla="*/ 2771775 w 3214687"/>
              <a:gd name="connsiteY35" fmla="*/ 1628775 h 1707814"/>
              <a:gd name="connsiteX36" fmla="*/ 2914650 w 3214687"/>
              <a:gd name="connsiteY36" fmla="*/ 1543050 h 1707814"/>
              <a:gd name="connsiteX37" fmla="*/ 3057525 w 3214687"/>
              <a:gd name="connsiteY37" fmla="*/ 1457325 h 1707814"/>
              <a:gd name="connsiteX38" fmla="*/ 3143250 w 3214687"/>
              <a:gd name="connsiteY38" fmla="*/ 1385887 h 1707814"/>
              <a:gd name="connsiteX39" fmla="*/ 3200400 w 3214687"/>
              <a:gd name="connsiteY39" fmla="*/ 1300162 h 1707814"/>
              <a:gd name="connsiteX40" fmla="*/ 3214687 w 3214687"/>
              <a:gd name="connsiteY40" fmla="*/ 1243012 h 1707814"/>
              <a:gd name="connsiteX41" fmla="*/ 3186112 w 3214687"/>
              <a:gd name="connsiteY41" fmla="*/ 1100137 h 1707814"/>
              <a:gd name="connsiteX42" fmla="*/ 3171825 w 3214687"/>
              <a:gd name="connsiteY42" fmla="*/ 1042987 h 1707814"/>
              <a:gd name="connsiteX43" fmla="*/ 3143250 w 3214687"/>
              <a:gd name="connsiteY43" fmla="*/ 985837 h 1707814"/>
              <a:gd name="connsiteX44" fmla="*/ 3100387 w 3214687"/>
              <a:gd name="connsiteY44" fmla="*/ 885825 h 1707814"/>
              <a:gd name="connsiteX45" fmla="*/ 3086100 w 3214687"/>
              <a:gd name="connsiteY45" fmla="*/ 828675 h 1707814"/>
              <a:gd name="connsiteX46" fmla="*/ 3043237 w 3214687"/>
              <a:gd name="connsiteY46" fmla="*/ 742950 h 1707814"/>
              <a:gd name="connsiteX47" fmla="*/ 3000375 w 3214687"/>
              <a:gd name="connsiteY47" fmla="*/ 714375 h 1707814"/>
              <a:gd name="connsiteX48" fmla="*/ 2971800 w 3214687"/>
              <a:gd name="connsiteY48" fmla="*/ 657225 h 1707814"/>
              <a:gd name="connsiteX49" fmla="*/ 2843212 w 3214687"/>
              <a:gd name="connsiteY49" fmla="*/ 557212 h 1707814"/>
              <a:gd name="connsiteX50" fmla="*/ 2757487 w 3214687"/>
              <a:gd name="connsiteY50" fmla="*/ 514350 h 1707814"/>
              <a:gd name="connsiteX51" fmla="*/ 2671762 w 3214687"/>
              <a:gd name="connsiteY51" fmla="*/ 471487 h 1707814"/>
              <a:gd name="connsiteX52" fmla="*/ 2600325 w 3214687"/>
              <a:gd name="connsiteY52" fmla="*/ 428625 h 1707814"/>
              <a:gd name="connsiteX53" fmla="*/ 2486025 w 3214687"/>
              <a:gd name="connsiteY53" fmla="*/ 385762 h 1707814"/>
              <a:gd name="connsiteX54" fmla="*/ 2443162 w 3214687"/>
              <a:gd name="connsiteY54" fmla="*/ 357187 h 1707814"/>
              <a:gd name="connsiteX55" fmla="*/ 2328862 w 3214687"/>
              <a:gd name="connsiteY55" fmla="*/ 300037 h 1707814"/>
              <a:gd name="connsiteX56" fmla="*/ 2271712 w 3214687"/>
              <a:gd name="connsiteY56" fmla="*/ 271462 h 1707814"/>
              <a:gd name="connsiteX57" fmla="*/ 2214562 w 3214687"/>
              <a:gd name="connsiteY57" fmla="*/ 242887 h 1707814"/>
              <a:gd name="connsiteX58" fmla="*/ 2071687 w 3214687"/>
              <a:gd name="connsiteY58" fmla="*/ 185737 h 1707814"/>
              <a:gd name="connsiteX59" fmla="*/ 1971675 w 3214687"/>
              <a:gd name="connsiteY59" fmla="*/ 157162 h 1707814"/>
              <a:gd name="connsiteX60" fmla="*/ 1885950 w 3214687"/>
              <a:gd name="connsiteY60" fmla="*/ 128587 h 1707814"/>
              <a:gd name="connsiteX61" fmla="*/ 1785937 w 3214687"/>
              <a:gd name="connsiteY61" fmla="*/ 114300 h 1707814"/>
              <a:gd name="connsiteX62" fmla="*/ 1700212 w 3214687"/>
              <a:gd name="connsiteY62" fmla="*/ 100012 h 1707814"/>
              <a:gd name="connsiteX63" fmla="*/ 1643062 w 3214687"/>
              <a:gd name="connsiteY63" fmla="*/ 100012 h 17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14687" h="1707814">
                <a:moveTo>
                  <a:pt x="2128837" y="71437"/>
                </a:moveTo>
                <a:cubicBezTo>
                  <a:pt x="2033587" y="57150"/>
                  <a:pt x="1938862" y="38764"/>
                  <a:pt x="1843087" y="28575"/>
                </a:cubicBezTo>
                <a:cubicBezTo>
                  <a:pt x="1714871" y="14935"/>
                  <a:pt x="1457325" y="0"/>
                  <a:pt x="1457325" y="0"/>
                </a:cubicBezTo>
                <a:lnTo>
                  <a:pt x="828675" y="14287"/>
                </a:lnTo>
                <a:cubicBezTo>
                  <a:pt x="809056" y="15104"/>
                  <a:pt x="790694" y="24315"/>
                  <a:pt x="771525" y="28575"/>
                </a:cubicBezTo>
                <a:cubicBezTo>
                  <a:pt x="747819" y="33843"/>
                  <a:pt x="723749" y="37402"/>
                  <a:pt x="700087" y="42862"/>
                </a:cubicBezTo>
                <a:cubicBezTo>
                  <a:pt x="661820" y="51693"/>
                  <a:pt x="585787" y="71437"/>
                  <a:pt x="585787" y="71437"/>
                </a:cubicBezTo>
                <a:cubicBezTo>
                  <a:pt x="405773" y="179447"/>
                  <a:pt x="618319" y="62810"/>
                  <a:pt x="442912" y="128587"/>
                </a:cubicBezTo>
                <a:cubicBezTo>
                  <a:pt x="426834" y="134616"/>
                  <a:pt x="415833" y="150398"/>
                  <a:pt x="400050" y="157162"/>
                </a:cubicBezTo>
                <a:cubicBezTo>
                  <a:pt x="382001" y="164897"/>
                  <a:pt x="361950" y="166687"/>
                  <a:pt x="342900" y="171450"/>
                </a:cubicBezTo>
                <a:cubicBezTo>
                  <a:pt x="328612" y="180975"/>
                  <a:pt x="314946" y="191506"/>
                  <a:pt x="300037" y="200025"/>
                </a:cubicBezTo>
                <a:cubicBezTo>
                  <a:pt x="281545" y="210592"/>
                  <a:pt x="260218" y="216220"/>
                  <a:pt x="242887" y="228600"/>
                </a:cubicBezTo>
                <a:cubicBezTo>
                  <a:pt x="205717" y="255150"/>
                  <a:pt x="119356" y="373122"/>
                  <a:pt x="114300" y="385762"/>
                </a:cubicBezTo>
                <a:cubicBezTo>
                  <a:pt x="104775" y="409575"/>
                  <a:pt x="96473" y="433914"/>
                  <a:pt x="85725" y="457200"/>
                </a:cubicBezTo>
                <a:cubicBezTo>
                  <a:pt x="67874" y="495876"/>
                  <a:pt x="28575" y="571500"/>
                  <a:pt x="28575" y="571500"/>
                </a:cubicBezTo>
                <a:cubicBezTo>
                  <a:pt x="23812" y="595312"/>
                  <a:pt x="19555" y="619231"/>
                  <a:pt x="14287" y="642937"/>
                </a:cubicBezTo>
                <a:cubicBezTo>
                  <a:pt x="10027" y="662106"/>
                  <a:pt x="0" y="680451"/>
                  <a:pt x="0" y="700087"/>
                </a:cubicBezTo>
                <a:cubicBezTo>
                  <a:pt x="0" y="714099"/>
                  <a:pt x="17945" y="918287"/>
                  <a:pt x="28575" y="957262"/>
                </a:cubicBezTo>
                <a:cubicBezTo>
                  <a:pt x="45182" y="1018155"/>
                  <a:pt x="62016" y="1012946"/>
                  <a:pt x="100012" y="1057275"/>
                </a:cubicBezTo>
                <a:cubicBezTo>
                  <a:pt x="115509" y="1075355"/>
                  <a:pt x="127378" y="1096345"/>
                  <a:pt x="142875" y="1114425"/>
                </a:cubicBezTo>
                <a:cubicBezTo>
                  <a:pt x="166499" y="1141986"/>
                  <a:pt x="212089" y="1183040"/>
                  <a:pt x="242887" y="1200150"/>
                </a:cubicBezTo>
                <a:cubicBezTo>
                  <a:pt x="265306" y="1212605"/>
                  <a:pt x="290512" y="1219200"/>
                  <a:pt x="314325" y="1228725"/>
                </a:cubicBezTo>
                <a:cubicBezTo>
                  <a:pt x="425293" y="1339693"/>
                  <a:pt x="257608" y="1183264"/>
                  <a:pt x="500062" y="1328737"/>
                </a:cubicBezTo>
                <a:cubicBezTo>
                  <a:pt x="655312" y="1421888"/>
                  <a:pt x="506706" y="1339749"/>
                  <a:pt x="614362" y="1385887"/>
                </a:cubicBezTo>
                <a:cubicBezTo>
                  <a:pt x="633938" y="1394277"/>
                  <a:pt x="653020" y="1403895"/>
                  <a:pt x="671512" y="1414462"/>
                </a:cubicBezTo>
                <a:cubicBezTo>
                  <a:pt x="686421" y="1422981"/>
                  <a:pt x="698524" y="1436433"/>
                  <a:pt x="714375" y="1443037"/>
                </a:cubicBezTo>
                <a:cubicBezTo>
                  <a:pt x="831292" y="1491753"/>
                  <a:pt x="812298" y="1475097"/>
                  <a:pt x="900112" y="1500187"/>
                </a:cubicBezTo>
                <a:cubicBezTo>
                  <a:pt x="914593" y="1504324"/>
                  <a:pt x="928364" y="1510822"/>
                  <a:pt x="942975" y="1514475"/>
                </a:cubicBezTo>
                <a:cubicBezTo>
                  <a:pt x="1089649" y="1551143"/>
                  <a:pt x="934593" y="1504847"/>
                  <a:pt x="1100137" y="1543050"/>
                </a:cubicBezTo>
                <a:cubicBezTo>
                  <a:pt x="1133921" y="1550846"/>
                  <a:pt x="1166072" y="1565235"/>
                  <a:pt x="1200150" y="1571625"/>
                </a:cubicBezTo>
                <a:cubicBezTo>
                  <a:pt x="1242537" y="1579573"/>
                  <a:pt x="1286139" y="1579186"/>
                  <a:pt x="1328737" y="1585912"/>
                </a:cubicBezTo>
                <a:cubicBezTo>
                  <a:pt x="1376711" y="1593487"/>
                  <a:pt x="1423705" y="1606502"/>
                  <a:pt x="1471612" y="1614487"/>
                </a:cubicBezTo>
                <a:cubicBezTo>
                  <a:pt x="1595211" y="1635088"/>
                  <a:pt x="1528592" y="1625182"/>
                  <a:pt x="1671637" y="1643062"/>
                </a:cubicBezTo>
                <a:cubicBezTo>
                  <a:pt x="1685925" y="1647825"/>
                  <a:pt x="1699682" y="1654656"/>
                  <a:pt x="1714500" y="1657350"/>
                </a:cubicBezTo>
                <a:cubicBezTo>
                  <a:pt x="1992053" y="1707814"/>
                  <a:pt x="2588198" y="1658544"/>
                  <a:pt x="2657475" y="1657350"/>
                </a:cubicBezTo>
                <a:cubicBezTo>
                  <a:pt x="2699398" y="1648965"/>
                  <a:pt x="2733337" y="1645248"/>
                  <a:pt x="2771775" y="1628775"/>
                </a:cubicBezTo>
                <a:cubicBezTo>
                  <a:pt x="2921455" y="1564628"/>
                  <a:pt x="2711534" y="1644608"/>
                  <a:pt x="2914650" y="1543050"/>
                </a:cubicBezTo>
                <a:cubicBezTo>
                  <a:pt x="3002516" y="1499117"/>
                  <a:pt x="2954080" y="1526289"/>
                  <a:pt x="3057525" y="1457325"/>
                </a:cubicBezTo>
                <a:cubicBezTo>
                  <a:pt x="3095624" y="1431925"/>
                  <a:pt x="3113633" y="1423966"/>
                  <a:pt x="3143250" y="1385887"/>
                </a:cubicBezTo>
                <a:cubicBezTo>
                  <a:pt x="3164335" y="1358778"/>
                  <a:pt x="3200400" y="1300162"/>
                  <a:pt x="3200400" y="1300162"/>
                </a:cubicBezTo>
                <a:cubicBezTo>
                  <a:pt x="3205162" y="1281112"/>
                  <a:pt x="3214687" y="1262648"/>
                  <a:pt x="3214687" y="1243012"/>
                </a:cubicBezTo>
                <a:cubicBezTo>
                  <a:pt x="3214687" y="1157665"/>
                  <a:pt x="3203707" y="1161721"/>
                  <a:pt x="3186112" y="1100137"/>
                </a:cubicBezTo>
                <a:cubicBezTo>
                  <a:pt x="3180718" y="1081256"/>
                  <a:pt x="3178720" y="1061373"/>
                  <a:pt x="3171825" y="1042987"/>
                </a:cubicBezTo>
                <a:cubicBezTo>
                  <a:pt x="3164347" y="1023045"/>
                  <a:pt x="3151640" y="1005413"/>
                  <a:pt x="3143250" y="985837"/>
                </a:cubicBezTo>
                <a:cubicBezTo>
                  <a:pt x="3080181" y="838679"/>
                  <a:pt x="3195159" y="1075369"/>
                  <a:pt x="3100387" y="885825"/>
                </a:cubicBezTo>
                <a:cubicBezTo>
                  <a:pt x="3095625" y="866775"/>
                  <a:pt x="3091494" y="847556"/>
                  <a:pt x="3086100" y="828675"/>
                </a:cubicBezTo>
                <a:cubicBezTo>
                  <a:pt x="3076804" y="796138"/>
                  <a:pt x="3068284" y="767997"/>
                  <a:pt x="3043237" y="742950"/>
                </a:cubicBezTo>
                <a:cubicBezTo>
                  <a:pt x="3031095" y="730808"/>
                  <a:pt x="3014662" y="723900"/>
                  <a:pt x="3000375" y="714375"/>
                </a:cubicBezTo>
                <a:cubicBezTo>
                  <a:pt x="2990850" y="695325"/>
                  <a:pt x="2984180" y="674556"/>
                  <a:pt x="2971800" y="657225"/>
                </a:cubicBezTo>
                <a:cubicBezTo>
                  <a:pt x="2941278" y="614495"/>
                  <a:pt x="2883499" y="584070"/>
                  <a:pt x="2843212" y="557212"/>
                </a:cubicBezTo>
                <a:cubicBezTo>
                  <a:pt x="2787818" y="520283"/>
                  <a:pt x="2816641" y="534067"/>
                  <a:pt x="2757487" y="514350"/>
                </a:cubicBezTo>
                <a:cubicBezTo>
                  <a:pt x="2634657" y="432462"/>
                  <a:pt x="2790063" y="530637"/>
                  <a:pt x="2671762" y="471487"/>
                </a:cubicBezTo>
                <a:cubicBezTo>
                  <a:pt x="2646924" y="459068"/>
                  <a:pt x="2625701" y="439903"/>
                  <a:pt x="2600325" y="428625"/>
                </a:cubicBezTo>
                <a:cubicBezTo>
                  <a:pt x="2442108" y="358306"/>
                  <a:pt x="2647949" y="478289"/>
                  <a:pt x="2486025" y="385762"/>
                </a:cubicBezTo>
                <a:cubicBezTo>
                  <a:pt x="2471116" y="377243"/>
                  <a:pt x="2458237" y="365410"/>
                  <a:pt x="2443162" y="357187"/>
                </a:cubicBezTo>
                <a:cubicBezTo>
                  <a:pt x="2405766" y="336789"/>
                  <a:pt x="2366962" y="319087"/>
                  <a:pt x="2328862" y="300037"/>
                </a:cubicBezTo>
                <a:lnTo>
                  <a:pt x="2271712" y="271462"/>
                </a:lnTo>
                <a:cubicBezTo>
                  <a:pt x="2252662" y="261937"/>
                  <a:pt x="2234337" y="250797"/>
                  <a:pt x="2214562" y="242887"/>
                </a:cubicBezTo>
                <a:cubicBezTo>
                  <a:pt x="2166937" y="223837"/>
                  <a:pt x="2120349" y="201957"/>
                  <a:pt x="2071687" y="185737"/>
                </a:cubicBezTo>
                <a:cubicBezTo>
                  <a:pt x="1927622" y="137716"/>
                  <a:pt x="2151101" y="210991"/>
                  <a:pt x="1971675" y="157162"/>
                </a:cubicBezTo>
                <a:cubicBezTo>
                  <a:pt x="1942825" y="148507"/>
                  <a:pt x="1915768" y="132847"/>
                  <a:pt x="1885950" y="128587"/>
                </a:cubicBezTo>
                <a:lnTo>
                  <a:pt x="1785937" y="114300"/>
                </a:lnTo>
                <a:cubicBezTo>
                  <a:pt x="1757305" y="109895"/>
                  <a:pt x="1729037" y="102895"/>
                  <a:pt x="1700212" y="100012"/>
                </a:cubicBezTo>
                <a:cubicBezTo>
                  <a:pt x="1681257" y="98116"/>
                  <a:pt x="1662112" y="100012"/>
                  <a:pt x="1643062" y="100012"/>
                </a:cubicBezTo>
              </a:path>
            </a:pathLst>
          </a:cu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Encryption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42520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Caesar cipher and the </a:t>
            </a:r>
            <a:r>
              <a:rPr lang="en-GB" dirty="0" err="1"/>
              <a:t>Vernam</a:t>
            </a:r>
            <a:r>
              <a:rPr lang="en-GB" dirty="0"/>
              <a:t> cipher offer polar opposite examples of security. Where the </a:t>
            </a:r>
            <a:r>
              <a:rPr lang="en-GB" dirty="0" err="1" smtClean="0"/>
              <a:t>Vernam</a:t>
            </a:r>
            <a:r>
              <a:rPr lang="en-GB" dirty="0"/>
              <a:t> </a:t>
            </a:r>
            <a:r>
              <a:rPr lang="en-GB" dirty="0" smtClean="0"/>
              <a:t>offers </a:t>
            </a:r>
            <a:r>
              <a:rPr lang="en-GB" dirty="0"/>
              <a:t>perfect security, the Caesar cipher is very easy to break with little or no computational power.</a:t>
            </a:r>
          </a:p>
          <a:p>
            <a:r>
              <a:rPr lang="en-GB" dirty="0"/>
              <a:t>There are many other methods of encryption - some of which may take many computers many </a:t>
            </a:r>
            <a:r>
              <a:rPr lang="en-GB" dirty="0" smtClean="0"/>
              <a:t>years to </a:t>
            </a:r>
            <a:r>
              <a:rPr lang="en-GB" dirty="0"/>
              <a:t>break, but almost all of these are still breakable and the </a:t>
            </a:r>
            <a:r>
              <a:rPr lang="en-GB" dirty="0" smtClean="0"/>
              <a:t>principles </a:t>
            </a:r>
            <a:r>
              <a:rPr lang="en-GB" dirty="0"/>
              <a:t>behind them are </a:t>
            </a:r>
            <a:r>
              <a:rPr lang="en-GB" dirty="0" smtClean="0"/>
              <a:t>simi</a:t>
            </a:r>
            <a:r>
              <a:rPr lang="en-GB" dirty="0"/>
              <a:t>l</a:t>
            </a:r>
            <a:r>
              <a:rPr lang="en-GB" dirty="0" smtClean="0"/>
              <a:t>ar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28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56241" y="2185233"/>
            <a:ext cx="1930385" cy="1229199"/>
            <a:chOff x="3156241" y="1376929"/>
            <a:chExt cx="1930385" cy="1229199"/>
          </a:xfrm>
        </p:grpSpPr>
        <p:sp>
          <p:nvSpPr>
            <p:cNvPr id="8" name="TextBox 7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12" name="TextBox 1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7524" y="5654824"/>
            <a:ext cx="64280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Public Encryption key is sent from </a:t>
            </a:r>
            <a:r>
              <a:rPr lang="en-US" b="1" dirty="0" smtClean="0"/>
              <a:t>YOU</a:t>
            </a:r>
            <a:r>
              <a:rPr lang="en-US" dirty="0" smtClean="0"/>
              <a:t> to the </a:t>
            </a:r>
            <a:r>
              <a:rPr lang="en-US" b="1" dirty="0" smtClean="0"/>
              <a:t>SENDER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6" name="TextBox 15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 rot="21166488">
            <a:off x="6373955" y="4373041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352186" y="1192115"/>
            <a:ext cx="4157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(Encryption)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KEY is used to make the information unreadable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(like a secret code)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27339" y="83323"/>
            <a:ext cx="8153400" cy="990600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Aharoni" panose="02010803020104030203" pitchFamily="2" charset="-79"/>
                <a:cs typeface="Aharoni" panose="02010803020104030203" pitchFamily="2" charset="-79"/>
              </a:rPr>
              <a:t>How Encryption </a:t>
            </a:r>
            <a:r>
              <a:rPr lang="en-US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46 L 0.07344 0.03982 C 0.08889 0.04885 0.11198 0.05394 0.13594 0.05394 C 0.16337 0.05394 0.18525 0.04885 0.2007 0.03982 L 0.27431 -0.0004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 rot="21166488">
            <a:off x="6373955" y="4373041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43815" y="5302949"/>
            <a:ext cx="369958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Message is </a:t>
            </a:r>
            <a:r>
              <a:rPr lang="en-US" b="1" dirty="0" smtClean="0"/>
              <a:t>Encrypted</a:t>
            </a:r>
            <a:r>
              <a:rPr lang="en-US" dirty="0" smtClean="0"/>
              <a:t> using the Public Key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27" name="TextBox 26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 rot="21166488">
            <a:off x="6393902" y="4360341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Aharoni" panose="02010803020104030203" pitchFamily="2" charset="-79"/>
                <a:cs typeface="Aharoni" panose="02010803020104030203" pitchFamily="2" charset="-79"/>
              </a:rPr>
              <a:t>How Encryption </a:t>
            </a:r>
            <a:r>
              <a:rPr lang="en-US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5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 rot="21166488">
            <a:off x="6393902" y="4360341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43815" y="5666509"/>
            <a:ext cx="25565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…and sent back to you</a:t>
            </a:r>
            <a:endParaRPr lang="en-GB" dirty="0"/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Aharoni" panose="02010803020104030203" pitchFamily="2" charset="-79"/>
                <a:cs typeface="Aharoni" panose="02010803020104030203" pitchFamily="2" charset="-79"/>
              </a:rPr>
              <a:t>How Encryption </a:t>
            </a:r>
            <a:r>
              <a:rPr lang="en-US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523 L -0.15382 0.03333 C -0.18611 0.04676 -0.23438 0.05394 -0.28455 0.05394 C -0.34202 0.05394 -0.38785 0.04676 -0.42014 0.03333 L -0.57379 -0.0252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43815" y="5666509"/>
            <a:ext cx="76748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DECRYPT the message using your Private key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21166488">
            <a:off x="1136101" y="4263357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Aharoni" panose="02010803020104030203" pitchFamily="2" charset="-79"/>
                <a:cs typeface="Aharoni" panose="02010803020104030203" pitchFamily="2" charset="-79"/>
              </a:rPr>
              <a:t>How Encryption </a:t>
            </a:r>
            <a:r>
              <a:rPr lang="en-US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11305" y="3541605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 rot="21166488">
            <a:off x="1136101" y="4263357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 rot="21166488">
            <a:off x="1136100" y="4269130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43815" y="5666509"/>
            <a:ext cx="55612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DECRYPT the message using your Private key</a:t>
            </a:r>
            <a:endParaRPr lang="en-GB" dirty="0"/>
          </a:p>
        </p:txBody>
      </p:sp>
      <p:sp>
        <p:nvSpPr>
          <p:cNvPr id="24" name="Title 1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Aharoni" panose="02010803020104030203" pitchFamily="2" charset="-79"/>
                <a:cs typeface="Aharoni" panose="02010803020104030203" pitchFamily="2" charset="-79"/>
              </a:rPr>
              <a:t>How Encryption </a:t>
            </a:r>
            <a:r>
              <a:rPr lang="en-US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9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Caesar cipher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42520" cy="45651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Julius </a:t>
            </a:r>
            <a:r>
              <a:rPr lang="en-GB" sz="2400" dirty="0"/>
              <a:t>Caesar is said to have used this method to keep messages secure. The </a:t>
            </a:r>
            <a:r>
              <a:rPr lang="en-GB" sz="2400" b="1" dirty="0"/>
              <a:t>Caesar cipher </a:t>
            </a:r>
            <a:r>
              <a:rPr lang="en-GB" sz="2400" dirty="0"/>
              <a:t>(</a:t>
            </a:r>
            <a:r>
              <a:rPr lang="en-GB" sz="2400" dirty="0" smtClean="0"/>
              <a:t>also known </a:t>
            </a:r>
            <a:r>
              <a:rPr lang="en-GB" sz="2400" dirty="0"/>
              <a:t>as a </a:t>
            </a:r>
            <a:r>
              <a:rPr lang="en-GB" sz="2400" b="1" dirty="0"/>
              <a:t>shift cipher) </a:t>
            </a:r>
            <a:r>
              <a:rPr lang="en-GB" sz="2400" dirty="0"/>
              <a:t>is a type of </a:t>
            </a:r>
            <a:r>
              <a:rPr lang="en-GB" sz="2400" b="1" dirty="0"/>
              <a:t>substitution cipher </a:t>
            </a:r>
            <a:r>
              <a:rPr lang="en-GB" sz="2400" dirty="0"/>
              <a:t>and works by shifting the letters of </a:t>
            </a:r>
            <a:r>
              <a:rPr lang="en-GB" sz="2400" dirty="0" smtClean="0"/>
              <a:t>the alphabet </a:t>
            </a:r>
            <a:r>
              <a:rPr lang="en-GB" sz="2400" dirty="0"/>
              <a:t>along by a given number of characters; this parameter being the key. Below is an example </a:t>
            </a:r>
            <a:r>
              <a:rPr lang="en-GB" sz="2400" dirty="0" smtClean="0"/>
              <a:t>of a </a:t>
            </a:r>
            <a:r>
              <a:rPr lang="en-GB" sz="2400" dirty="0"/>
              <a:t>shift cipher using a key of 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271" t="62573" r="11259" b="26375"/>
          <a:stretch/>
        </p:blipFill>
        <p:spPr>
          <a:xfrm>
            <a:off x="812432" y="4437112"/>
            <a:ext cx="775383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1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18646</TotalTime>
  <Words>1286</Words>
  <Application>Microsoft Office PowerPoint</Application>
  <PresentationFormat>On-screen Show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Arial</vt:lpstr>
      <vt:lpstr>Calibri</vt:lpstr>
      <vt:lpstr>Tw Cen MT</vt:lpstr>
      <vt:lpstr>Wingdings</vt:lpstr>
      <vt:lpstr>Wingdings 2</vt:lpstr>
      <vt:lpstr>Median</vt:lpstr>
      <vt:lpstr>Symmetric and Asymmetric Encryption</vt:lpstr>
      <vt:lpstr>Encryption </vt:lpstr>
      <vt:lpstr>Encryption </vt:lpstr>
      <vt:lpstr>How Encryption Works</vt:lpstr>
      <vt:lpstr>How Encryption Works</vt:lpstr>
      <vt:lpstr>How Encryption Works</vt:lpstr>
      <vt:lpstr>How Encryption Works</vt:lpstr>
      <vt:lpstr>How Encryption Works</vt:lpstr>
      <vt:lpstr>The Caesar cipher</vt:lpstr>
      <vt:lpstr>Can you break the code?</vt:lpstr>
      <vt:lpstr>Can you break the code?</vt:lpstr>
      <vt:lpstr>Caesar Ciphers</vt:lpstr>
      <vt:lpstr>Cipher Wheel</vt:lpstr>
      <vt:lpstr>Cipher Wheel</vt:lpstr>
      <vt:lpstr>Can you break the code?</vt:lpstr>
      <vt:lpstr>Cipher Wheel</vt:lpstr>
      <vt:lpstr>The Caesar cipher</vt:lpstr>
      <vt:lpstr>The Vernam Cipher</vt:lpstr>
      <vt:lpstr>One-time pad</vt:lpstr>
      <vt:lpstr>The bitwise exclusive or XOR</vt:lpstr>
      <vt:lpstr>The bitwise exclusive or XOR</vt:lpstr>
      <vt:lpstr>The bitwise exclusive or XOR</vt:lpstr>
      <vt:lpstr>The bitwise exclusive or XOR</vt:lpstr>
      <vt:lpstr>Cryptanalysis and perfect security</vt:lpstr>
      <vt:lpstr>Symmetric (private key) encryption</vt:lpstr>
      <vt:lpstr>Asymmetric (public key) encryption</vt:lpstr>
      <vt:lpstr>Asymmetric (public key) encryption</vt:lpstr>
      <vt:lpstr>Websites are encrypted to protect personal data being sent over the Internet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436</cp:revision>
  <dcterms:created xsi:type="dcterms:W3CDTF">2014-06-23T10:47:17Z</dcterms:created>
  <dcterms:modified xsi:type="dcterms:W3CDTF">2018-01-14T22:06:53Z</dcterms:modified>
</cp:coreProperties>
</file>