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321" r:id="rId3"/>
    <p:sldId id="322" r:id="rId4"/>
    <p:sldId id="323" r:id="rId5"/>
    <p:sldId id="324" r:id="rId6"/>
    <p:sldId id="327" r:id="rId7"/>
    <p:sldId id="325" r:id="rId8"/>
    <p:sldId id="328" r:id="rId9"/>
    <p:sldId id="329" r:id="rId10"/>
    <p:sldId id="330" r:id="rId11"/>
    <p:sldId id="331" r:id="rId12"/>
    <p:sldId id="332" r:id="rId13"/>
    <p:sldId id="333" r:id="rId14"/>
    <p:sldId id="334" r:id="rId15"/>
    <p:sldId id="335" r:id="rId16"/>
    <p:sldId id="33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728" autoAdjust="0"/>
  </p:normalViewPr>
  <p:slideViewPr>
    <p:cSldViewPr>
      <p:cViewPr varScale="1">
        <p:scale>
          <a:sx n="69" d="100"/>
          <a:sy n="69" d="100"/>
        </p:scale>
        <p:origin x="73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6AACB-4497-4975-84C7-26D592B71736}" type="datetimeFigureOut">
              <a:rPr lang="en-GB" smtClean="0"/>
              <a:pPr/>
              <a:t>03/06/2017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17D95-82D2-4295-A5C8-CFAEB402EFA0}" type="slidenum">
              <a:rPr lang="en-GB" smtClean="0"/>
              <a:pPr/>
              <a:t>‹#›</a:t>
            </a:fld>
            <a:endParaRPr lang="en-GB"/>
          </a:p>
        </p:txBody>
      </p:sp>
    </p:spTree>
    <p:extLst>
      <p:ext uri="{BB962C8B-B14F-4D97-AF65-F5344CB8AC3E}">
        <p14:creationId xmlns:p14="http://schemas.microsoft.com/office/powerpoint/2010/main" val="30647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2B4108C-6F15-4D6F-950B-F60B0A652D9F}" type="datetimeFigureOut">
              <a:rPr lang="en-GB" smtClean="0"/>
              <a:pPr/>
              <a:t>03/06/2017</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B4108C-6F15-4D6F-950B-F60B0A652D9F}" type="datetimeFigureOut">
              <a:rPr lang="en-GB" smtClean="0"/>
              <a:pPr/>
              <a:t>03/06/2017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65B87-FEA5-4085-AE27-A12CC796C48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2B4108C-6F15-4D6F-950B-F60B0A652D9F}" type="datetimeFigureOut">
              <a:rPr lang="en-GB" smtClean="0"/>
              <a:pPr/>
              <a:t>03/06/2017</a:t>
            </a:fld>
            <a:endParaRPr lang="en-GB"/>
          </a:p>
        </p:txBody>
      </p:sp>
      <p:sp>
        <p:nvSpPr>
          <p:cNvPr id="5" name="Footer Placeholder 4"/>
          <p:cNvSpPr>
            <a:spLocks noGrp="1"/>
          </p:cNvSpPr>
          <p:nvPr>
            <p:ph type="ftr" sz="quarter" idx="11"/>
          </p:nvPr>
        </p:nvSpPr>
        <p:spPr>
          <a:xfrm>
            <a:off x="457201" y="6248207"/>
            <a:ext cx="5573483" cy="365125"/>
          </a:xfrm>
        </p:spPr>
        <p:txBody>
          <a:bodyPr/>
          <a:lstStyle/>
          <a:p>
            <a:endParaRPr lang="en-GB"/>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FF65B87-FEA5-4085-AE27-A12CC796C480}"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2B4108C-6F15-4D6F-950B-F60B0A652D9F}" type="datetimeFigureOut">
              <a:rPr lang="en-GB" smtClean="0"/>
              <a:pPr/>
              <a:t>03/06/2017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B2B4108C-6F15-4D6F-950B-F60B0A652D9F}" type="datetimeFigureOut">
              <a:rPr lang="en-GB" smtClean="0"/>
              <a:pPr/>
              <a:t>03/06/2017</a:t>
            </a:fld>
            <a:endParaRPr lang="en-GB"/>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2B4108C-6F15-4D6F-950B-F60B0A652D9F}" type="datetimeFigureOut">
              <a:rPr lang="en-GB" smtClean="0"/>
              <a:pPr/>
              <a:t>03/06/2017</a:t>
            </a:fld>
            <a:endParaRPr lang="en-GB"/>
          </a:p>
        </p:txBody>
      </p:sp>
      <p:sp>
        <p:nvSpPr>
          <p:cNvPr id="10" name="Slide Number Placeholder 9"/>
          <p:cNvSpPr>
            <a:spLocks noGrp="1"/>
          </p:cNvSpPr>
          <p:nvPr>
            <p:ph type="sldNum" sz="quarter" idx="16"/>
          </p:nvPr>
        </p:nvSpPr>
        <p:spPr/>
        <p:txBody>
          <a:bodyPr rtlCol="0"/>
          <a:lstStyle/>
          <a:p>
            <a:fld id="{8FF65B87-FEA5-4085-AE27-A12CC796C48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2B4108C-6F15-4D6F-950B-F60B0A652D9F}" type="datetimeFigureOut">
              <a:rPr lang="en-GB" smtClean="0"/>
              <a:pPr/>
              <a:t>03/06/2017</a:t>
            </a:fld>
            <a:endParaRPr lang="en-GB"/>
          </a:p>
        </p:txBody>
      </p:sp>
      <p:sp>
        <p:nvSpPr>
          <p:cNvPr id="12" name="Slide Number Placeholder 11"/>
          <p:cNvSpPr>
            <a:spLocks noGrp="1"/>
          </p:cNvSpPr>
          <p:nvPr>
            <p:ph type="sldNum" sz="quarter" idx="16"/>
          </p:nvPr>
        </p:nvSpPr>
        <p:spPr/>
        <p:txBody>
          <a:bodyPr rtlCol="0"/>
          <a:lstStyle/>
          <a:p>
            <a:fld id="{8FF65B87-FEA5-4085-AE27-A12CC796C48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B4108C-6F15-4D6F-950B-F60B0A652D9F}" type="datetimeFigureOut">
              <a:rPr lang="en-GB" smtClean="0"/>
              <a:pPr/>
              <a:t>03/06/2017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4108C-6F15-4D6F-950B-F60B0A652D9F}" type="datetimeFigureOut">
              <a:rPr lang="en-GB" smtClean="0"/>
              <a:pPr/>
              <a:t>03/06/2017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2B4108C-6F15-4D6F-950B-F60B0A652D9F}" type="datetimeFigureOut">
              <a:rPr lang="en-GB" smtClean="0"/>
              <a:pPr/>
              <a:t>03/06/2017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2B4108C-6F15-4D6F-950B-F60B0A652D9F}" type="datetimeFigureOut">
              <a:rPr lang="en-GB" smtClean="0"/>
              <a:pPr/>
              <a:t>03/06/2017</a:t>
            </a:fld>
            <a:endParaRPr lang="en-GB"/>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2B4108C-6F15-4D6F-950B-F60B0A652D9F}" type="datetimeFigureOut">
              <a:rPr lang="en-GB" smtClean="0"/>
              <a:pPr/>
              <a:t>03/06/2017</a:t>
            </a:fld>
            <a:endParaRPr lang="en-GB"/>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FF65B87-FEA5-4085-AE27-A12CC796C48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4038600"/>
            <a:ext cx="6931496" cy="1828800"/>
          </a:xfrm>
        </p:spPr>
        <p:txBody>
          <a:bodyPr>
            <a:normAutofit/>
          </a:bodyPr>
          <a:lstStyle/>
          <a:p>
            <a:r>
              <a:rPr lang="en-GB" sz="4800" cap="none" dirty="0"/>
              <a:t>Scheduling</a:t>
            </a:r>
          </a:p>
        </p:txBody>
      </p:sp>
      <p:sp>
        <p:nvSpPr>
          <p:cNvPr id="3" name="Subtitle 2"/>
          <p:cNvSpPr>
            <a:spLocks noGrp="1"/>
          </p:cNvSpPr>
          <p:nvPr>
            <p:ph type="subTitle" idx="1"/>
          </p:nvPr>
        </p:nvSpPr>
        <p:spPr/>
        <p:txBody>
          <a:bodyPr/>
          <a:lstStyle/>
          <a:p>
            <a:r>
              <a:rPr lang="en-GB" sz="2800" dirty="0"/>
              <a:t>A Level Computer Science – Unit 1 </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GB" dirty="0"/>
              <a:t>Multi-level feedback queues (MFQ)</a:t>
            </a:r>
          </a:p>
        </p:txBody>
      </p:sp>
      <p:sp>
        <p:nvSpPr>
          <p:cNvPr id="8" name="Content Placeholder 2">
            <a:extLst>
              <a:ext uri="{FF2B5EF4-FFF2-40B4-BE49-F238E27FC236}">
                <a16:creationId xmlns:a16="http://schemas.microsoft.com/office/drawing/2014/main" id="{F39D8E95-DD45-48CE-A0CB-ADBA58AE5994}"/>
              </a:ext>
            </a:extLst>
          </p:cNvPr>
          <p:cNvSpPr>
            <a:spLocks noGrp="1"/>
          </p:cNvSpPr>
          <p:nvPr>
            <p:ph sz="quarter" idx="1"/>
          </p:nvPr>
        </p:nvSpPr>
        <p:spPr>
          <a:xfrm>
            <a:off x="323528" y="1600201"/>
            <a:ext cx="8442520" cy="1180728"/>
          </a:xfrm>
        </p:spPr>
        <p:txBody>
          <a:bodyPr>
            <a:noAutofit/>
          </a:bodyPr>
          <a:lstStyle/>
          <a:p>
            <a:pPr marL="0" indent="0">
              <a:buNone/>
            </a:pPr>
            <a:r>
              <a:rPr lang="en-GB" sz="2000" dirty="0"/>
              <a:t>This algorithm is designed to:</a:t>
            </a:r>
          </a:p>
          <a:p>
            <a:r>
              <a:rPr lang="en-GB" sz="2000" dirty="0"/>
              <a:t> give preference to short jobs</a:t>
            </a:r>
          </a:p>
          <a:p>
            <a:r>
              <a:rPr lang="en-GB" sz="2000" dirty="0"/>
              <a:t>give preference to I/O bound processes</a:t>
            </a:r>
          </a:p>
          <a:p>
            <a:r>
              <a:rPr lang="en-GB" sz="2000" dirty="0"/>
              <a:t>separate processes into categories based on their need for the processor</a:t>
            </a:r>
          </a:p>
          <a:p>
            <a:pPr marL="0" indent="0">
              <a:buNone/>
            </a:pPr>
            <a:r>
              <a:rPr lang="en-GB" sz="2000" dirty="0"/>
              <a:t>The algorithm implements several job queues and jobs can move between queues , depending on how much processor time they use. Since input/output (I/O) is so much slower than processor speed, it is efficient to try and keep the I/O devices as continuously busy as possible so that a bottleneck does not occur when several programs simultaneously need to send data to the printer, for example.  While one job is printing, other jobs can use the processor, the aim is to maximise processor use.</a:t>
            </a:r>
            <a:endParaRPr lang="en-GB" sz="1050" dirty="0">
              <a:solidFill>
                <a:srgbClr val="00B050"/>
              </a:solidFill>
            </a:endParaRPr>
          </a:p>
        </p:txBody>
      </p:sp>
    </p:spTree>
    <p:extLst>
      <p:ext uri="{BB962C8B-B14F-4D97-AF65-F5344CB8AC3E}">
        <p14:creationId xmlns:p14="http://schemas.microsoft.com/office/powerpoint/2010/main" val="3509421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612648" y="228600"/>
            <a:ext cx="8153400" cy="990600"/>
          </a:xfrm>
        </p:spPr>
        <p:txBody>
          <a:bodyPr>
            <a:normAutofit/>
          </a:bodyPr>
          <a:lstStyle/>
          <a:p>
            <a:r>
              <a:rPr lang="en-GB" dirty="0"/>
              <a:t>Multi-level feedback queues (MFQ)</a:t>
            </a:r>
          </a:p>
        </p:txBody>
      </p:sp>
      <p:pic>
        <p:nvPicPr>
          <p:cNvPr id="9218" name="Picture 2" descr="Image result for multi level process scheduling">
            <a:extLst>
              <a:ext uri="{FF2B5EF4-FFF2-40B4-BE49-F238E27FC236}">
                <a16:creationId xmlns:a16="http://schemas.microsoft.com/office/drawing/2014/main" id="{5A4E1F43-9E90-45F9-9E60-E95C24999D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40" t="13440" r="4242" b="21041"/>
          <a:stretch/>
        </p:blipFill>
        <p:spPr bwMode="auto">
          <a:xfrm>
            <a:off x="827584" y="1916832"/>
            <a:ext cx="7422363"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219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GB" b="1" dirty="0"/>
              <a:t>Backing store management</a:t>
            </a:r>
            <a:endParaRPr lang="en-GB" dirty="0"/>
          </a:p>
        </p:txBody>
      </p:sp>
      <p:sp>
        <p:nvSpPr>
          <p:cNvPr id="8" name="Content Placeholder 2">
            <a:extLst>
              <a:ext uri="{FF2B5EF4-FFF2-40B4-BE49-F238E27FC236}">
                <a16:creationId xmlns:a16="http://schemas.microsoft.com/office/drawing/2014/main" id="{F39D8E95-DD45-48CE-A0CB-ADBA58AE5994}"/>
              </a:ext>
            </a:extLst>
          </p:cNvPr>
          <p:cNvSpPr>
            <a:spLocks noGrp="1"/>
          </p:cNvSpPr>
          <p:nvPr>
            <p:ph sz="quarter" idx="1"/>
          </p:nvPr>
        </p:nvSpPr>
        <p:spPr>
          <a:xfrm>
            <a:off x="323528" y="1600201"/>
            <a:ext cx="8442520" cy="1180728"/>
          </a:xfrm>
        </p:spPr>
        <p:txBody>
          <a:bodyPr>
            <a:noAutofit/>
          </a:bodyPr>
          <a:lstStyle/>
          <a:p>
            <a:r>
              <a:rPr lang="en-GB" dirty="0"/>
              <a:t>When files and applications are loaded, they are transferred from backing storage into memory. The operating system is required to keep a directory of where files are stored so that they can be quickly accessed. </a:t>
            </a:r>
          </a:p>
          <a:p>
            <a:r>
              <a:rPr lang="en-GB" dirty="0"/>
              <a:t>Similarly, it needs to know which areas of storage are free so that new files or applications can be saved. The file management system that comes with your desktop operating system enables a user to move files and folders, delete files and protect others from unauthorised access.</a:t>
            </a:r>
            <a:endParaRPr lang="en-GB" sz="1050" dirty="0">
              <a:solidFill>
                <a:srgbClr val="00B050"/>
              </a:solidFill>
            </a:endParaRPr>
          </a:p>
          <a:p>
            <a:endParaRPr lang="en-GB" dirty="0"/>
          </a:p>
        </p:txBody>
      </p:sp>
    </p:spTree>
    <p:extLst>
      <p:ext uri="{BB962C8B-B14F-4D97-AF65-F5344CB8AC3E}">
        <p14:creationId xmlns:p14="http://schemas.microsoft.com/office/powerpoint/2010/main" val="2383303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GB" b="1" dirty="0"/>
              <a:t>Peripheral management</a:t>
            </a:r>
            <a:endParaRPr lang="en-GB" dirty="0"/>
          </a:p>
        </p:txBody>
      </p:sp>
      <p:sp>
        <p:nvSpPr>
          <p:cNvPr id="8" name="Content Placeholder 2">
            <a:extLst>
              <a:ext uri="{FF2B5EF4-FFF2-40B4-BE49-F238E27FC236}">
                <a16:creationId xmlns:a16="http://schemas.microsoft.com/office/drawing/2014/main" id="{F39D8E95-DD45-48CE-A0CB-ADBA58AE5994}"/>
              </a:ext>
            </a:extLst>
          </p:cNvPr>
          <p:cNvSpPr>
            <a:spLocks noGrp="1"/>
          </p:cNvSpPr>
          <p:nvPr>
            <p:ph sz="quarter" idx="1"/>
          </p:nvPr>
        </p:nvSpPr>
        <p:spPr>
          <a:xfrm>
            <a:off x="323528" y="1600201"/>
            <a:ext cx="8442520" cy="1180728"/>
          </a:xfrm>
        </p:spPr>
        <p:txBody>
          <a:bodyPr>
            <a:noAutofit/>
          </a:bodyPr>
          <a:lstStyle/>
          <a:p>
            <a:r>
              <a:rPr lang="en-GB" sz="2400" dirty="0"/>
              <a:t>Different applications will require different input or output devices throughout their operation . If you send a file to print, the operating system will need to communicate with the printer to check that it is switched on and online, check that it is a printer and not, say, the keyboard and begin communication to send it the correct data to print.</a:t>
            </a:r>
          </a:p>
          <a:p>
            <a:r>
              <a:rPr lang="en-GB" sz="2400" dirty="0"/>
              <a:t>The data to be printed will then be transferred to an area of memory called a </a:t>
            </a:r>
            <a:r>
              <a:rPr lang="en-GB" sz="2400" b="1" dirty="0">
                <a:solidFill>
                  <a:srgbClr val="00B050"/>
                </a:solidFill>
              </a:rPr>
              <a:t>buffer, </a:t>
            </a:r>
            <a:r>
              <a:rPr lang="en-GB" sz="2400" dirty="0"/>
              <a:t>so that the CPU can continue with another task. The purpose of the buffer is to compensate for the difference in speed between the printer, or other output device, and the CPU.</a:t>
            </a:r>
          </a:p>
        </p:txBody>
      </p:sp>
    </p:spTree>
    <p:extLst>
      <p:ext uri="{BB962C8B-B14F-4D97-AF65-F5344CB8AC3E}">
        <p14:creationId xmlns:p14="http://schemas.microsoft.com/office/powerpoint/2010/main" val="1182332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GB" b="1" dirty="0"/>
              <a:t>Activity 1</a:t>
            </a:r>
            <a:endParaRPr lang="en-GB" dirty="0"/>
          </a:p>
        </p:txBody>
      </p:sp>
      <p:sp>
        <p:nvSpPr>
          <p:cNvPr id="8" name="Content Placeholder 2">
            <a:extLst>
              <a:ext uri="{FF2B5EF4-FFF2-40B4-BE49-F238E27FC236}">
                <a16:creationId xmlns:a16="http://schemas.microsoft.com/office/drawing/2014/main" id="{F39D8E95-DD45-48CE-A0CB-ADBA58AE5994}"/>
              </a:ext>
            </a:extLst>
          </p:cNvPr>
          <p:cNvSpPr>
            <a:spLocks noGrp="1"/>
          </p:cNvSpPr>
          <p:nvPr>
            <p:ph sz="quarter" idx="1"/>
          </p:nvPr>
        </p:nvSpPr>
        <p:spPr>
          <a:xfrm>
            <a:off x="323528" y="1600201"/>
            <a:ext cx="8442520" cy="1180728"/>
          </a:xfrm>
        </p:spPr>
        <p:txBody>
          <a:bodyPr>
            <a:noAutofit/>
          </a:bodyPr>
          <a:lstStyle/>
          <a:p>
            <a:pPr marL="342900" indent="-342900">
              <a:buFont typeface="+mj-lt"/>
              <a:buAutoNum type="arabicPeriod"/>
            </a:pPr>
            <a:r>
              <a:rPr lang="en-GB" sz="2400" dirty="0"/>
              <a:t>In small groups, match the scheduling algorithms to their descriptions.</a:t>
            </a:r>
          </a:p>
          <a:p>
            <a:pPr marL="342900" indent="-342900">
              <a:buFont typeface="+mj-lt"/>
              <a:buAutoNum type="arabicPeriod"/>
            </a:pPr>
            <a:r>
              <a:rPr lang="en-GB" sz="2400" dirty="0"/>
              <a:t>What does it mean to be pre-emptive?</a:t>
            </a:r>
          </a:p>
          <a:p>
            <a:pPr marL="342900" indent="-342900">
              <a:buFont typeface="+mj-lt"/>
              <a:buAutoNum type="arabicPeriod"/>
            </a:pPr>
            <a:r>
              <a:rPr lang="en-GB" sz="2400" dirty="0"/>
              <a:t>Which algorithms are pre-emptive and which are not?</a:t>
            </a:r>
          </a:p>
          <a:p>
            <a:pPr marL="342900" indent="-342900">
              <a:buFont typeface="+mj-lt"/>
              <a:buAutoNum type="arabicPeriod"/>
            </a:pPr>
            <a:r>
              <a:rPr lang="en-GB" sz="2400" dirty="0"/>
              <a:t>Can you rank each of the algorithms, which ones are the best and why?</a:t>
            </a:r>
          </a:p>
        </p:txBody>
      </p:sp>
    </p:spTree>
    <p:extLst>
      <p:ext uri="{BB962C8B-B14F-4D97-AF65-F5344CB8AC3E}">
        <p14:creationId xmlns:p14="http://schemas.microsoft.com/office/powerpoint/2010/main" val="2037297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GB" b="1" dirty="0"/>
              <a:t>Activity 2</a:t>
            </a:r>
            <a:endParaRPr lang="en-GB" dirty="0"/>
          </a:p>
        </p:txBody>
      </p:sp>
      <p:sp>
        <p:nvSpPr>
          <p:cNvPr id="8" name="Content Placeholder 2">
            <a:extLst>
              <a:ext uri="{FF2B5EF4-FFF2-40B4-BE49-F238E27FC236}">
                <a16:creationId xmlns:a16="http://schemas.microsoft.com/office/drawing/2014/main" id="{F39D8E95-DD45-48CE-A0CB-ADBA58AE5994}"/>
              </a:ext>
            </a:extLst>
          </p:cNvPr>
          <p:cNvSpPr>
            <a:spLocks noGrp="1"/>
          </p:cNvSpPr>
          <p:nvPr>
            <p:ph sz="quarter" idx="1"/>
          </p:nvPr>
        </p:nvSpPr>
        <p:spPr>
          <a:xfrm>
            <a:off x="323528" y="1600201"/>
            <a:ext cx="8442520" cy="1180728"/>
          </a:xfrm>
        </p:spPr>
        <p:txBody>
          <a:bodyPr>
            <a:noAutofit/>
          </a:bodyPr>
          <a:lstStyle/>
          <a:p>
            <a:pPr marL="342900" indent="-342900">
              <a:buFont typeface="+mj-lt"/>
              <a:buAutoNum type="arabicPeriod"/>
            </a:pPr>
            <a:r>
              <a:rPr lang="en-GB" sz="2400" dirty="0"/>
              <a:t>Prove how one scheduling algorithm is better than another by comparing the average wait time of 3 processes.</a:t>
            </a:r>
            <a:br>
              <a:rPr lang="en-GB" sz="2400" dirty="0"/>
            </a:br>
            <a:br>
              <a:rPr lang="en-GB" sz="2400" dirty="0"/>
            </a:br>
            <a:r>
              <a:rPr lang="en-GB" sz="2400" dirty="0"/>
              <a:t>Consider this example of 3 processes for FCFS with cycles required to complete being 6, 3 and 9.</a:t>
            </a:r>
          </a:p>
        </p:txBody>
      </p:sp>
      <p:pic>
        <p:nvPicPr>
          <p:cNvPr id="4" name="table">
            <a:extLst>
              <a:ext uri="{FF2B5EF4-FFF2-40B4-BE49-F238E27FC236}">
                <a16:creationId xmlns:a16="http://schemas.microsoft.com/office/drawing/2014/main" id="{B78DEE5E-C366-4A5D-A38F-A9ABFF00F8B4}"/>
              </a:ext>
            </a:extLst>
          </p:cNvPr>
          <p:cNvPicPr>
            <a:picLocks noChangeAspect="1"/>
          </p:cNvPicPr>
          <p:nvPr/>
        </p:nvPicPr>
        <p:blipFill>
          <a:blip r:embed="rId2"/>
          <a:stretch>
            <a:fillRect/>
          </a:stretch>
        </p:blipFill>
        <p:spPr>
          <a:xfrm>
            <a:off x="612648" y="3789040"/>
            <a:ext cx="7670800" cy="1190625"/>
          </a:xfrm>
          <a:prstGeom prst="rect">
            <a:avLst/>
          </a:prstGeom>
        </p:spPr>
      </p:pic>
      <p:sp>
        <p:nvSpPr>
          <p:cNvPr id="2" name="Rectangle 1">
            <a:extLst>
              <a:ext uri="{FF2B5EF4-FFF2-40B4-BE49-F238E27FC236}">
                <a16:creationId xmlns:a16="http://schemas.microsoft.com/office/drawing/2014/main" id="{7DDC364C-3E78-4683-A37F-855BC574CBA9}"/>
              </a:ext>
            </a:extLst>
          </p:cNvPr>
          <p:cNvSpPr/>
          <p:nvPr/>
        </p:nvSpPr>
        <p:spPr>
          <a:xfrm>
            <a:off x="612648" y="5301208"/>
            <a:ext cx="8153400" cy="923330"/>
          </a:xfrm>
          <a:prstGeom prst="rect">
            <a:avLst/>
          </a:prstGeom>
        </p:spPr>
        <p:txBody>
          <a:bodyPr wrap="square">
            <a:spAutoFit/>
          </a:bodyPr>
          <a:lstStyle/>
          <a:p>
            <a:r>
              <a:rPr lang="en-GB" dirty="0"/>
              <a:t>Create examples for FCFS, RR, SJF &amp; SRT to show the order of execution, wait time for each process and average wait time for 3 processes: A (20 cycles), B (10 cycles), C (5 cycles).  Assume a time slice of 5 cycles.</a:t>
            </a:r>
          </a:p>
        </p:txBody>
      </p:sp>
    </p:spTree>
    <p:extLst>
      <p:ext uri="{BB962C8B-B14F-4D97-AF65-F5344CB8AC3E}">
        <p14:creationId xmlns:p14="http://schemas.microsoft.com/office/powerpoint/2010/main" val="3983076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GB" b="1" dirty="0"/>
              <a:t>Activity 2</a:t>
            </a:r>
            <a:endParaRPr lang="en-GB" dirty="0"/>
          </a:p>
        </p:txBody>
      </p:sp>
      <p:sp>
        <p:nvSpPr>
          <p:cNvPr id="2" name="Rectangle 1">
            <a:extLst>
              <a:ext uri="{FF2B5EF4-FFF2-40B4-BE49-F238E27FC236}">
                <a16:creationId xmlns:a16="http://schemas.microsoft.com/office/drawing/2014/main" id="{7DDC364C-3E78-4683-A37F-855BC574CBA9}"/>
              </a:ext>
            </a:extLst>
          </p:cNvPr>
          <p:cNvSpPr/>
          <p:nvPr/>
        </p:nvSpPr>
        <p:spPr>
          <a:xfrm>
            <a:off x="612648" y="6211669"/>
            <a:ext cx="8153400" cy="646331"/>
          </a:xfrm>
          <a:prstGeom prst="rect">
            <a:avLst/>
          </a:prstGeom>
        </p:spPr>
        <p:txBody>
          <a:bodyPr wrap="square">
            <a:spAutoFit/>
          </a:bodyPr>
          <a:lstStyle/>
          <a:p>
            <a:r>
              <a:rPr lang="en-GB" dirty="0"/>
              <a:t>In this example we can see that SJF and SRT are the most efficient algorithms in terms of throughput</a:t>
            </a:r>
          </a:p>
        </p:txBody>
      </p:sp>
      <p:pic>
        <p:nvPicPr>
          <p:cNvPr id="3" name="Picture 2">
            <a:extLst>
              <a:ext uri="{FF2B5EF4-FFF2-40B4-BE49-F238E27FC236}">
                <a16:creationId xmlns:a16="http://schemas.microsoft.com/office/drawing/2014/main" id="{A9A6F927-C6E9-4623-8FB6-DFFDAB14D634}"/>
              </a:ext>
            </a:extLst>
          </p:cNvPr>
          <p:cNvPicPr>
            <a:picLocks noChangeAspect="1"/>
          </p:cNvPicPr>
          <p:nvPr/>
        </p:nvPicPr>
        <p:blipFill rotWithShape="1">
          <a:blip r:embed="rId2"/>
          <a:srcRect l="3538" t="26189" r="35038" b="10782"/>
          <a:stretch/>
        </p:blipFill>
        <p:spPr>
          <a:xfrm>
            <a:off x="971600" y="1556792"/>
            <a:ext cx="7649177" cy="4412988"/>
          </a:xfrm>
          <a:prstGeom prst="rect">
            <a:avLst/>
          </a:prstGeom>
        </p:spPr>
      </p:pic>
    </p:spTree>
    <p:extLst>
      <p:ext uri="{BB962C8B-B14F-4D97-AF65-F5344CB8AC3E}">
        <p14:creationId xmlns:p14="http://schemas.microsoft.com/office/powerpoint/2010/main" val="100474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GB" b="1" dirty="0"/>
              <a:t>Processor scheduling</a:t>
            </a:r>
            <a:endParaRPr lang="en-GB" dirty="0"/>
          </a:p>
        </p:txBody>
      </p:sp>
      <p:sp>
        <p:nvSpPr>
          <p:cNvPr id="3" name="Content Placeholder 2"/>
          <p:cNvSpPr>
            <a:spLocks noGrp="1"/>
          </p:cNvSpPr>
          <p:nvPr>
            <p:ph sz="quarter" idx="1"/>
          </p:nvPr>
        </p:nvSpPr>
        <p:spPr>
          <a:xfrm>
            <a:off x="323528" y="1600200"/>
            <a:ext cx="8442520" cy="1762983"/>
          </a:xfrm>
        </p:spPr>
        <p:txBody>
          <a:bodyPr>
            <a:noAutofit/>
          </a:bodyPr>
          <a:lstStyle/>
          <a:p>
            <a:r>
              <a:rPr lang="en-GB" sz="2400" dirty="0"/>
              <a:t>With computers able to run multiple applications simultaneously, the operating system is responsible for allocating processor time to each one as they compete for the CPU. While one application is busy using the CPU for processing, the OS can queue up the next process required by another application make the most efficient use of the processor. </a:t>
            </a:r>
          </a:p>
          <a:p>
            <a:r>
              <a:rPr lang="en-GB" sz="2400" dirty="0"/>
              <a:t>A computer with a single processor can only process one instruction at a time, but by carrying out small parts of multiple larger tasks in turn, the processor can give the appearance of carrying out several tasks simultaneously, This is what is meant by </a:t>
            </a:r>
            <a:r>
              <a:rPr lang="en-GB" sz="2400" dirty="0">
                <a:solidFill>
                  <a:srgbClr val="00B050"/>
                </a:solidFill>
              </a:rPr>
              <a:t>multi-tasking.</a:t>
            </a:r>
            <a:endParaRPr lang="en-GB" sz="1800" dirty="0">
              <a:solidFill>
                <a:srgbClr val="00B050"/>
              </a:solidFill>
            </a:endParaRPr>
          </a:p>
        </p:txBody>
      </p:sp>
    </p:spTree>
    <p:extLst>
      <p:ext uri="{BB962C8B-B14F-4D97-AF65-F5344CB8AC3E}">
        <p14:creationId xmlns:p14="http://schemas.microsoft.com/office/powerpoint/2010/main" val="28624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GB" b="1" dirty="0"/>
              <a:t>Processor scheduling</a:t>
            </a:r>
            <a:endParaRPr lang="en-GB" dirty="0"/>
          </a:p>
        </p:txBody>
      </p:sp>
      <p:sp>
        <p:nvSpPr>
          <p:cNvPr id="3" name="Content Placeholder 2"/>
          <p:cNvSpPr>
            <a:spLocks noGrp="1"/>
          </p:cNvSpPr>
          <p:nvPr>
            <p:ph sz="quarter" idx="1"/>
          </p:nvPr>
        </p:nvSpPr>
        <p:spPr>
          <a:xfrm>
            <a:off x="323528" y="1600200"/>
            <a:ext cx="8442520" cy="1762983"/>
          </a:xfrm>
        </p:spPr>
        <p:txBody>
          <a:bodyPr>
            <a:noAutofit/>
          </a:bodyPr>
          <a:lstStyle/>
          <a:p>
            <a:r>
              <a:rPr lang="en-GB" dirty="0"/>
              <a:t>The </a:t>
            </a:r>
            <a:r>
              <a:rPr lang="en-GB" dirty="0">
                <a:solidFill>
                  <a:srgbClr val="00B050"/>
                </a:solidFill>
              </a:rPr>
              <a:t>scheduler</a:t>
            </a:r>
            <a:r>
              <a:rPr lang="en-GB" dirty="0"/>
              <a:t> is the operating system module responsible for making sure that processor time is used as efficiently as possible. </a:t>
            </a:r>
          </a:p>
          <a:p>
            <a:r>
              <a:rPr lang="en-GB" dirty="0"/>
              <a:t>Of course, this is a much more complex task on a large multi-user network where many users may, for example, be accessing the same database or running different applications.  </a:t>
            </a:r>
            <a:endParaRPr lang="en-GB" sz="1800" dirty="0">
              <a:solidFill>
                <a:srgbClr val="00B050"/>
              </a:solidFill>
            </a:endParaRPr>
          </a:p>
        </p:txBody>
      </p:sp>
      <p:pic>
        <p:nvPicPr>
          <p:cNvPr id="1026" name="Picture 2" descr="Image result for processor scheduler">
            <a:extLst>
              <a:ext uri="{FF2B5EF4-FFF2-40B4-BE49-F238E27FC236}">
                <a16:creationId xmlns:a16="http://schemas.microsoft.com/office/drawing/2014/main" id="{61D00AC1-00FB-4DFA-B497-2387E8658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374" y="4509120"/>
            <a:ext cx="2787946" cy="221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986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GB" b="1" dirty="0"/>
              <a:t>Processor scheduling</a:t>
            </a:r>
            <a:endParaRPr lang="en-GB" dirty="0"/>
          </a:p>
        </p:txBody>
      </p:sp>
      <p:sp>
        <p:nvSpPr>
          <p:cNvPr id="3" name="Content Placeholder 2"/>
          <p:cNvSpPr>
            <a:spLocks noGrp="1"/>
          </p:cNvSpPr>
          <p:nvPr>
            <p:ph sz="quarter" idx="1"/>
          </p:nvPr>
        </p:nvSpPr>
        <p:spPr>
          <a:xfrm>
            <a:off x="323528" y="1600200"/>
            <a:ext cx="8442520" cy="1762983"/>
          </a:xfrm>
        </p:spPr>
        <p:txBody>
          <a:bodyPr>
            <a:noAutofit/>
          </a:bodyPr>
          <a:lstStyle/>
          <a:p>
            <a:pPr marL="0" indent="0">
              <a:buNone/>
            </a:pPr>
            <a:r>
              <a:rPr lang="en-GB" dirty="0"/>
              <a:t>The objectives of the scheduler are to:</a:t>
            </a:r>
          </a:p>
          <a:p>
            <a:r>
              <a:rPr lang="en-GB" dirty="0"/>
              <a:t>Maximise throughput</a:t>
            </a:r>
          </a:p>
          <a:p>
            <a:r>
              <a:rPr lang="en-GB" dirty="0"/>
              <a:t>be fair to all users on a multi-user system</a:t>
            </a:r>
          </a:p>
          <a:p>
            <a:r>
              <a:rPr lang="en-GB" dirty="0"/>
              <a:t>provide acceptable response time to all users</a:t>
            </a:r>
          </a:p>
          <a:p>
            <a:r>
              <a:rPr lang="en-GB" dirty="0"/>
              <a:t>ensure hardware resources are kept as busy as possible</a:t>
            </a:r>
          </a:p>
          <a:p>
            <a:pPr marL="0" indent="0">
              <a:buNone/>
            </a:pPr>
            <a:r>
              <a:rPr lang="en-GB" dirty="0"/>
              <a:t>There are many different scheduling algorithms and some of them are described on the following slides:</a:t>
            </a:r>
            <a:endParaRPr lang="en-GB" sz="1800" dirty="0">
              <a:solidFill>
                <a:srgbClr val="00B050"/>
              </a:solidFill>
            </a:endParaRPr>
          </a:p>
        </p:txBody>
      </p:sp>
    </p:spTree>
    <p:extLst>
      <p:ext uri="{BB962C8B-B14F-4D97-AF65-F5344CB8AC3E}">
        <p14:creationId xmlns:p14="http://schemas.microsoft.com/office/powerpoint/2010/main" val="69371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GB" b="1" dirty="0"/>
              <a:t>Round Robin (RR) </a:t>
            </a:r>
            <a:endParaRPr lang="en-GB" dirty="0"/>
          </a:p>
        </p:txBody>
      </p:sp>
      <p:sp>
        <p:nvSpPr>
          <p:cNvPr id="3" name="Content Placeholder 2"/>
          <p:cNvSpPr>
            <a:spLocks noGrp="1"/>
          </p:cNvSpPr>
          <p:nvPr>
            <p:ph sz="quarter" idx="1"/>
          </p:nvPr>
        </p:nvSpPr>
        <p:spPr>
          <a:xfrm>
            <a:off x="323528" y="1600200"/>
            <a:ext cx="8442520" cy="1762983"/>
          </a:xfrm>
        </p:spPr>
        <p:txBody>
          <a:bodyPr>
            <a:noAutofit/>
          </a:bodyPr>
          <a:lstStyle/>
          <a:p>
            <a:pPr marL="0" indent="0">
              <a:buNone/>
            </a:pPr>
            <a:r>
              <a:rPr lang="en-GB" dirty="0"/>
              <a:t>In round robin scheduling, processes are despatched on a first in first out (FIFO) basis, with each process in turn being given a limited amount of CPU time called a time slice or quantum.  If the process does not complete before its time expires, or before a higher priority interrupt occurs, the despatcher gives the CPU to the next process.</a:t>
            </a:r>
            <a:endParaRPr lang="en-GB" sz="1800" dirty="0">
              <a:solidFill>
                <a:srgbClr val="00B050"/>
              </a:solidFill>
            </a:endParaRPr>
          </a:p>
        </p:txBody>
      </p:sp>
      <p:pic>
        <p:nvPicPr>
          <p:cNvPr id="2" name="Picture 1">
            <a:extLst>
              <a:ext uri="{FF2B5EF4-FFF2-40B4-BE49-F238E27FC236}">
                <a16:creationId xmlns:a16="http://schemas.microsoft.com/office/drawing/2014/main" id="{055E6A4F-69D0-4297-B22D-6E998EE1BEFF}"/>
              </a:ext>
            </a:extLst>
          </p:cNvPr>
          <p:cNvPicPr>
            <a:picLocks noChangeAspect="1"/>
          </p:cNvPicPr>
          <p:nvPr/>
        </p:nvPicPr>
        <p:blipFill rotWithShape="1">
          <a:blip r:embed="rId2"/>
          <a:srcRect l="57087" t="51401" r="20076" b="37394"/>
          <a:stretch/>
        </p:blipFill>
        <p:spPr>
          <a:xfrm>
            <a:off x="2339752" y="4941168"/>
            <a:ext cx="4959542" cy="1368152"/>
          </a:xfrm>
          <a:prstGeom prst="rect">
            <a:avLst/>
          </a:prstGeom>
        </p:spPr>
      </p:pic>
    </p:spTree>
    <p:extLst>
      <p:ext uri="{BB962C8B-B14F-4D97-AF65-F5344CB8AC3E}">
        <p14:creationId xmlns:p14="http://schemas.microsoft.com/office/powerpoint/2010/main" val="2796195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GB" b="1" dirty="0"/>
              <a:t>Round Robin (RR) </a:t>
            </a:r>
            <a:endParaRPr lang="en-GB" dirty="0"/>
          </a:p>
        </p:txBody>
      </p:sp>
      <p:pic>
        <p:nvPicPr>
          <p:cNvPr id="5122" name="Picture 2" descr="Image result for processor scheduler round robin">
            <a:extLst>
              <a:ext uri="{FF2B5EF4-FFF2-40B4-BE49-F238E27FC236}">
                <a16:creationId xmlns:a16="http://schemas.microsoft.com/office/drawing/2014/main" id="{C9A71920-012F-40C7-9E19-A98D3D0D4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963" y="1988840"/>
            <a:ext cx="7449619" cy="451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9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GB" b="1" dirty="0"/>
              <a:t>First Come First Served (FCFS)</a:t>
            </a:r>
            <a:endParaRPr lang="en-GB" dirty="0"/>
          </a:p>
        </p:txBody>
      </p:sp>
      <p:pic>
        <p:nvPicPr>
          <p:cNvPr id="2050" name="Picture 2" descr="Image result for processor scheduler round robin">
            <a:extLst>
              <a:ext uri="{FF2B5EF4-FFF2-40B4-BE49-F238E27FC236}">
                <a16:creationId xmlns:a16="http://schemas.microsoft.com/office/drawing/2014/main" id="{28F7A288-C724-4ACD-8BB6-75C2CEADD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580" y="3068960"/>
            <a:ext cx="6999536" cy="36004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F39D8E95-DD45-48CE-A0CB-ADBA58AE5994}"/>
              </a:ext>
            </a:extLst>
          </p:cNvPr>
          <p:cNvSpPr>
            <a:spLocks noGrp="1"/>
          </p:cNvSpPr>
          <p:nvPr>
            <p:ph sz="quarter" idx="1"/>
          </p:nvPr>
        </p:nvSpPr>
        <p:spPr>
          <a:xfrm>
            <a:off x="323528" y="1600201"/>
            <a:ext cx="8442520" cy="1180728"/>
          </a:xfrm>
        </p:spPr>
        <p:txBody>
          <a:bodyPr>
            <a:noAutofit/>
          </a:bodyPr>
          <a:lstStyle/>
          <a:p>
            <a:pPr marL="0" indent="0">
              <a:buNone/>
            </a:pPr>
            <a:r>
              <a:rPr lang="en-GB" dirty="0"/>
              <a:t>Jobs are processed in the order in which they arrive, with no system of priorities.</a:t>
            </a:r>
            <a:endParaRPr lang="en-GB" sz="1800" dirty="0">
              <a:solidFill>
                <a:srgbClr val="00B050"/>
              </a:solidFill>
            </a:endParaRPr>
          </a:p>
        </p:txBody>
      </p:sp>
    </p:spTree>
    <p:extLst>
      <p:ext uri="{BB962C8B-B14F-4D97-AF65-F5344CB8AC3E}">
        <p14:creationId xmlns:p14="http://schemas.microsoft.com/office/powerpoint/2010/main" val="284366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GB" dirty="0"/>
              <a:t>Shortest remaining time (SRT)	</a:t>
            </a:r>
          </a:p>
        </p:txBody>
      </p:sp>
      <p:sp>
        <p:nvSpPr>
          <p:cNvPr id="8" name="Content Placeholder 2">
            <a:extLst>
              <a:ext uri="{FF2B5EF4-FFF2-40B4-BE49-F238E27FC236}">
                <a16:creationId xmlns:a16="http://schemas.microsoft.com/office/drawing/2014/main" id="{F39D8E95-DD45-48CE-A0CB-ADBA58AE5994}"/>
              </a:ext>
            </a:extLst>
          </p:cNvPr>
          <p:cNvSpPr>
            <a:spLocks noGrp="1"/>
          </p:cNvSpPr>
          <p:nvPr>
            <p:ph sz="quarter" idx="1"/>
          </p:nvPr>
        </p:nvSpPr>
        <p:spPr>
          <a:xfrm>
            <a:off x="323528" y="1600201"/>
            <a:ext cx="8442520" cy="1180728"/>
          </a:xfrm>
        </p:spPr>
        <p:txBody>
          <a:bodyPr>
            <a:noAutofit/>
          </a:bodyPr>
          <a:lstStyle/>
          <a:p>
            <a:r>
              <a:rPr lang="en-GB" sz="2400" dirty="0"/>
              <a:t>The process with the smallest estimated time to completion is run next.  This tends to reduce the number of waiting jobs, and the number of small jobs waiting behind big jobs. Its disadvantage is that it requires knowledge of how long a job will take, so the user has to estimate the job time.  This is possible for batch jobs such as payroll, which are performed regularly and usually run overnight, or for any scientific, commercial or other jobs which are run regularly.</a:t>
            </a:r>
            <a:endParaRPr lang="en-GB" sz="1400" dirty="0">
              <a:solidFill>
                <a:srgbClr val="00B050"/>
              </a:solidFill>
            </a:endParaRPr>
          </a:p>
        </p:txBody>
      </p:sp>
      <p:pic>
        <p:nvPicPr>
          <p:cNvPr id="7170" name="Picture 2" descr="Related image">
            <a:extLst>
              <a:ext uri="{FF2B5EF4-FFF2-40B4-BE49-F238E27FC236}">
                <a16:creationId xmlns:a16="http://schemas.microsoft.com/office/drawing/2014/main" id="{EE03F058-47B2-473D-A630-900221FBC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293097"/>
            <a:ext cx="3096344" cy="2322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35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GB" dirty="0"/>
              <a:t>Shortest job first (SJF)</a:t>
            </a:r>
          </a:p>
        </p:txBody>
      </p:sp>
      <p:sp>
        <p:nvSpPr>
          <p:cNvPr id="8" name="Content Placeholder 2">
            <a:extLst>
              <a:ext uri="{FF2B5EF4-FFF2-40B4-BE49-F238E27FC236}">
                <a16:creationId xmlns:a16="http://schemas.microsoft.com/office/drawing/2014/main" id="{F39D8E95-DD45-48CE-A0CB-ADBA58AE5994}"/>
              </a:ext>
            </a:extLst>
          </p:cNvPr>
          <p:cNvSpPr>
            <a:spLocks noGrp="1"/>
          </p:cNvSpPr>
          <p:nvPr>
            <p:ph sz="quarter" idx="1"/>
          </p:nvPr>
        </p:nvSpPr>
        <p:spPr>
          <a:xfrm>
            <a:off x="323528" y="1600201"/>
            <a:ext cx="8442520" cy="1180728"/>
          </a:xfrm>
        </p:spPr>
        <p:txBody>
          <a:bodyPr>
            <a:noAutofit/>
          </a:bodyPr>
          <a:lstStyle/>
          <a:p>
            <a:r>
              <a:rPr lang="en-GB" dirty="0"/>
              <a:t>The process with the smallest estimated running time is run next. Its advantages and constraints are much the same as the 'shortest remaining time’ algorithm.  In a University environment, for example, students will get their programs run quickly while large research or administration programs which are not time-critical will take longer to complete during busy periods of student activity.  </a:t>
            </a:r>
            <a:endParaRPr lang="en-GB" sz="1400" dirty="0">
              <a:solidFill>
                <a:srgbClr val="00B050"/>
              </a:solidFill>
            </a:endParaRPr>
          </a:p>
        </p:txBody>
      </p:sp>
      <p:pic>
        <p:nvPicPr>
          <p:cNvPr id="3" name="Picture 2">
            <a:extLst>
              <a:ext uri="{FF2B5EF4-FFF2-40B4-BE49-F238E27FC236}">
                <a16:creationId xmlns:a16="http://schemas.microsoft.com/office/drawing/2014/main" id="{10581FF2-D581-479A-A3D9-B312A4AA9B0B}"/>
              </a:ext>
            </a:extLst>
          </p:cNvPr>
          <p:cNvPicPr>
            <a:picLocks noChangeAspect="1"/>
          </p:cNvPicPr>
          <p:nvPr/>
        </p:nvPicPr>
        <p:blipFill>
          <a:blip r:embed="rId2"/>
          <a:stretch>
            <a:fillRect/>
          </a:stretch>
        </p:blipFill>
        <p:spPr>
          <a:xfrm>
            <a:off x="3360610" y="4869160"/>
            <a:ext cx="2657475" cy="1724025"/>
          </a:xfrm>
          <a:prstGeom prst="rect">
            <a:avLst/>
          </a:prstGeom>
        </p:spPr>
      </p:pic>
    </p:spTree>
    <p:extLst>
      <p:ext uri="{BB962C8B-B14F-4D97-AF65-F5344CB8AC3E}">
        <p14:creationId xmlns:p14="http://schemas.microsoft.com/office/powerpoint/2010/main" val="38443539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16223</TotalTime>
  <Words>998</Words>
  <Application>Microsoft Office PowerPoint</Application>
  <PresentationFormat>On-screen Show (4:3)</PresentationFormat>
  <Paragraphs>47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Tw Cen MT</vt:lpstr>
      <vt:lpstr>Wingdings</vt:lpstr>
      <vt:lpstr>Wingdings 2</vt:lpstr>
      <vt:lpstr>Median</vt:lpstr>
      <vt:lpstr>Scheduling</vt:lpstr>
      <vt:lpstr>Processor scheduling</vt:lpstr>
      <vt:lpstr>Processor scheduling</vt:lpstr>
      <vt:lpstr>Processor scheduling</vt:lpstr>
      <vt:lpstr>Round Robin (RR) </vt:lpstr>
      <vt:lpstr>Round Robin (RR) </vt:lpstr>
      <vt:lpstr>First Come First Served (FCFS)</vt:lpstr>
      <vt:lpstr>Shortest remaining time (SRT) </vt:lpstr>
      <vt:lpstr>Shortest job first (SJF)</vt:lpstr>
      <vt:lpstr>Multi-level feedback queues (MFQ)</vt:lpstr>
      <vt:lpstr>Multi-level feedback queues (MFQ)</vt:lpstr>
      <vt:lpstr>Backing store management</vt:lpstr>
      <vt:lpstr>Peripheral management</vt:lpstr>
      <vt:lpstr>Activity 1</vt:lpstr>
      <vt:lpstr>Activity 2</vt:lpstr>
      <vt:lpstr>Activity 2</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Miss Newport</dc:creator>
  <cp:lastModifiedBy>Mrs R Lofthouse</cp:lastModifiedBy>
  <cp:revision>439</cp:revision>
  <dcterms:created xsi:type="dcterms:W3CDTF">2014-06-23T10:47:17Z</dcterms:created>
  <dcterms:modified xsi:type="dcterms:W3CDTF">2017-06-03T21:46:42Z</dcterms:modified>
</cp:coreProperties>
</file>