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326" r:id="rId3"/>
    <p:sldId id="330" r:id="rId4"/>
    <p:sldId id="331" r:id="rId5"/>
    <p:sldId id="332" r:id="rId6"/>
    <p:sldId id="333" r:id="rId7"/>
    <p:sldId id="334" r:id="rId8"/>
    <p:sldId id="335" r:id="rId9"/>
    <p:sldId id="336" r:id="rId10"/>
    <p:sldId id="337" r:id="rId11"/>
    <p:sldId id="329"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12" autoAdjust="0"/>
    <p:restoredTop sz="81387" autoAdjust="0"/>
  </p:normalViewPr>
  <p:slideViewPr>
    <p:cSldViewPr>
      <p:cViewPr varScale="1">
        <p:scale>
          <a:sx n="59" d="100"/>
          <a:sy n="59" d="100"/>
        </p:scale>
        <p:origin x="176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56AACB-4497-4975-84C7-26D592B71736}" type="datetimeFigureOut">
              <a:rPr lang="en-GB" smtClean="0"/>
              <a:pPr/>
              <a:t>24/07/2018</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017D95-82D2-4295-A5C8-CFAEB402EFA0}" type="slidenum">
              <a:rPr lang="en-GB" smtClean="0"/>
              <a:pPr/>
              <a:t>‹#›</a:t>
            </a:fld>
            <a:endParaRPr lang="en-GB"/>
          </a:p>
        </p:txBody>
      </p:sp>
    </p:spTree>
    <p:extLst>
      <p:ext uri="{BB962C8B-B14F-4D97-AF65-F5344CB8AC3E}">
        <p14:creationId xmlns:p14="http://schemas.microsoft.com/office/powerpoint/2010/main" val="3064793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B2B4108C-6F15-4D6F-950B-F60B0A652D9F}" type="datetimeFigureOut">
              <a:rPr lang="en-GB" smtClean="0"/>
              <a:pPr/>
              <a:t>24/07/2018</a:t>
            </a:fld>
            <a:endParaRPr lang="en-GB"/>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GB"/>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8FF65B87-FEA5-4085-AE27-A12CC796C480}"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2B4108C-6F15-4D6F-950B-F60B0A652D9F}" type="datetimeFigureOut">
              <a:rPr lang="en-GB" smtClean="0"/>
              <a:pPr/>
              <a:t>24/07/2018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F65B87-FEA5-4085-AE27-A12CC796C480}"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B2B4108C-6F15-4D6F-950B-F60B0A652D9F}" type="datetimeFigureOut">
              <a:rPr lang="en-GB" smtClean="0"/>
              <a:pPr/>
              <a:t>24/07/2018</a:t>
            </a:fld>
            <a:endParaRPr lang="en-GB"/>
          </a:p>
        </p:txBody>
      </p:sp>
      <p:sp>
        <p:nvSpPr>
          <p:cNvPr id="5" name="Footer Placeholder 4"/>
          <p:cNvSpPr>
            <a:spLocks noGrp="1"/>
          </p:cNvSpPr>
          <p:nvPr>
            <p:ph type="ftr" sz="quarter" idx="11"/>
          </p:nvPr>
        </p:nvSpPr>
        <p:spPr>
          <a:xfrm>
            <a:off x="457201" y="6248207"/>
            <a:ext cx="5573483" cy="365125"/>
          </a:xfrm>
        </p:spPr>
        <p:txBody>
          <a:bodyPr/>
          <a:lstStyle/>
          <a:p>
            <a:endParaRPr lang="en-GB"/>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8FF65B87-FEA5-4085-AE27-A12CC796C480}"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B2B4108C-6F15-4D6F-950B-F60B0A652D9F}" type="datetimeFigureOut">
              <a:rPr lang="en-GB" smtClean="0"/>
              <a:pPr/>
              <a:t>24/07/2018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B2B4108C-6F15-4D6F-950B-F60B0A652D9F}" type="datetimeFigureOut">
              <a:rPr lang="en-GB" smtClean="0"/>
              <a:pPr/>
              <a:t>24/07/2018</a:t>
            </a:fld>
            <a:endParaRPr lang="en-GB"/>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8FF65B87-FEA5-4085-AE27-A12CC796C480}" type="slidenum">
              <a:rPr lang="en-GB" smtClean="0"/>
              <a:pPr/>
              <a:t>‹#›</a:t>
            </a:fld>
            <a:endParaRPr lang="en-GB"/>
          </a:p>
        </p:txBody>
      </p:sp>
      <p:sp>
        <p:nvSpPr>
          <p:cNvPr id="14" name="Footer Placeholder 13"/>
          <p:cNvSpPr>
            <a:spLocks noGrp="1"/>
          </p:cNvSpPr>
          <p:nvPr>
            <p:ph type="ftr" sz="quarter" idx="12"/>
          </p:nvPr>
        </p:nvSpPr>
        <p:spPr/>
        <p:txBody>
          <a:bodyPr/>
          <a:lstStyle/>
          <a:p>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B2B4108C-6F15-4D6F-950B-F60B0A652D9F}" type="datetimeFigureOut">
              <a:rPr lang="en-GB" smtClean="0"/>
              <a:pPr/>
              <a:t>24/07/2018</a:t>
            </a:fld>
            <a:endParaRPr lang="en-GB"/>
          </a:p>
        </p:txBody>
      </p:sp>
      <p:sp>
        <p:nvSpPr>
          <p:cNvPr id="10" name="Slide Number Placeholder 9"/>
          <p:cNvSpPr>
            <a:spLocks noGrp="1"/>
          </p:cNvSpPr>
          <p:nvPr>
            <p:ph type="sldNum" sz="quarter" idx="16"/>
          </p:nvPr>
        </p:nvSpPr>
        <p:spPr/>
        <p:txBody>
          <a:bodyPr rtlCol="0"/>
          <a:lstStyle/>
          <a:p>
            <a:fld id="{8FF65B87-FEA5-4085-AE27-A12CC796C480}" type="slidenum">
              <a:rPr lang="en-GB" smtClean="0"/>
              <a:pPr/>
              <a:t>‹#›</a:t>
            </a:fld>
            <a:endParaRPr lang="en-GB"/>
          </a:p>
        </p:txBody>
      </p:sp>
      <p:sp>
        <p:nvSpPr>
          <p:cNvPr id="12" name="Footer Placeholder 11"/>
          <p:cNvSpPr>
            <a:spLocks noGrp="1"/>
          </p:cNvSpPr>
          <p:nvPr>
            <p:ph type="ftr" sz="quarter" idx="17"/>
          </p:nvPr>
        </p:nvSpPr>
        <p:spPr/>
        <p:txBody>
          <a:bodyPr rtlCol="0"/>
          <a:lstStyle/>
          <a:p>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B2B4108C-6F15-4D6F-950B-F60B0A652D9F}" type="datetimeFigureOut">
              <a:rPr lang="en-GB" smtClean="0"/>
              <a:pPr/>
              <a:t>24/07/2018</a:t>
            </a:fld>
            <a:endParaRPr lang="en-GB"/>
          </a:p>
        </p:txBody>
      </p:sp>
      <p:sp>
        <p:nvSpPr>
          <p:cNvPr id="12" name="Slide Number Placeholder 11"/>
          <p:cNvSpPr>
            <a:spLocks noGrp="1"/>
          </p:cNvSpPr>
          <p:nvPr>
            <p:ph type="sldNum" sz="quarter" idx="16"/>
          </p:nvPr>
        </p:nvSpPr>
        <p:spPr/>
        <p:txBody>
          <a:bodyPr rtlCol="0"/>
          <a:lstStyle/>
          <a:p>
            <a:fld id="{8FF65B87-FEA5-4085-AE27-A12CC796C480}" type="slidenum">
              <a:rPr lang="en-GB" smtClean="0"/>
              <a:pPr/>
              <a:t>‹#›</a:t>
            </a:fld>
            <a:endParaRPr lang="en-GB"/>
          </a:p>
        </p:txBody>
      </p:sp>
      <p:sp>
        <p:nvSpPr>
          <p:cNvPr id="14" name="Footer Placeholder 13"/>
          <p:cNvSpPr>
            <a:spLocks noGrp="1"/>
          </p:cNvSpPr>
          <p:nvPr>
            <p:ph type="ftr" sz="quarter" idx="17"/>
          </p:nvPr>
        </p:nvSpPr>
        <p:spPr/>
        <p:txBody>
          <a:bodyPr rtlCol="0"/>
          <a:lstStyle/>
          <a:p>
            <a:endParaRPr lang="en-GB"/>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B2B4108C-6F15-4D6F-950B-F60B0A652D9F}" type="datetimeFigureOut">
              <a:rPr lang="en-GB" smtClean="0"/>
              <a:pPr/>
              <a:t>24/07/2018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B4108C-6F15-4D6F-950B-F60B0A652D9F}" type="datetimeFigureOut">
              <a:rPr lang="en-GB" smtClean="0"/>
              <a:pPr/>
              <a:t>24/07/2018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8FF65B87-FEA5-4085-AE27-A12CC796C480}"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B2B4108C-6F15-4D6F-950B-F60B0A652D9F}" type="datetimeFigureOut">
              <a:rPr lang="en-GB" smtClean="0"/>
              <a:pPr/>
              <a:t>24/07/2018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B2B4108C-6F15-4D6F-950B-F60B0A652D9F}" type="datetimeFigureOut">
              <a:rPr lang="en-GB" smtClean="0"/>
              <a:pPr/>
              <a:t>24/07/2018</a:t>
            </a:fld>
            <a:endParaRPr lang="en-GB"/>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8FF65B87-FEA5-4085-AE27-A12CC796C480}" type="slidenum">
              <a:rPr lang="en-GB" smtClean="0"/>
              <a:pPr/>
              <a:t>‹#›</a:t>
            </a:fld>
            <a:endParaRPr lang="en-GB"/>
          </a:p>
        </p:txBody>
      </p:sp>
      <p:sp>
        <p:nvSpPr>
          <p:cNvPr id="14" name="Footer Placeholder 13"/>
          <p:cNvSpPr>
            <a:spLocks noGrp="1"/>
          </p:cNvSpPr>
          <p:nvPr>
            <p:ph type="ftr" sz="quarter" idx="12"/>
          </p:nvPr>
        </p:nvSpPr>
        <p:spPr>
          <a:xfrm>
            <a:off x="1600200" y="6248206"/>
            <a:ext cx="4572000" cy="365125"/>
          </a:xfrm>
        </p:spPr>
        <p:txBody>
          <a:bodyPr rtlCol="0"/>
          <a:lstStyle/>
          <a:p>
            <a:endParaRPr lang="en-GB"/>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B2B4108C-6F15-4D6F-950B-F60B0A652D9F}" type="datetimeFigureOut">
              <a:rPr lang="en-GB" smtClean="0"/>
              <a:pPr/>
              <a:t>24/07/2018</a:t>
            </a:fld>
            <a:endParaRPr lang="en-GB"/>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GB"/>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8FF65B87-FEA5-4085-AE27-A12CC796C480}"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en.wikipedia.org/wiki/Wisdom_of_the_crowd"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sz="4800" cap="none" dirty="0" smtClean="0"/>
              <a:t>Page Rank Algorithm Explained</a:t>
            </a:r>
            <a:endParaRPr lang="en-GB" sz="4800" cap="none" dirty="0"/>
          </a:p>
        </p:txBody>
      </p:sp>
      <p:sp>
        <p:nvSpPr>
          <p:cNvPr id="3" name="Subtitle 2"/>
          <p:cNvSpPr>
            <a:spLocks noGrp="1"/>
          </p:cNvSpPr>
          <p:nvPr>
            <p:ph type="subTitle" idx="1"/>
          </p:nvPr>
        </p:nvSpPr>
        <p:spPr/>
        <p:txBody>
          <a:bodyPr/>
          <a:lstStyle/>
          <a:p>
            <a:r>
              <a:rPr lang="en-GB" sz="2800" dirty="0" smtClean="0"/>
              <a:t>Web Technologies</a:t>
            </a: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a:xfrm>
            <a:off x="612648" y="228600"/>
            <a:ext cx="7919792" cy="990600"/>
          </a:xfrm>
        </p:spPr>
        <p:txBody>
          <a:bodyPr>
            <a:normAutofit/>
          </a:bodyPr>
          <a:lstStyle/>
          <a:p>
            <a:r>
              <a:rPr lang="en-GB" b="1" dirty="0" smtClean="0"/>
              <a:t>Advanced Search </a:t>
            </a:r>
            <a:endParaRPr lang="en-GB" dirty="0"/>
          </a:p>
        </p:txBody>
      </p:sp>
      <p:pic>
        <p:nvPicPr>
          <p:cNvPr id="4" name="Picture 3"/>
          <p:cNvPicPr>
            <a:picLocks noChangeAspect="1"/>
          </p:cNvPicPr>
          <p:nvPr/>
        </p:nvPicPr>
        <p:blipFill rotWithShape="1">
          <a:blip r:embed="rId2"/>
          <a:srcRect l="18446" t="22609" r="50362" b="7501"/>
          <a:stretch/>
        </p:blipFill>
        <p:spPr>
          <a:xfrm>
            <a:off x="2339752" y="1628800"/>
            <a:ext cx="4058391" cy="5112568"/>
          </a:xfrm>
          <a:prstGeom prst="rect">
            <a:avLst/>
          </a:prstGeom>
        </p:spPr>
      </p:pic>
    </p:spTree>
    <p:extLst>
      <p:ext uri="{BB962C8B-B14F-4D97-AF65-F5344CB8AC3E}">
        <p14:creationId xmlns:p14="http://schemas.microsoft.com/office/powerpoint/2010/main" val="3701688261"/>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31960" y="2060848"/>
            <a:ext cx="8661345" cy="553998"/>
          </a:xfrm>
          <a:prstGeom prst="rect">
            <a:avLst/>
          </a:prstGeom>
          <a:solidFill>
            <a:schemeClr val="accent2">
              <a:lumMod val="20000"/>
              <a:lumOff val="80000"/>
            </a:schemeClr>
          </a:solidFill>
          <a:ln w="38100">
            <a:solidFill>
              <a:schemeClr val="tx1"/>
            </a:solidFill>
          </a:ln>
        </p:spPr>
        <p:txBody>
          <a:bodyPr wrap="none" rtlCol="0">
            <a:spAutoFit/>
          </a:bodyPr>
          <a:lstStyle/>
          <a:p>
            <a:r>
              <a:rPr lang="en-GB" sz="3000" b="1" dirty="0">
                <a:solidFill>
                  <a:srgbClr val="C00000"/>
                </a:solidFill>
                <a:highlight>
                  <a:srgbClr val="FFFF00"/>
                </a:highlight>
              </a:rPr>
              <a:t>PR(A) </a:t>
            </a:r>
            <a:r>
              <a:rPr lang="en-GB" sz="3000" b="1" dirty="0">
                <a:solidFill>
                  <a:srgbClr val="C00000"/>
                </a:solidFill>
              </a:rPr>
              <a:t>= (1-</a:t>
            </a:r>
            <a:r>
              <a:rPr lang="en-GB" sz="3000" b="1" dirty="0">
                <a:solidFill>
                  <a:srgbClr val="C00000"/>
                </a:solidFill>
                <a:highlight>
                  <a:srgbClr val="FF00FF"/>
                </a:highlight>
              </a:rPr>
              <a:t>d</a:t>
            </a:r>
            <a:r>
              <a:rPr lang="en-GB" sz="3000" b="1" dirty="0">
                <a:solidFill>
                  <a:srgbClr val="C00000"/>
                </a:solidFill>
              </a:rPr>
              <a:t>) + </a:t>
            </a:r>
            <a:r>
              <a:rPr lang="en-GB" sz="3000" b="1" dirty="0">
                <a:solidFill>
                  <a:srgbClr val="C00000"/>
                </a:solidFill>
                <a:highlight>
                  <a:srgbClr val="FF00FF"/>
                </a:highlight>
              </a:rPr>
              <a:t>d</a:t>
            </a:r>
            <a:r>
              <a:rPr lang="en-GB" sz="3000" b="1" dirty="0">
                <a:solidFill>
                  <a:srgbClr val="C00000"/>
                </a:solidFill>
              </a:rPr>
              <a:t>(</a:t>
            </a:r>
            <a:r>
              <a:rPr lang="en-GB" sz="3000" b="1" dirty="0">
                <a:solidFill>
                  <a:srgbClr val="C00000"/>
                </a:solidFill>
                <a:highlight>
                  <a:srgbClr val="00FF00"/>
                </a:highlight>
              </a:rPr>
              <a:t>PR(T1)</a:t>
            </a:r>
            <a:r>
              <a:rPr lang="en-GB" sz="3000" b="1" dirty="0">
                <a:solidFill>
                  <a:srgbClr val="C00000"/>
                </a:solidFill>
              </a:rPr>
              <a:t>/</a:t>
            </a:r>
            <a:r>
              <a:rPr lang="en-GB" sz="3000" b="1" dirty="0">
                <a:solidFill>
                  <a:srgbClr val="C00000"/>
                </a:solidFill>
                <a:highlight>
                  <a:srgbClr val="0000FF"/>
                </a:highlight>
              </a:rPr>
              <a:t>C(T1)</a:t>
            </a:r>
            <a:r>
              <a:rPr lang="en-GB" sz="3000" b="1" dirty="0">
                <a:solidFill>
                  <a:srgbClr val="C00000"/>
                </a:solidFill>
              </a:rPr>
              <a:t> + … + </a:t>
            </a:r>
            <a:r>
              <a:rPr lang="en-GB" sz="3000" b="1" dirty="0">
                <a:solidFill>
                  <a:srgbClr val="C00000"/>
                </a:solidFill>
                <a:highlight>
                  <a:srgbClr val="00FF00"/>
                </a:highlight>
              </a:rPr>
              <a:t>PR(</a:t>
            </a:r>
            <a:r>
              <a:rPr lang="en-GB" sz="3000" b="1" dirty="0" err="1">
                <a:solidFill>
                  <a:srgbClr val="C00000"/>
                </a:solidFill>
                <a:highlight>
                  <a:srgbClr val="00FF00"/>
                </a:highlight>
              </a:rPr>
              <a:t>Tn</a:t>
            </a:r>
            <a:r>
              <a:rPr lang="en-GB" sz="3000" b="1" dirty="0">
                <a:solidFill>
                  <a:srgbClr val="C00000"/>
                </a:solidFill>
                <a:highlight>
                  <a:srgbClr val="00FF00"/>
                </a:highlight>
              </a:rPr>
              <a:t>)</a:t>
            </a:r>
            <a:r>
              <a:rPr lang="en-GB" sz="3000" b="1" dirty="0">
                <a:solidFill>
                  <a:srgbClr val="C00000"/>
                </a:solidFill>
              </a:rPr>
              <a:t>/</a:t>
            </a:r>
            <a:r>
              <a:rPr lang="en-GB" sz="3000" b="1" dirty="0">
                <a:solidFill>
                  <a:srgbClr val="C00000"/>
                </a:solidFill>
                <a:highlight>
                  <a:srgbClr val="0000FF"/>
                </a:highlight>
              </a:rPr>
              <a:t>C(</a:t>
            </a:r>
            <a:r>
              <a:rPr lang="en-GB" sz="3000" b="1" dirty="0" err="1">
                <a:solidFill>
                  <a:srgbClr val="C00000"/>
                </a:solidFill>
                <a:highlight>
                  <a:srgbClr val="0000FF"/>
                </a:highlight>
              </a:rPr>
              <a:t>Tn</a:t>
            </a:r>
            <a:r>
              <a:rPr lang="en-GB" sz="3000" b="1" dirty="0">
                <a:solidFill>
                  <a:srgbClr val="C00000"/>
                </a:solidFill>
                <a:highlight>
                  <a:srgbClr val="0000FF"/>
                </a:highlight>
              </a:rPr>
              <a:t>)</a:t>
            </a:r>
            <a:r>
              <a:rPr lang="en-GB" sz="3000" b="1" dirty="0">
                <a:solidFill>
                  <a:srgbClr val="C00000"/>
                </a:solidFill>
              </a:rPr>
              <a:t>)</a:t>
            </a:r>
          </a:p>
        </p:txBody>
      </p:sp>
      <p:sp>
        <p:nvSpPr>
          <p:cNvPr id="6" name="TextBox 5"/>
          <p:cNvSpPr txBox="1"/>
          <p:nvPr/>
        </p:nvSpPr>
        <p:spPr>
          <a:xfrm>
            <a:off x="181267" y="2980359"/>
            <a:ext cx="8962733" cy="3416320"/>
          </a:xfrm>
          <a:prstGeom prst="rect">
            <a:avLst/>
          </a:prstGeom>
          <a:noFill/>
        </p:spPr>
        <p:txBody>
          <a:bodyPr wrap="square" rtlCol="0">
            <a:spAutoFit/>
          </a:bodyPr>
          <a:lstStyle/>
          <a:p>
            <a:pPr marL="257175" indent="-257175">
              <a:buFont typeface="Arial" panose="020B0604020202020204" pitchFamily="34" charset="0"/>
              <a:buChar char="•"/>
            </a:pPr>
            <a:r>
              <a:rPr lang="en-GB" i="1" dirty="0">
                <a:highlight>
                  <a:srgbClr val="FFFF00"/>
                </a:highlight>
              </a:rPr>
              <a:t>PR(A) </a:t>
            </a:r>
            <a:r>
              <a:rPr lang="en-GB" i="1" dirty="0"/>
              <a:t>is the PageRank of the page you want to rank</a:t>
            </a:r>
          </a:p>
          <a:p>
            <a:pPr marL="257175" indent="-257175">
              <a:buFont typeface="Arial" panose="020B0604020202020204" pitchFamily="34" charset="0"/>
              <a:buChar char="•"/>
            </a:pPr>
            <a:r>
              <a:rPr lang="en-GB" i="1" dirty="0">
                <a:highlight>
                  <a:srgbClr val="00FF00"/>
                </a:highlight>
              </a:rPr>
              <a:t>PR(</a:t>
            </a:r>
            <a:r>
              <a:rPr lang="en-GB" i="1" dirty="0" err="1">
                <a:highlight>
                  <a:srgbClr val="00FF00"/>
                </a:highlight>
              </a:rPr>
              <a:t>Ti</a:t>
            </a:r>
            <a:r>
              <a:rPr lang="en-GB" i="1" dirty="0">
                <a:highlight>
                  <a:srgbClr val="00FF00"/>
                </a:highlight>
              </a:rPr>
              <a:t>)</a:t>
            </a:r>
            <a:r>
              <a:rPr lang="en-GB" i="1" dirty="0"/>
              <a:t> is the PageRank of any pages which link to the page you are trying to rank</a:t>
            </a:r>
          </a:p>
          <a:p>
            <a:pPr marL="257175" indent="-257175">
              <a:buFont typeface="Arial" panose="020B0604020202020204" pitchFamily="34" charset="0"/>
              <a:buChar char="•"/>
            </a:pPr>
            <a:r>
              <a:rPr lang="en-GB" i="1" dirty="0">
                <a:highlight>
                  <a:srgbClr val="0000FF"/>
                </a:highlight>
              </a:rPr>
              <a:t>C(</a:t>
            </a:r>
            <a:r>
              <a:rPr lang="en-GB" i="1" dirty="0" err="1">
                <a:highlight>
                  <a:srgbClr val="0000FF"/>
                </a:highlight>
              </a:rPr>
              <a:t>Ti</a:t>
            </a:r>
            <a:r>
              <a:rPr lang="en-GB" i="1" dirty="0">
                <a:highlight>
                  <a:srgbClr val="0000FF"/>
                </a:highlight>
              </a:rPr>
              <a:t>)</a:t>
            </a:r>
            <a:r>
              <a:rPr lang="en-GB" i="1" dirty="0"/>
              <a:t> is the number of outbound links on the pages which link to the page you are trying to rank</a:t>
            </a:r>
          </a:p>
          <a:p>
            <a:pPr marL="257175" indent="-257175">
              <a:buFont typeface="Arial" panose="020B0604020202020204" pitchFamily="34" charset="0"/>
              <a:buChar char="•"/>
            </a:pPr>
            <a:r>
              <a:rPr lang="en-GB" i="1" dirty="0">
                <a:highlight>
                  <a:srgbClr val="FF00FF"/>
                </a:highlight>
              </a:rPr>
              <a:t>d </a:t>
            </a:r>
            <a:r>
              <a:rPr lang="en-GB" i="1" dirty="0"/>
              <a:t>is the damping factor, which is set from between 0 – 1 (normally around 0.85)</a:t>
            </a:r>
          </a:p>
          <a:p>
            <a:pPr marL="257175" indent="-257175">
              <a:buFont typeface="Arial" panose="020B0604020202020204" pitchFamily="34" charset="0"/>
              <a:buChar char="•"/>
            </a:pPr>
            <a:endParaRPr lang="en-GB" i="1" dirty="0"/>
          </a:p>
          <a:p>
            <a:r>
              <a:rPr lang="en-GB" i="1" dirty="0"/>
              <a:t>How it works:</a:t>
            </a:r>
          </a:p>
          <a:p>
            <a:pPr marL="214313" indent="-214313">
              <a:buFont typeface="Arial" panose="020B0604020202020204" pitchFamily="34" charset="0"/>
              <a:buChar char="•"/>
            </a:pPr>
            <a:r>
              <a:rPr lang="en-GB" i="1" dirty="0"/>
              <a:t>It assigns a rank to a page based on its search terms</a:t>
            </a:r>
          </a:p>
          <a:p>
            <a:pPr marL="214313" indent="-214313">
              <a:buFont typeface="Arial" panose="020B0604020202020204" pitchFamily="34" charset="0"/>
              <a:buChar char="•"/>
            </a:pPr>
            <a:r>
              <a:rPr lang="en-GB" i="1" dirty="0"/>
              <a:t>It is forgiving with spelling mistakes and typos</a:t>
            </a:r>
          </a:p>
          <a:p>
            <a:pPr marL="214313" indent="-214313">
              <a:buFont typeface="Arial" panose="020B0604020202020204" pitchFamily="34" charset="0"/>
              <a:buChar char="•"/>
            </a:pPr>
            <a:r>
              <a:rPr lang="en-GB" i="1" dirty="0"/>
              <a:t>It attempts to deal with millions of results in a useful way</a:t>
            </a:r>
          </a:p>
          <a:p>
            <a:pPr marL="214313" indent="-214313">
              <a:buFont typeface="Arial" panose="020B0604020202020204" pitchFamily="34" charset="0"/>
              <a:buChar char="•"/>
            </a:pPr>
            <a:r>
              <a:rPr lang="en-GB" i="1" dirty="0"/>
              <a:t>It makes use of inward links in a webpage</a:t>
            </a:r>
          </a:p>
          <a:p>
            <a:pPr marL="214313" indent="-214313">
              <a:buFont typeface="Arial" panose="020B0604020202020204" pitchFamily="34" charset="0"/>
              <a:buChar char="•"/>
            </a:pPr>
            <a:r>
              <a:rPr lang="en-GB" i="1" dirty="0"/>
              <a:t>It assigns inwards links on webpages a rank as well</a:t>
            </a:r>
          </a:p>
          <a:p>
            <a:pPr marL="214313" indent="-214313">
              <a:buFont typeface="Arial" panose="020B0604020202020204" pitchFamily="34" charset="0"/>
              <a:buChar char="•"/>
            </a:pPr>
            <a:r>
              <a:rPr lang="en-GB" i="1" dirty="0"/>
              <a:t>It regularly recalculates page ranks to make sure they are up to date and accurate</a:t>
            </a:r>
          </a:p>
        </p:txBody>
      </p:sp>
      <p:sp>
        <p:nvSpPr>
          <p:cNvPr id="5" name="Title 4"/>
          <p:cNvSpPr>
            <a:spLocks noGrp="1"/>
          </p:cNvSpPr>
          <p:nvPr>
            <p:ph type="title"/>
          </p:nvPr>
        </p:nvSpPr>
        <p:spPr/>
        <p:txBody>
          <a:bodyPr>
            <a:normAutofit/>
          </a:bodyPr>
          <a:lstStyle/>
          <a:p>
            <a:r>
              <a:rPr lang="en-GB" dirty="0">
                <a:solidFill>
                  <a:schemeClr val="tx1"/>
                </a:solidFill>
              </a:rPr>
              <a:t>PageRank algorithm</a:t>
            </a:r>
          </a:p>
        </p:txBody>
      </p:sp>
    </p:spTree>
    <p:extLst>
      <p:ext uri="{BB962C8B-B14F-4D97-AF65-F5344CB8AC3E}">
        <p14:creationId xmlns:p14="http://schemas.microsoft.com/office/powerpoint/2010/main" val="14832361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a:xfrm>
            <a:off x="612648" y="228600"/>
            <a:ext cx="7919792" cy="990600"/>
          </a:xfrm>
        </p:spPr>
        <p:txBody>
          <a:bodyPr>
            <a:normAutofit/>
          </a:bodyPr>
          <a:lstStyle/>
          <a:p>
            <a:r>
              <a:rPr lang="en-GB" b="1" dirty="0"/>
              <a:t>Google's Page Rank algorithm</a:t>
            </a:r>
            <a:endParaRPr lang="en-GB" dirty="0"/>
          </a:p>
        </p:txBody>
      </p:sp>
      <p:sp>
        <p:nvSpPr>
          <p:cNvPr id="12" name="Content Placeholder 11"/>
          <p:cNvSpPr>
            <a:spLocks noGrp="1"/>
          </p:cNvSpPr>
          <p:nvPr>
            <p:ph sz="quarter" idx="1"/>
          </p:nvPr>
        </p:nvSpPr>
        <p:spPr>
          <a:xfrm>
            <a:off x="251520" y="1600200"/>
            <a:ext cx="8514528" cy="1756792"/>
          </a:xfrm>
        </p:spPr>
        <p:txBody>
          <a:bodyPr>
            <a:noAutofit/>
          </a:bodyPr>
          <a:lstStyle/>
          <a:p>
            <a:pPr marL="0" indent="0">
              <a:buNone/>
            </a:pPr>
            <a:r>
              <a:rPr lang="en-GB" dirty="0"/>
              <a:t>PageRank (PR) is an algorithm used by Google Search to rank websites in their search engine results. PageRank was named after Larry Page, one of the founders of Google. PageRank is a way of measuring the importance of website pages. According to Google</a:t>
            </a:r>
            <a:r>
              <a:rPr lang="en-GB" dirty="0" smtClean="0"/>
              <a:t>:</a:t>
            </a:r>
          </a:p>
          <a:p>
            <a:pPr marL="0" indent="0">
              <a:buNone/>
            </a:pPr>
            <a:r>
              <a:rPr lang="en-GB" sz="1200" dirty="0"/>
              <a:t/>
            </a:r>
            <a:br>
              <a:rPr lang="en-GB" sz="1200" dirty="0"/>
            </a:br>
            <a:r>
              <a:rPr lang="en-GB" i="1" dirty="0" smtClean="0">
                <a:solidFill>
                  <a:srgbClr val="00B050"/>
                </a:solidFill>
              </a:rPr>
              <a:t>”PageRank </a:t>
            </a:r>
            <a:r>
              <a:rPr lang="en-GB" i="1" dirty="0">
                <a:solidFill>
                  <a:srgbClr val="00B050"/>
                </a:solidFill>
              </a:rPr>
              <a:t>works by counting the number and quality of links to a page to determine a rough estimate of how important the website is. The underlying assumption is that more important websites are likely to receive more links from other websites</a:t>
            </a:r>
            <a:r>
              <a:rPr lang="en-GB" i="1" dirty="0" smtClean="0">
                <a:solidFill>
                  <a:srgbClr val="00B050"/>
                </a:solidFill>
              </a:rPr>
              <a:t>.”</a:t>
            </a:r>
            <a:endParaRPr lang="en-GB" sz="1200" dirty="0">
              <a:solidFill>
                <a:srgbClr val="00B050"/>
              </a:solidFill>
            </a:endParaRPr>
          </a:p>
        </p:txBody>
      </p:sp>
    </p:spTree>
    <p:extLst>
      <p:ext uri="{BB962C8B-B14F-4D97-AF65-F5344CB8AC3E}">
        <p14:creationId xmlns:p14="http://schemas.microsoft.com/office/powerpoint/2010/main" val="456153723"/>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a:xfrm>
            <a:off x="612648" y="228600"/>
            <a:ext cx="7919792" cy="990600"/>
          </a:xfrm>
        </p:spPr>
        <p:txBody>
          <a:bodyPr>
            <a:normAutofit/>
          </a:bodyPr>
          <a:lstStyle/>
          <a:p>
            <a:r>
              <a:rPr lang="en-GB" b="1" dirty="0" smtClean="0"/>
              <a:t>Page Rank</a:t>
            </a:r>
            <a:endParaRPr lang="en-GB" dirty="0"/>
          </a:p>
        </p:txBody>
      </p:sp>
      <p:sp>
        <p:nvSpPr>
          <p:cNvPr id="12" name="Content Placeholder 11"/>
          <p:cNvSpPr>
            <a:spLocks noGrp="1"/>
          </p:cNvSpPr>
          <p:nvPr>
            <p:ph sz="quarter" idx="1"/>
          </p:nvPr>
        </p:nvSpPr>
        <p:spPr>
          <a:xfrm>
            <a:off x="251520" y="1600200"/>
            <a:ext cx="8514528" cy="1756792"/>
          </a:xfrm>
        </p:spPr>
        <p:txBody>
          <a:bodyPr>
            <a:noAutofit/>
          </a:bodyPr>
          <a:lstStyle/>
          <a:p>
            <a:pPr marL="0" indent="0">
              <a:buNone/>
            </a:pPr>
            <a:r>
              <a:rPr lang="en-GB" dirty="0"/>
              <a:t>Most searches return millions of hits, as the index will contain many pages that match what the user is looking for, or just part of what they are looking for.</a:t>
            </a:r>
          </a:p>
          <a:p>
            <a:pPr marL="0" indent="0">
              <a:buNone/>
            </a:pPr>
            <a:endParaRPr lang="en-GB" dirty="0" smtClean="0"/>
          </a:p>
          <a:p>
            <a:pPr marL="0" indent="0">
              <a:buNone/>
            </a:pPr>
            <a:r>
              <a:rPr lang="en-GB" dirty="0" smtClean="0"/>
              <a:t>But </a:t>
            </a:r>
            <a:r>
              <a:rPr lang="en-GB" dirty="0"/>
              <a:t>a jumbled list of vaguely relevant pages is not much use. Good search engines will </a:t>
            </a:r>
            <a:r>
              <a:rPr lang="en-GB" i="1" dirty="0"/>
              <a:t>rank</a:t>
            </a:r>
            <a:r>
              <a:rPr lang="en-GB" dirty="0"/>
              <a:t> the results according to how relevant they are to the user's query, with the most relevant put first. Each search engine uses its own proprietary ranking algorithm. They can get very complex.</a:t>
            </a:r>
          </a:p>
          <a:p>
            <a:endParaRPr lang="en-GB" sz="1200" dirty="0">
              <a:solidFill>
                <a:srgbClr val="00B050"/>
              </a:solidFill>
            </a:endParaRPr>
          </a:p>
        </p:txBody>
      </p:sp>
    </p:spTree>
    <p:extLst>
      <p:ext uri="{BB962C8B-B14F-4D97-AF65-F5344CB8AC3E}">
        <p14:creationId xmlns:p14="http://schemas.microsoft.com/office/powerpoint/2010/main" val="1004225755"/>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a:xfrm>
            <a:off x="612648" y="228600"/>
            <a:ext cx="7919792" cy="990600"/>
          </a:xfrm>
        </p:spPr>
        <p:txBody>
          <a:bodyPr>
            <a:normAutofit/>
          </a:bodyPr>
          <a:lstStyle/>
          <a:p>
            <a:r>
              <a:rPr lang="en-GB" b="1" dirty="0" smtClean="0"/>
              <a:t>Page Rank</a:t>
            </a:r>
            <a:endParaRPr lang="en-GB" dirty="0"/>
          </a:p>
        </p:txBody>
      </p:sp>
      <p:sp>
        <p:nvSpPr>
          <p:cNvPr id="12" name="Content Placeholder 11"/>
          <p:cNvSpPr>
            <a:spLocks noGrp="1"/>
          </p:cNvSpPr>
          <p:nvPr>
            <p:ph sz="quarter" idx="1"/>
          </p:nvPr>
        </p:nvSpPr>
        <p:spPr>
          <a:xfrm>
            <a:off x="251520" y="1600200"/>
            <a:ext cx="8514528" cy="1756792"/>
          </a:xfrm>
        </p:spPr>
        <p:txBody>
          <a:bodyPr>
            <a:noAutofit/>
          </a:bodyPr>
          <a:lstStyle/>
          <a:p>
            <a:r>
              <a:rPr lang="en-GB" dirty="0"/>
              <a:t>The original Google PageRank™ algorithm was very effective because it used the </a:t>
            </a:r>
            <a:r>
              <a:rPr lang="en-GB" i="1" dirty="0"/>
              <a:t>number</a:t>
            </a:r>
            <a:r>
              <a:rPr lang="en-GB" dirty="0"/>
              <a:t> of high reputation sites linking to and from the page as a marker that the page contained high quality content - it was a form of '</a:t>
            </a:r>
            <a:r>
              <a:rPr lang="en-GB" dirty="0">
                <a:hlinkClick r:id="rId2"/>
              </a:rPr>
              <a:t>wisdom of the crowds</a:t>
            </a:r>
            <a:r>
              <a:rPr lang="en-GB" dirty="0"/>
              <a:t>' and it was the basis of Google's success.</a:t>
            </a:r>
          </a:p>
          <a:p>
            <a:endParaRPr lang="en-GB" sz="1200" dirty="0">
              <a:solidFill>
                <a:srgbClr val="00B050"/>
              </a:solidFill>
            </a:endParaRPr>
          </a:p>
        </p:txBody>
      </p:sp>
    </p:spTree>
    <p:extLst>
      <p:ext uri="{BB962C8B-B14F-4D97-AF65-F5344CB8AC3E}">
        <p14:creationId xmlns:p14="http://schemas.microsoft.com/office/powerpoint/2010/main" val="1848388554"/>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a:xfrm>
            <a:off x="612648" y="228600"/>
            <a:ext cx="7919792" cy="990600"/>
          </a:xfrm>
        </p:spPr>
        <p:txBody>
          <a:bodyPr>
            <a:normAutofit/>
          </a:bodyPr>
          <a:lstStyle/>
          <a:p>
            <a:r>
              <a:rPr lang="en-GB" b="1" dirty="0" smtClean="0"/>
              <a:t>Page Rank</a:t>
            </a:r>
            <a:endParaRPr lang="en-GB" dirty="0"/>
          </a:p>
        </p:txBody>
      </p:sp>
      <p:sp>
        <p:nvSpPr>
          <p:cNvPr id="3" name="Content Placeholder 2"/>
          <p:cNvSpPr>
            <a:spLocks noGrp="1" noChangeArrowheads="1"/>
          </p:cNvSpPr>
          <p:nvPr>
            <p:ph sz="quarter" idx="1"/>
          </p:nvPr>
        </p:nvSpPr>
        <p:spPr bwMode="auto">
          <a:xfrm>
            <a:off x="359728" y="1556792"/>
            <a:ext cx="8425631" cy="492442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2400" dirty="0">
                <a:latin typeface="+mn-lt"/>
              </a:rPr>
              <a:t>This is the original algorithm as published by Lawrence Page and Sergey </a:t>
            </a:r>
            <a:r>
              <a:rPr lang="en-US" altLang="en-US" sz="2400" dirty="0" err="1">
                <a:latin typeface="+mn-lt"/>
              </a:rPr>
              <a:t>Brin</a:t>
            </a:r>
            <a:endParaRPr lang="en-US" altLang="en-US" sz="2400" dirty="0">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400" dirty="0">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2400" dirty="0">
                <a:latin typeface="+mn-lt"/>
              </a:rPr>
              <a:t>PR(A) = (1-d) + d(PR(T1)/C(T1) + .... + PR(</a:t>
            </a:r>
            <a:r>
              <a:rPr lang="en-US" altLang="en-US" sz="2400" dirty="0" err="1">
                <a:latin typeface="+mn-lt"/>
              </a:rPr>
              <a:t>Tn</a:t>
            </a:r>
            <a:r>
              <a:rPr lang="en-US" altLang="en-US" sz="2400" dirty="0">
                <a:latin typeface="+mn-lt"/>
              </a:rPr>
              <a:t>)/C(</a:t>
            </a:r>
            <a:r>
              <a:rPr lang="en-US" altLang="en-US" sz="2400" dirty="0" err="1">
                <a:latin typeface="+mn-lt"/>
              </a:rPr>
              <a:t>Tn</a:t>
            </a:r>
            <a:r>
              <a:rPr lang="en-US" altLang="en-US" sz="2400" dirty="0">
                <a:latin typeface="+mn-lt"/>
              </a:rPr>
              <a:t>)</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400" dirty="0">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400" dirty="0">
              <a:latin typeface="+mn-lt"/>
            </a:endParaRP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2400" dirty="0" smtClean="0">
                <a:latin typeface="+mn-lt"/>
              </a:rPr>
              <a:t> PR(A</a:t>
            </a:r>
            <a:r>
              <a:rPr lang="en-US" altLang="en-US" sz="2400" dirty="0">
                <a:latin typeface="+mn-lt"/>
              </a:rPr>
              <a:t>) is the PageRank of page A</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2400" dirty="0" smtClean="0">
                <a:latin typeface="+mn-lt"/>
              </a:rPr>
              <a:t> PR(</a:t>
            </a:r>
            <a:r>
              <a:rPr lang="en-US" altLang="en-US" sz="2400" dirty="0" err="1" smtClean="0">
                <a:latin typeface="+mn-lt"/>
              </a:rPr>
              <a:t>Tn</a:t>
            </a:r>
            <a:r>
              <a:rPr lang="en-US" altLang="en-US" sz="2400" dirty="0">
                <a:latin typeface="+mn-lt"/>
              </a:rPr>
              <a:t>) is the PageRank of pages </a:t>
            </a:r>
            <a:r>
              <a:rPr lang="en-US" altLang="en-US" sz="2400" dirty="0" err="1">
                <a:latin typeface="+mn-lt"/>
              </a:rPr>
              <a:t>Tn</a:t>
            </a:r>
            <a:r>
              <a:rPr lang="en-US" altLang="en-US" sz="2400" dirty="0">
                <a:latin typeface="+mn-lt"/>
              </a:rPr>
              <a:t> that link to page A</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2400" dirty="0" smtClean="0">
                <a:latin typeface="+mn-lt"/>
              </a:rPr>
              <a:t> C(</a:t>
            </a:r>
            <a:r>
              <a:rPr lang="en-US" altLang="en-US" sz="2400" dirty="0" err="1" smtClean="0">
                <a:latin typeface="+mn-lt"/>
              </a:rPr>
              <a:t>Tn</a:t>
            </a:r>
            <a:r>
              <a:rPr lang="en-US" altLang="en-US" sz="2400" dirty="0">
                <a:latin typeface="+mn-lt"/>
              </a:rPr>
              <a:t>) is the PageRank of outbound links from page A</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2400" dirty="0" smtClean="0">
                <a:latin typeface="+mn-lt"/>
              </a:rPr>
              <a:t> d </a:t>
            </a:r>
            <a:r>
              <a:rPr lang="en-US" altLang="en-US" sz="2400" dirty="0">
                <a:latin typeface="+mn-lt"/>
              </a:rPr>
              <a:t>is a damping factor to keep it stable values 0 to 1</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400" dirty="0" smtClean="0">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2400" dirty="0" smtClean="0">
                <a:latin typeface="+mn-lt"/>
              </a:rPr>
              <a:t>You </a:t>
            </a:r>
            <a:r>
              <a:rPr lang="en-US" altLang="en-US" sz="2400" dirty="0">
                <a:latin typeface="+mn-lt"/>
              </a:rPr>
              <a:t>aren't required to remember this algorithm in detail. </a:t>
            </a:r>
            <a:r>
              <a:rPr lang="en-US" altLang="en-US" sz="2400" dirty="0">
                <a:latin typeface="+mn-lt"/>
              </a:rPr>
              <a:t>You just need to remember that there is one.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 b="0" i="0" u="none" strike="noStrike" cap="none" normalizeH="0" baseline="0" dirty="0" smtClean="0">
                <a:ln>
                  <a:noFill/>
                </a:ln>
                <a:solidFill>
                  <a:schemeClr val="tx1"/>
                </a:solidFill>
                <a:effectLst/>
                <a:latin typeface="Arial" panose="020B0604020202020204" pitchFamily="34" charset="0"/>
              </a:rPr>
              <a:t/>
            </a:r>
            <a:br>
              <a:rPr kumimoji="0" lang="en-US" altLang="en-US" sz="100" b="0" i="0" u="none" strike="noStrike" cap="none" normalizeH="0" baseline="0" dirty="0" smtClean="0">
                <a:ln>
                  <a:noFill/>
                </a:ln>
                <a:solidFill>
                  <a:schemeClr val="tx1"/>
                </a:solidFill>
                <a:effectLst/>
                <a:latin typeface="Arial" panose="020B0604020202020204" pitchFamily="34" charset="0"/>
              </a:rPr>
            </a:br>
            <a:endParaRPr kumimoji="0" lang="en-US" altLang="en-US" sz="1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919960789"/>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a:xfrm>
            <a:off x="612648" y="228600"/>
            <a:ext cx="7919792" cy="990600"/>
          </a:xfrm>
        </p:spPr>
        <p:txBody>
          <a:bodyPr>
            <a:normAutofit/>
          </a:bodyPr>
          <a:lstStyle/>
          <a:p>
            <a:r>
              <a:rPr lang="en-GB" b="1" dirty="0" smtClean="0"/>
              <a:t>Page Rank Factors</a:t>
            </a:r>
            <a:endParaRPr lang="en-GB" dirty="0"/>
          </a:p>
        </p:txBody>
      </p:sp>
      <p:sp>
        <p:nvSpPr>
          <p:cNvPr id="3" name="Content Placeholder 2"/>
          <p:cNvSpPr>
            <a:spLocks noGrp="1" noChangeArrowheads="1"/>
          </p:cNvSpPr>
          <p:nvPr>
            <p:ph sz="quarter" idx="1"/>
          </p:nvPr>
        </p:nvSpPr>
        <p:spPr bwMode="auto">
          <a:xfrm>
            <a:off x="251520" y="2060848"/>
            <a:ext cx="8425631" cy="1600438"/>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indent="0">
              <a:buNone/>
            </a:pPr>
            <a:r>
              <a:rPr lang="en-GB" sz="2400" dirty="0">
                <a:latin typeface="+mn-lt"/>
              </a:rPr>
              <a:t>The current PageRank™ algorithm is now far more sophisticated and is believed to have over two hundred factors in its calculations. Most of these are no longer public, but some are known.- Google no longer publish how it works.</a:t>
            </a:r>
          </a:p>
          <a:p>
            <a:r>
              <a:rPr kumimoji="0" lang="en-US" altLang="en-US" sz="100" b="0" i="0" u="none" strike="noStrike" cap="none" normalizeH="0" baseline="0" dirty="0" smtClean="0">
                <a:ln>
                  <a:noFill/>
                </a:ln>
                <a:solidFill>
                  <a:schemeClr val="tx1"/>
                </a:solidFill>
                <a:effectLst/>
                <a:latin typeface="Arial" panose="020B0604020202020204" pitchFamily="34" charset="0"/>
              </a:rPr>
              <a:t/>
            </a:r>
            <a:br>
              <a:rPr kumimoji="0" lang="en-US" altLang="en-US" sz="100" b="0" i="0" u="none" strike="noStrike" cap="none" normalizeH="0" baseline="0" dirty="0" smtClean="0">
                <a:ln>
                  <a:noFill/>
                </a:ln>
                <a:solidFill>
                  <a:schemeClr val="tx1"/>
                </a:solidFill>
                <a:effectLst/>
                <a:latin typeface="Arial" panose="020B0604020202020204" pitchFamily="34" charset="0"/>
              </a:rPr>
            </a:br>
            <a:endParaRPr kumimoji="0" lang="en-US" altLang="en-US" sz="1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553654473"/>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a:xfrm>
            <a:off x="612648" y="228600"/>
            <a:ext cx="7919792" cy="990600"/>
          </a:xfrm>
        </p:spPr>
        <p:txBody>
          <a:bodyPr>
            <a:normAutofit/>
          </a:bodyPr>
          <a:lstStyle/>
          <a:p>
            <a:r>
              <a:rPr lang="en-GB" b="1" dirty="0" smtClean="0"/>
              <a:t>Page Rank Factors</a:t>
            </a:r>
            <a:endParaRPr lang="en-GB" dirty="0"/>
          </a:p>
        </p:txBody>
      </p:sp>
      <p:sp>
        <p:nvSpPr>
          <p:cNvPr id="3" name="Content Placeholder 2"/>
          <p:cNvSpPr>
            <a:spLocks noGrp="1" noChangeArrowheads="1"/>
          </p:cNvSpPr>
          <p:nvPr>
            <p:ph sz="quarter" idx="1"/>
          </p:nvPr>
        </p:nvSpPr>
        <p:spPr bwMode="auto">
          <a:xfrm>
            <a:off x="359728" y="1700808"/>
            <a:ext cx="8425631" cy="4555093"/>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indent="0">
              <a:buNone/>
            </a:pPr>
            <a:r>
              <a:rPr lang="en-GB" sz="2400" dirty="0">
                <a:latin typeface="+mn-lt"/>
              </a:rPr>
              <a:t>Some of the known factors are</a:t>
            </a:r>
            <a:r>
              <a:rPr lang="en-GB" sz="2400" dirty="0" smtClean="0">
                <a:latin typeface="+mn-lt"/>
              </a:rPr>
              <a:t>:-</a:t>
            </a:r>
            <a:endParaRPr lang="en-GB" sz="2400" dirty="0">
              <a:latin typeface="+mn-lt"/>
            </a:endParaRPr>
          </a:p>
          <a:p>
            <a:pPr marL="0" indent="0">
              <a:buNone/>
            </a:pPr>
            <a:endParaRPr lang="en-GB" sz="2400" dirty="0">
              <a:latin typeface="+mn-lt"/>
            </a:endParaRPr>
          </a:p>
          <a:p>
            <a:pPr marL="0" indent="0">
              <a:buNone/>
            </a:pPr>
            <a:r>
              <a:rPr lang="en-GB" sz="2400" b="1" dirty="0" smtClean="0">
                <a:solidFill>
                  <a:schemeClr val="accent2"/>
                </a:solidFill>
                <a:latin typeface="+mn-lt"/>
              </a:rPr>
              <a:t>Keywords</a:t>
            </a:r>
            <a:endParaRPr lang="en-GB" sz="2400" b="1" dirty="0">
              <a:solidFill>
                <a:schemeClr val="accent2"/>
              </a:solidFill>
              <a:latin typeface="+mn-lt"/>
            </a:endParaRPr>
          </a:p>
          <a:p>
            <a:pPr marL="0" indent="0">
              <a:buNone/>
            </a:pPr>
            <a:r>
              <a:rPr lang="en-GB" sz="2400" dirty="0">
                <a:latin typeface="+mn-lt"/>
              </a:rPr>
              <a:t>An important factor are the key words found within the content and those key words must be relevant to the main content. </a:t>
            </a:r>
            <a:r>
              <a:rPr lang="en-GB" sz="2400" dirty="0">
                <a:latin typeface="+mn-lt"/>
              </a:rPr>
              <a:t>A site that is trying to 'game' the engine by inserting incorrect or unrelated keywords will probably be downgraded in ranking</a:t>
            </a:r>
            <a:r>
              <a:rPr lang="en-GB" sz="2400" dirty="0" smtClean="0">
                <a:latin typeface="+mn-lt"/>
              </a:rPr>
              <a:t>.</a:t>
            </a:r>
          </a:p>
          <a:p>
            <a:pPr marL="0" indent="0">
              <a:buNone/>
            </a:pPr>
            <a:endParaRPr lang="en-GB" sz="2400" dirty="0">
              <a:latin typeface="+mn-lt"/>
            </a:endParaRPr>
          </a:p>
          <a:p>
            <a:pPr marL="0" indent="0">
              <a:buNone/>
            </a:pPr>
            <a:r>
              <a:rPr lang="en-GB" sz="2400" b="1" dirty="0">
                <a:solidFill>
                  <a:schemeClr val="accent2"/>
                </a:solidFill>
                <a:latin typeface="+mn-lt"/>
              </a:rPr>
              <a:t>Last modified</a:t>
            </a:r>
          </a:p>
          <a:p>
            <a:pPr marL="0" indent="0">
              <a:buNone/>
            </a:pPr>
            <a:r>
              <a:rPr lang="en-GB" sz="2400" dirty="0">
                <a:latin typeface="+mn-lt"/>
              </a:rPr>
              <a:t>The algorithm may consider how old the page is and when was it last modified. </a:t>
            </a:r>
            <a:r>
              <a:rPr lang="en-GB" sz="2400" dirty="0">
                <a:latin typeface="+mn-lt"/>
              </a:rPr>
              <a:t>A page that is many years old is probably less relevant than a recent one with similar content</a:t>
            </a:r>
            <a:r>
              <a:rPr lang="en-GB" sz="2400" dirty="0" smtClean="0">
                <a:latin typeface="+mn-lt"/>
              </a:rPr>
              <a:t>.</a:t>
            </a:r>
            <a:r>
              <a:rPr lang="en-GB" sz="2400" dirty="0"/>
              <a:t/>
            </a:r>
            <a:br>
              <a:rPr lang="en-GB" sz="2400" dirty="0"/>
            </a:br>
            <a:r>
              <a:rPr kumimoji="0" lang="en-US" altLang="en-US" sz="100" b="0" i="0" u="none" strike="noStrike" cap="none" normalizeH="0" baseline="0" dirty="0" smtClean="0">
                <a:ln>
                  <a:noFill/>
                </a:ln>
                <a:solidFill>
                  <a:schemeClr val="tx1"/>
                </a:solidFill>
                <a:effectLst/>
                <a:latin typeface="Arial" panose="020B0604020202020204" pitchFamily="34" charset="0"/>
              </a:rPr>
              <a:t/>
            </a:r>
            <a:br>
              <a:rPr kumimoji="0" lang="en-US" altLang="en-US" sz="100" b="0" i="0" u="none" strike="noStrike" cap="none" normalizeH="0" baseline="0" dirty="0" smtClean="0">
                <a:ln>
                  <a:noFill/>
                </a:ln>
                <a:solidFill>
                  <a:schemeClr val="tx1"/>
                </a:solidFill>
                <a:effectLst/>
                <a:latin typeface="Arial" panose="020B0604020202020204" pitchFamily="34" charset="0"/>
              </a:rPr>
            </a:br>
            <a:endParaRPr kumimoji="0" lang="en-US" altLang="en-US" sz="1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080840367"/>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a:xfrm>
            <a:off x="612648" y="228600"/>
            <a:ext cx="7919792" cy="990600"/>
          </a:xfrm>
        </p:spPr>
        <p:txBody>
          <a:bodyPr>
            <a:normAutofit/>
          </a:bodyPr>
          <a:lstStyle/>
          <a:p>
            <a:r>
              <a:rPr lang="en-GB" b="1" dirty="0" smtClean="0"/>
              <a:t>Page Rank Factors</a:t>
            </a:r>
            <a:endParaRPr lang="en-GB" dirty="0"/>
          </a:p>
        </p:txBody>
      </p:sp>
      <p:sp>
        <p:nvSpPr>
          <p:cNvPr id="3" name="Content Placeholder 2"/>
          <p:cNvSpPr>
            <a:spLocks noGrp="1" noChangeArrowheads="1"/>
          </p:cNvSpPr>
          <p:nvPr>
            <p:ph sz="quarter" idx="1"/>
          </p:nvPr>
        </p:nvSpPr>
        <p:spPr bwMode="auto">
          <a:xfrm>
            <a:off x="269620" y="1580518"/>
            <a:ext cx="8605847" cy="526297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indent="0">
              <a:buNone/>
            </a:pPr>
            <a:r>
              <a:rPr lang="en-GB" sz="2400" dirty="0">
                <a:latin typeface="+mn-lt"/>
              </a:rPr>
              <a:t>Some of the known factors are</a:t>
            </a:r>
            <a:r>
              <a:rPr lang="en-GB" sz="2400" dirty="0" smtClean="0">
                <a:latin typeface="+mn-lt"/>
              </a:rPr>
              <a:t>:-</a:t>
            </a:r>
            <a:endParaRPr lang="en-GB" sz="2400" dirty="0">
              <a:latin typeface="+mn-lt"/>
            </a:endParaRPr>
          </a:p>
          <a:p>
            <a:pPr marL="0" indent="0">
              <a:buNone/>
            </a:pPr>
            <a:endParaRPr lang="en-GB" sz="2400" dirty="0">
              <a:latin typeface="+mn-lt"/>
            </a:endParaRPr>
          </a:p>
          <a:p>
            <a:pPr marL="0" indent="0">
              <a:buNone/>
            </a:pPr>
            <a:r>
              <a:rPr lang="en-GB" sz="2400" b="1" dirty="0">
                <a:solidFill>
                  <a:schemeClr val="accent2"/>
                </a:solidFill>
                <a:latin typeface="+mn-lt"/>
              </a:rPr>
              <a:t>External links and link reputation</a:t>
            </a:r>
          </a:p>
          <a:p>
            <a:pPr marL="0" indent="0">
              <a:buNone/>
            </a:pPr>
            <a:r>
              <a:rPr lang="en-GB" sz="2400" dirty="0">
                <a:latin typeface="+mn-lt"/>
              </a:rPr>
              <a:t>If a large number of high-reputation (high PageRank) sites link to the page or resource then the algorithm takes this into account because it assumes these sites would only link to high quality material. </a:t>
            </a:r>
            <a:r>
              <a:rPr lang="en-GB" sz="2400" dirty="0">
                <a:latin typeface="+mn-lt"/>
              </a:rPr>
              <a:t>It also considers the PageRank of the outgoing links on the page - because why would a page want to link to low quality material</a:t>
            </a:r>
            <a:r>
              <a:rPr lang="en-GB" sz="2400" dirty="0" smtClean="0">
                <a:latin typeface="+mn-lt"/>
              </a:rPr>
              <a:t>.</a:t>
            </a:r>
          </a:p>
          <a:p>
            <a:pPr marL="0" indent="0">
              <a:buNone/>
            </a:pPr>
            <a:endParaRPr lang="en-GB" sz="2400" dirty="0">
              <a:latin typeface="+mn-lt"/>
            </a:endParaRPr>
          </a:p>
          <a:p>
            <a:pPr marL="0" indent="0">
              <a:buNone/>
            </a:pPr>
            <a:r>
              <a:rPr lang="en-GB" sz="2400" b="1" dirty="0">
                <a:solidFill>
                  <a:schemeClr val="accent2"/>
                </a:solidFill>
                <a:latin typeface="+mn-lt"/>
              </a:rPr>
              <a:t>SEO companies</a:t>
            </a:r>
          </a:p>
          <a:p>
            <a:pPr marL="0" indent="0">
              <a:buNone/>
            </a:pPr>
            <a:r>
              <a:rPr lang="en-GB" sz="2400" dirty="0">
                <a:latin typeface="+mn-lt"/>
              </a:rPr>
              <a:t>Getting a high ranking is very important for most businesses and so an industry has grown up called 'Search Engine Optimisation' where consulting companies offer their expertise to improve their customer's ranking</a:t>
            </a:r>
            <a:r>
              <a:rPr lang="en-GB" sz="2400" dirty="0" smtClean="0">
                <a:latin typeface="+mn-lt"/>
              </a:rPr>
              <a:t>.</a:t>
            </a:r>
            <a:endParaRPr lang="en-GB" sz="2400" dirty="0">
              <a:latin typeface="+mn-lt"/>
            </a:endParaRPr>
          </a:p>
        </p:txBody>
      </p:sp>
    </p:spTree>
    <p:extLst>
      <p:ext uri="{BB962C8B-B14F-4D97-AF65-F5344CB8AC3E}">
        <p14:creationId xmlns:p14="http://schemas.microsoft.com/office/powerpoint/2010/main" val="1159755873"/>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a:xfrm>
            <a:off x="612648" y="228600"/>
            <a:ext cx="7919792" cy="990600"/>
          </a:xfrm>
        </p:spPr>
        <p:txBody>
          <a:bodyPr>
            <a:normAutofit/>
          </a:bodyPr>
          <a:lstStyle/>
          <a:p>
            <a:r>
              <a:rPr lang="en-GB" b="1" dirty="0" smtClean="0"/>
              <a:t>Advanced Search </a:t>
            </a:r>
            <a:endParaRPr lang="en-GB" dirty="0"/>
          </a:p>
        </p:txBody>
      </p:sp>
      <p:sp>
        <p:nvSpPr>
          <p:cNvPr id="3" name="Content Placeholder 2"/>
          <p:cNvSpPr>
            <a:spLocks noGrp="1" noChangeArrowheads="1"/>
          </p:cNvSpPr>
          <p:nvPr>
            <p:ph sz="quarter" idx="1"/>
          </p:nvPr>
        </p:nvSpPr>
        <p:spPr bwMode="auto">
          <a:xfrm>
            <a:off x="238281" y="1595021"/>
            <a:ext cx="8605847" cy="526297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indent="0">
              <a:buNone/>
            </a:pPr>
            <a:r>
              <a:rPr lang="en-GB" sz="2400" dirty="0">
                <a:latin typeface="+mn-lt"/>
              </a:rPr>
              <a:t>Most of the time users will just use a simple search query to find relevant content such </a:t>
            </a:r>
            <a:r>
              <a:rPr lang="en-GB" sz="2400" dirty="0" smtClean="0">
                <a:latin typeface="+mn-lt"/>
              </a:rPr>
              <a:t>as:</a:t>
            </a:r>
            <a:endParaRPr lang="en-GB" sz="2400" dirty="0">
              <a:latin typeface="+mn-lt"/>
            </a:endParaRPr>
          </a:p>
          <a:p>
            <a:pPr marL="0" indent="0">
              <a:buNone/>
            </a:pPr>
            <a:endParaRPr lang="en-GB" sz="2400" dirty="0" smtClean="0">
              <a:latin typeface="+mn-lt"/>
            </a:endParaRPr>
          </a:p>
          <a:p>
            <a:pPr marL="0" indent="0">
              <a:buNone/>
            </a:pPr>
            <a:endParaRPr lang="en-GB" sz="2400" dirty="0">
              <a:latin typeface="+mn-lt"/>
            </a:endParaRPr>
          </a:p>
          <a:p>
            <a:r>
              <a:rPr lang="en-GB" sz="2400" dirty="0">
                <a:latin typeface="+mn-lt"/>
              </a:rPr>
              <a:t>This returns some useful pages.</a:t>
            </a:r>
          </a:p>
          <a:p>
            <a:r>
              <a:rPr lang="en-GB" sz="2400" dirty="0">
                <a:latin typeface="+mn-lt"/>
              </a:rPr>
              <a:t>But you can make your results much more specific by using "advanced search" criteria. We'll use Google as an example, but most search engines offer similar tools.</a:t>
            </a:r>
          </a:p>
          <a:p>
            <a:r>
              <a:rPr lang="en-GB" sz="2400" dirty="0">
                <a:latin typeface="+mn-lt"/>
              </a:rPr>
              <a:t>For example you may wish to find pages related to the Jaguar luxury car, and do not want hits to do with the beautiful large predator cat, the Jaguar. The form below allows a 'none of these words' option. </a:t>
            </a:r>
            <a:r>
              <a:rPr lang="en-GB" sz="2400" dirty="0">
                <a:latin typeface="+mn-lt"/>
              </a:rPr>
              <a:t>Entering 'animal', 'cat', 'predator' in that field will make the engine disregard pages to do with the living Jaguar</a:t>
            </a:r>
            <a:r>
              <a:rPr lang="en-GB" sz="2400" dirty="0" smtClean="0">
                <a:latin typeface="+mn-lt"/>
              </a:rPr>
              <a:t>.</a:t>
            </a:r>
            <a:endParaRPr lang="en-GB" sz="2400" dirty="0">
              <a:latin typeface="+mn-lt"/>
            </a:endParaRPr>
          </a:p>
          <a:p>
            <a:pPr marL="0" indent="0">
              <a:buNone/>
            </a:pPr>
            <a:endParaRPr lang="en-GB" sz="2400" dirty="0">
              <a:latin typeface="+mn-lt"/>
            </a:endParaRPr>
          </a:p>
        </p:txBody>
      </p:sp>
      <p:pic>
        <p:nvPicPr>
          <p:cNvPr id="2050" name="Picture 2" descr="http://www.teach-ict.com/2016/images/diagrams/search_criteri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8281" y="2420888"/>
            <a:ext cx="6629400" cy="7143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1336280"/>
      </p:ext>
    </p:extLst>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15057</TotalTime>
  <Words>685</Words>
  <Application>Microsoft Office PowerPoint</Application>
  <PresentationFormat>On-screen Show (4:3)</PresentationFormat>
  <Paragraphs>65</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Tw Cen MT</vt:lpstr>
      <vt:lpstr>Wingdings</vt:lpstr>
      <vt:lpstr>Wingdings 2</vt:lpstr>
      <vt:lpstr>Median</vt:lpstr>
      <vt:lpstr>Page Rank Algorithm Explained</vt:lpstr>
      <vt:lpstr>Google's Page Rank algorithm</vt:lpstr>
      <vt:lpstr>Page Rank</vt:lpstr>
      <vt:lpstr>Page Rank</vt:lpstr>
      <vt:lpstr>Page Rank</vt:lpstr>
      <vt:lpstr>Page Rank Factors</vt:lpstr>
      <vt:lpstr>Page Rank Factors</vt:lpstr>
      <vt:lpstr>Page Rank Factors</vt:lpstr>
      <vt:lpstr>Advanced Search </vt:lpstr>
      <vt:lpstr>Advanced Search </vt:lpstr>
      <vt:lpstr>PageRank algorithm</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Miss Newport</dc:creator>
  <cp:lastModifiedBy>R Lofthouse</cp:lastModifiedBy>
  <cp:revision>392</cp:revision>
  <dcterms:created xsi:type="dcterms:W3CDTF">2014-06-23T10:47:17Z</dcterms:created>
  <dcterms:modified xsi:type="dcterms:W3CDTF">2018-07-24T16:20:30Z</dcterms:modified>
</cp:coreProperties>
</file>