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56" r:id="rId3"/>
    <p:sldId id="261" r:id="rId4"/>
    <p:sldId id="262" r:id="rId5"/>
    <p:sldId id="263" r:id="rId6"/>
    <p:sldId id="264" r:id="rId7"/>
    <p:sldId id="266" r:id="rId8"/>
    <p:sldId id="265" r:id="rId9"/>
    <p:sldId id="267"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6" autoAdjust="0"/>
    <p:restoredTop sz="94660"/>
  </p:normalViewPr>
  <p:slideViewPr>
    <p:cSldViewPr snapToGrid="0">
      <p:cViewPr varScale="1">
        <p:scale>
          <a:sx n="116" d="100"/>
          <a:sy n="116" d="100"/>
        </p:scale>
        <p:origin x="192"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4E95F00-1AF2-4926-ADC6-D2269B47B777}" type="doc">
      <dgm:prSet loTypeId="urn:microsoft.com/office/officeart/2005/8/layout/process1" loCatId="process" qsTypeId="urn:microsoft.com/office/officeart/2005/8/quickstyle/simple1" qsCatId="simple" csTypeId="urn:microsoft.com/office/officeart/2005/8/colors/colorful3" csCatId="colorful" phldr="1"/>
      <dgm:spPr/>
    </dgm:pt>
    <dgm:pt modelId="{2C8A7F59-3EE2-48A6-A94C-D77351CE736A}">
      <dgm:prSet phldrT="[Text]"/>
      <dgm:spPr/>
      <dgm:t>
        <a:bodyPr/>
        <a:lstStyle/>
        <a:p>
          <a:r>
            <a:rPr lang="en-GB" dirty="0"/>
            <a:t>Systems Development Life Cycle</a:t>
          </a:r>
        </a:p>
      </dgm:t>
    </dgm:pt>
    <dgm:pt modelId="{D9DB03BA-E9A3-4192-971E-FC0875FD6B92}" type="parTrans" cxnId="{40AAE11D-916A-47AA-BB01-A9B16590D0CE}">
      <dgm:prSet/>
      <dgm:spPr/>
      <dgm:t>
        <a:bodyPr/>
        <a:lstStyle/>
        <a:p>
          <a:endParaRPr lang="en-GB"/>
        </a:p>
      </dgm:t>
    </dgm:pt>
    <dgm:pt modelId="{ED5B0535-EA75-48BA-A3D1-470D70BAE5A9}" type="sibTrans" cxnId="{40AAE11D-916A-47AA-BB01-A9B16590D0CE}">
      <dgm:prSet/>
      <dgm:spPr/>
      <dgm:t>
        <a:bodyPr/>
        <a:lstStyle/>
        <a:p>
          <a:endParaRPr lang="en-GB"/>
        </a:p>
      </dgm:t>
    </dgm:pt>
    <dgm:pt modelId="{20BD16A6-E88F-4477-ADA6-A4FFAF6F7B3F}">
      <dgm:prSet phldrT="[Text]"/>
      <dgm:spPr/>
      <dgm:t>
        <a:bodyPr/>
        <a:lstStyle/>
        <a:p>
          <a:r>
            <a:rPr lang="en-GB" dirty="0"/>
            <a:t>Waterfall</a:t>
          </a:r>
          <a:br>
            <a:rPr lang="en-GB" dirty="0"/>
          </a:br>
          <a:r>
            <a:rPr lang="en-GB" dirty="0"/>
            <a:t>model</a:t>
          </a:r>
        </a:p>
      </dgm:t>
    </dgm:pt>
    <dgm:pt modelId="{A43B46C8-CBEB-4D69-8A96-CD9C4AAE6AD6}" type="parTrans" cxnId="{2486DE2B-4550-45B0-89DA-F27B28ECB7DB}">
      <dgm:prSet/>
      <dgm:spPr/>
      <dgm:t>
        <a:bodyPr/>
        <a:lstStyle/>
        <a:p>
          <a:endParaRPr lang="en-GB"/>
        </a:p>
      </dgm:t>
    </dgm:pt>
    <dgm:pt modelId="{34D93416-B7CD-4064-B361-E2D4A6FE7034}" type="sibTrans" cxnId="{2486DE2B-4550-45B0-89DA-F27B28ECB7DB}">
      <dgm:prSet/>
      <dgm:spPr/>
      <dgm:t>
        <a:bodyPr/>
        <a:lstStyle/>
        <a:p>
          <a:endParaRPr lang="en-GB"/>
        </a:p>
      </dgm:t>
    </dgm:pt>
    <dgm:pt modelId="{5A5C8738-20F7-4612-8889-448CA70AA6DD}">
      <dgm:prSet phldrT="[Text]"/>
      <dgm:spPr/>
      <dgm:t>
        <a:bodyPr/>
        <a:lstStyle/>
        <a:p>
          <a:r>
            <a:rPr lang="en-GB" dirty="0"/>
            <a:t>Spiral</a:t>
          </a:r>
          <a:br>
            <a:rPr lang="en-GB" dirty="0"/>
          </a:br>
          <a:r>
            <a:rPr lang="en-GB" dirty="0"/>
            <a:t>model</a:t>
          </a:r>
        </a:p>
      </dgm:t>
    </dgm:pt>
    <dgm:pt modelId="{EAFF7B7B-7CCD-4F56-9FC1-CEC4B27CAC90}" type="parTrans" cxnId="{05EEEFE8-81EE-4870-BC34-B505174C7C7F}">
      <dgm:prSet/>
      <dgm:spPr/>
      <dgm:t>
        <a:bodyPr/>
        <a:lstStyle/>
        <a:p>
          <a:endParaRPr lang="en-GB"/>
        </a:p>
      </dgm:t>
    </dgm:pt>
    <dgm:pt modelId="{E5FB55A2-322B-4A24-9647-F83516979C45}" type="sibTrans" cxnId="{05EEEFE8-81EE-4870-BC34-B505174C7C7F}">
      <dgm:prSet/>
      <dgm:spPr/>
      <dgm:t>
        <a:bodyPr/>
        <a:lstStyle/>
        <a:p>
          <a:endParaRPr lang="en-GB"/>
        </a:p>
      </dgm:t>
    </dgm:pt>
    <dgm:pt modelId="{4607DD15-2288-45BF-BD8F-77F65441A85F}">
      <dgm:prSet/>
      <dgm:spPr/>
      <dgm:t>
        <a:bodyPr/>
        <a:lstStyle/>
        <a:p>
          <a:r>
            <a:rPr lang="en-GB" dirty="0"/>
            <a:t>Rapid Application Development (RAD)</a:t>
          </a:r>
        </a:p>
      </dgm:t>
    </dgm:pt>
    <dgm:pt modelId="{70847A57-6D47-4B78-A97A-23817C8A1F38}" type="parTrans" cxnId="{3BF4ACCC-AC5E-47FC-88A6-7951A52C65CD}">
      <dgm:prSet/>
      <dgm:spPr/>
      <dgm:t>
        <a:bodyPr/>
        <a:lstStyle/>
        <a:p>
          <a:endParaRPr lang="en-GB"/>
        </a:p>
      </dgm:t>
    </dgm:pt>
    <dgm:pt modelId="{A315501E-5226-45BA-8DCF-0EA8A8C75AC6}" type="sibTrans" cxnId="{3BF4ACCC-AC5E-47FC-88A6-7951A52C65CD}">
      <dgm:prSet/>
      <dgm:spPr/>
      <dgm:t>
        <a:bodyPr/>
        <a:lstStyle/>
        <a:p>
          <a:endParaRPr lang="en-GB"/>
        </a:p>
      </dgm:t>
    </dgm:pt>
    <dgm:pt modelId="{362C9851-FB3E-4B23-9977-6788C6B106CA}">
      <dgm:prSet/>
      <dgm:spPr/>
      <dgm:t>
        <a:bodyPr/>
        <a:lstStyle/>
        <a:p>
          <a:r>
            <a:rPr lang="en-GB" dirty="0"/>
            <a:t>Agile Methods &amp; Extreme Programming</a:t>
          </a:r>
        </a:p>
      </dgm:t>
    </dgm:pt>
    <dgm:pt modelId="{90DC2A67-4391-4582-A8CF-5C470C95E5B6}" type="parTrans" cxnId="{150CE6B7-862C-4BEB-AB2C-961873D00249}">
      <dgm:prSet/>
      <dgm:spPr/>
      <dgm:t>
        <a:bodyPr/>
        <a:lstStyle/>
        <a:p>
          <a:endParaRPr lang="en-GB"/>
        </a:p>
      </dgm:t>
    </dgm:pt>
    <dgm:pt modelId="{904E3553-B366-4D17-B5C0-E1699FDE4547}" type="sibTrans" cxnId="{150CE6B7-862C-4BEB-AB2C-961873D00249}">
      <dgm:prSet/>
      <dgm:spPr/>
      <dgm:t>
        <a:bodyPr/>
        <a:lstStyle/>
        <a:p>
          <a:endParaRPr lang="en-GB"/>
        </a:p>
      </dgm:t>
    </dgm:pt>
    <dgm:pt modelId="{770DC5D4-CD90-451C-AEC9-CEBE2F68468F}" type="pres">
      <dgm:prSet presAssocID="{14E95F00-1AF2-4926-ADC6-D2269B47B777}" presName="Name0" presStyleCnt="0">
        <dgm:presLayoutVars>
          <dgm:dir/>
          <dgm:resizeHandles val="exact"/>
        </dgm:presLayoutVars>
      </dgm:prSet>
      <dgm:spPr/>
    </dgm:pt>
    <dgm:pt modelId="{EB9E0C4B-1C32-4635-9691-215E64E68659}" type="pres">
      <dgm:prSet presAssocID="{2C8A7F59-3EE2-48A6-A94C-D77351CE736A}" presName="node" presStyleLbl="node1" presStyleIdx="0" presStyleCnt="5">
        <dgm:presLayoutVars>
          <dgm:bulletEnabled val="1"/>
        </dgm:presLayoutVars>
      </dgm:prSet>
      <dgm:spPr/>
    </dgm:pt>
    <dgm:pt modelId="{6AC69019-581A-4E81-821D-C6D20765B46A}" type="pres">
      <dgm:prSet presAssocID="{ED5B0535-EA75-48BA-A3D1-470D70BAE5A9}" presName="sibTrans" presStyleLbl="sibTrans2D1" presStyleIdx="0" presStyleCnt="4"/>
      <dgm:spPr/>
    </dgm:pt>
    <dgm:pt modelId="{39B5EA33-0915-49EC-8DD2-8D29148C513F}" type="pres">
      <dgm:prSet presAssocID="{ED5B0535-EA75-48BA-A3D1-470D70BAE5A9}" presName="connectorText" presStyleLbl="sibTrans2D1" presStyleIdx="0" presStyleCnt="4"/>
      <dgm:spPr/>
    </dgm:pt>
    <dgm:pt modelId="{8D93BE22-13FF-48DE-8622-F24E3D526F34}" type="pres">
      <dgm:prSet presAssocID="{20BD16A6-E88F-4477-ADA6-A4FFAF6F7B3F}" presName="node" presStyleLbl="node1" presStyleIdx="1" presStyleCnt="5">
        <dgm:presLayoutVars>
          <dgm:bulletEnabled val="1"/>
        </dgm:presLayoutVars>
      </dgm:prSet>
      <dgm:spPr/>
    </dgm:pt>
    <dgm:pt modelId="{F9ABB272-17A5-4F4E-A05E-84F7F52B77BB}" type="pres">
      <dgm:prSet presAssocID="{34D93416-B7CD-4064-B361-E2D4A6FE7034}" presName="sibTrans" presStyleLbl="sibTrans2D1" presStyleIdx="1" presStyleCnt="4"/>
      <dgm:spPr/>
    </dgm:pt>
    <dgm:pt modelId="{C73024F6-532D-4790-9507-5E66ED31DEEA}" type="pres">
      <dgm:prSet presAssocID="{34D93416-B7CD-4064-B361-E2D4A6FE7034}" presName="connectorText" presStyleLbl="sibTrans2D1" presStyleIdx="1" presStyleCnt="4"/>
      <dgm:spPr/>
    </dgm:pt>
    <dgm:pt modelId="{0545512A-BB5E-4DF1-945A-CAF563E05C04}" type="pres">
      <dgm:prSet presAssocID="{5A5C8738-20F7-4612-8889-448CA70AA6DD}" presName="node" presStyleLbl="node1" presStyleIdx="2" presStyleCnt="5">
        <dgm:presLayoutVars>
          <dgm:bulletEnabled val="1"/>
        </dgm:presLayoutVars>
      </dgm:prSet>
      <dgm:spPr/>
    </dgm:pt>
    <dgm:pt modelId="{25BA5400-C63B-423E-B275-FA8E6D357574}" type="pres">
      <dgm:prSet presAssocID="{E5FB55A2-322B-4A24-9647-F83516979C45}" presName="sibTrans" presStyleLbl="sibTrans2D1" presStyleIdx="2" presStyleCnt="4"/>
      <dgm:spPr/>
    </dgm:pt>
    <dgm:pt modelId="{D123F461-EDEF-40AB-9506-2CFD0DB446EB}" type="pres">
      <dgm:prSet presAssocID="{E5FB55A2-322B-4A24-9647-F83516979C45}" presName="connectorText" presStyleLbl="sibTrans2D1" presStyleIdx="2" presStyleCnt="4"/>
      <dgm:spPr/>
    </dgm:pt>
    <dgm:pt modelId="{76501724-ED45-4B4F-90C5-B05CBC7E3D8E}" type="pres">
      <dgm:prSet presAssocID="{4607DD15-2288-45BF-BD8F-77F65441A85F}" presName="node" presStyleLbl="node1" presStyleIdx="3" presStyleCnt="5" custLinFactNeighborX="-5024" custLinFactNeighborY="17241">
        <dgm:presLayoutVars>
          <dgm:bulletEnabled val="1"/>
        </dgm:presLayoutVars>
      </dgm:prSet>
      <dgm:spPr/>
    </dgm:pt>
    <dgm:pt modelId="{2CB95DC6-8294-4BBD-BC40-32D752B0A518}" type="pres">
      <dgm:prSet presAssocID="{A315501E-5226-45BA-8DCF-0EA8A8C75AC6}" presName="sibTrans" presStyleLbl="sibTrans2D1" presStyleIdx="3" presStyleCnt="4"/>
      <dgm:spPr/>
    </dgm:pt>
    <dgm:pt modelId="{A24C7C01-DEA3-4D35-955F-E9E747FB52F4}" type="pres">
      <dgm:prSet presAssocID="{A315501E-5226-45BA-8DCF-0EA8A8C75AC6}" presName="connectorText" presStyleLbl="sibTrans2D1" presStyleIdx="3" presStyleCnt="4"/>
      <dgm:spPr/>
    </dgm:pt>
    <dgm:pt modelId="{60A8A52D-1DA2-47EE-8010-AE5250291C14}" type="pres">
      <dgm:prSet presAssocID="{362C9851-FB3E-4B23-9977-6788C6B106CA}" presName="node" presStyleLbl="node1" presStyleIdx="4" presStyleCnt="5">
        <dgm:presLayoutVars>
          <dgm:bulletEnabled val="1"/>
        </dgm:presLayoutVars>
      </dgm:prSet>
      <dgm:spPr/>
    </dgm:pt>
  </dgm:ptLst>
  <dgm:cxnLst>
    <dgm:cxn modelId="{38C5542B-B11F-4B83-9625-9BFC2E73DD28}" type="presOf" srcId="{ED5B0535-EA75-48BA-A3D1-470D70BAE5A9}" destId="{6AC69019-581A-4E81-821D-C6D20765B46A}" srcOrd="0" destOrd="0" presId="urn:microsoft.com/office/officeart/2005/8/layout/process1"/>
    <dgm:cxn modelId="{571D1596-C84D-455D-8D4B-76A190AEA227}" type="presOf" srcId="{14E95F00-1AF2-4926-ADC6-D2269B47B777}" destId="{770DC5D4-CD90-451C-AEC9-CEBE2F68468F}" srcOrd="0" destOrd="0" presId="urn:microsoft.com/office/officeart/2005/8/layout/process1"/>
    <dgm:cxn modelId="{DB3B7BD8-F279-42F1-A386-B30F28D77FB2}" type="presOf" srcId="{20BD16A6-E88F-4477-ADA6-A4FFAF6F7B3F}" destId="{8D93BE22-13FF-48DE-8622-F24E3D526F34}" srcOrd="0" destOrd="0" presId="urn:microsoft.com/office/officeart/2005/8/layout/process1"/>
    <dgm:cxn modelId="{40AAE11D-916A-47AA-BB01-A9B16590D0CE}" srcId="{14E95F00-1AF2-4926-ADC6-D2269B47B777}" destId="{2C8A7F59-3EE2-48A6-A94C-D77351CE736A}" srcOrd="0" destOrd="0" parTransId="{D9DB03BA-E9A3-4192-971E-FC0875FD6B92}" sibTransId="{ED5B0535-EA75-48BA-A3D1-470D70BAE5A9}"/>
    <dgm:cxn modelId="{B557CA31-C404-45CE-B4DA-F263EF1BA09C}" type="presOf" srcId="{ED5B0535-EA75-48BA-A3D1-470D70BAE5A9}" destId="{39B5EA33-0915-49EC-8DD2-8D29148C513F}" srcOrd="1" destOrd="0" presId="urn:microsoft.com/office/officeart/2005/8/layout/process1"/>
    <dgm:cxn modelId="{ABBA3BE9-B56C-4A8F-A7AB-400641660F30}" type="presOf" srcId="{2C8A7F59-3EE2-48A6-A94C-D77351CE736A}" destId="{EB9E0C4B-1C32-4635-9691-215E64E68659}" srcOrd="0" destOrd="0" presId="urn:microsoft.com/office/officeart/2005/8/layout/process1"/>
    <dgm:cxn modelId="{50BDFC35-D96C-4D30-A08A-354BC88E3B1A}" type="presOf" srcId="{34D93416-B7CD-4064-B361-E2D4A6FE7034}" destId="{F9ABB272-17A5-4F4E-A05E-84F7F52B77BB}" srcOrd="0" destOrd="0" presId="urn:microsoft.com/office/officeart/2005/8/layout/process1"/>
    <dgm:cxn modelId="{551D0B7B-60B2-4182-8C0B-941896FDCA92}" type="presOf" srcId="{A315501E-5226-45BA-8DCF-0EA8A8C75AC6}" destId="{2CB95DC6-8294-4BBD-BC40-32D752B0A518}" srcOrd="0" destOrd="0" presId="urn:microsoft.com/office/officeart/2005/8/layout/process1"/>
    <dgm:cxn modelId="{EC645320-C113-412A-BBEB-3AD023DA9B1D}" type="presOf" srcId="{5A5C8738-20F7-4612-8889-448CA70AA6DD}" destId="{0545512A-BB5E-4DF1-945A-CAF563E05C04}" srcOrd="0" destOrd="0" presId="urn:microsoft.com/office/officeart/2005/8/layout/process1"/>
    <dgm:cxn modelId="{B6EEC1DA-A6FD-4513-A8F6-243D88049530}" type="presOf" srcId="{E5FB55A2-322B-4A24-9647-F83516979C45}" destId="{25BA5400-C63B-423E-B275-FA8E6D357574}" srcOrd="0" destOrd="0" presId="urn:microsoft.com/office/officeart/2005/8/layout/process1"/>
    <dgm:cxn modelId="{E2F953DD-28F2-4355-9EE8-67E2FAA17454}" type="presOf" srcId="{362C9851-FB3E-4B23-9977-6788C6B106CA}" destId="{60A8A52D-1DA2-47EE-8010-AE5250291C14}" srcOrd="0" destOrd="0" presId="urn:microsoft.com/office/officeart/2005/8/layout/process1"/>
    <dgm:cxn modelId="{2486DE2B-4550-45B0-89DA-F27B28ECB7DB}" srcId="{14E95F00-1AF2-4926-ADC6-D2269B47B777}" destId="{20BD16A6-E88F-4477-ADA6-A4FFAF6F7B3F}" srcOrd="1" destOrd="0" parTransId="{A43B46C8-CBEB-4D69-8A96-CD9C4AAE6AD6}" sibTransId="{34D93416-B7CD-4064-B361-E2D4A6FE7034}"/>
    <dgm:cxn modelId="{3BF4ACCC-AC5E-47FC-88A6-7951A52C65CD}" srcId="{14E95F00-1AF2-4926-ADC6-D2269B47B777}" destId="{4607DD15-2288-45BF-BD8F-77F65441A85F}" srcOrd="3" destOrd="0" parTransId="{70847A57-6D47-4B78-A97A-23817C8A1F38}" sibTransId="{A315501E-5226-45BA-8DCF-0EA8A8C75AC6}"/>
    <dgm:cxn modelId="{05EEEFE8-81EE-4870-BC34-B505174C7C7F}" srcId="{14E95F00-1AF2-4926-ADC6-D2269B47B777}" destId="{5A5C8738-20F7-4612-8889-448CA70AA6DD}" srcOrd="2" destOrd="0" parTransId="{EAFF7B7B-7CCD-4F56-9FC1-CEC4B27CAC90}" sibTransId="{E5FB55A2-322B-4A24-9647-F83516979C45}"/>
    <dgm:cxn modelId="{71188140-047E-4775-8E50-744FF04AA61A}" type="presOf" srcId="{4607DD15-2288-45BF-BD8F-77F65441A85F}" destId="{76501724-ED45-4B4F-90C5-B05CBC7E3D8E}" srcOrd="0" destOrd="0" presId="urn:microsoft.com/office/officeart/2005/8/layout/process1"/>
    <dgm:cxn modelId="{7C912226-6109-4D92-ACDC-8C7D515FBC69}" type="presOf" srcId="{E5FB55A2-322B-4A24-9647-F83516979C45}" destId="{D123F461-EDEF-40AB-9506-2CFD0DB446EB}" srcOrd="1" destOrd="0" presId="urn:microsoft.com/office/officeart/2005/8/layout/process1"/>
    <dgm:cxn modelId="{6D6813B6-9AAA-4096-AED1-4ACF2EA4831D}" type="presOf" srcId="{A315501E-5226-45BA-8DCF-0EA8A8C75AC6}" destId="{A24C7C01-DEA3-4D35-955F-E9E747FB52F4}" srcOrd="1" destOrd="0" presId="urn:microsoft.com/office/officeart/2005/8/layout/process1"/>
    <dgm:cxn modelId="{150CE6B7-862C-4BEB-AB2C-961873D00249}" srcId="{14E95F00-1AF2-4926-ADC6-D2269B47B777}" destId="{362C9851-FB3E-4B23-9977-6788C6B106CA}" srcOrd="4" destOrd="0" parTransId="{90DC2A67-4391-4582-A8CF-5C470C95E5B6}" sibTransId="{904E3553-B366-4D17-B5C0-E1699FDE4547}"/>
    <dgm:cxn modelId="{E6153AC1-6F1F-4915-85EF-622D13F4718A}" type="presOf" srcId="{34D93416-B7CD-4064-B361-E2D4A6FE7034}" destId="{C73024F6-532D-4790-9507-5E66ED31DEEA}" srcOrd="1" destOrd="0" presId="urn:microsoft.com/office/officeart/2005/8/layout/process1"/>
    <dgm:cxn modelId="{2B908BD0-ABF5-48C3-9E9F-45A465F9FD5C}" type="presParOf" srcId="{770DC5D4-CD90-451C-AEC9-CEBE2F68468F}" destId="{EB9E0C4B-1C32-4635-9691-215E64E68659}" srcOrd="0" destOrd="0" presId="urn:microsoft.com/office/officeart/2005/8/layout/process1"/>
    <dgm:cxn modelId="{638F53FD-A9BF-412E-B0CD-5DE7F2C76C61}" type="presParOf" srcId="{770DC5D4-CD90-451C-AEC9-CEBE2F68468F}" destId="{6AC69019-581A-4E81-821D-C6D20765B46A}" srcOrd="1" destOrd="0" presId="urn:microsoft.com/office/officeart/2005/8/layout/process1"/>
    <dgm:cxn modelId="{E104B9B7-65D0-4C13-9FC0-F8AA0F733FFB}" type="presParOf" srcId="{6AC69019-581A-4E81-821D-C6D20765B46A}" destId="{39B5EA33-0915-49EC-8DD2-8D29148C513F}" srcOrd="0" destOrd="0" presId="urn:microsoft.com/office/officeart/2005/8/layout/process1"/>
    <dgm:cxn modelId="{37C4D2B8-5025-4552-AAEB-18650F161666}" type="presParOf" srcId="{770DC5D4-CD90-451C-AEC9-CEBE2F68468F}" destId="{8D93BE22-13FF-48DE-8622-F24E3D526F34}" srcOrd="2" destOrd="0" presId="urn:microsoft.com/office/officeart/2005/8/layout/process1"/>
    <dgm:cxn modelId="{9F117504-4247-4E19-8A28-FD0CEAEF7F92}" type="presParOf" srcId="{770DC5D4-CD90-451C-AEC9-CEBE2F68468F}" destId="{F9ABB272-17A5-4F4E-A05E-84F7F52B77BB}" srcOrd="3" destOrd="0" presId="urn:microsoft.com/office/officeart/2005/8/layout/process1"/>
    <dgm:cxn modelId="{EFAED4EA-7215-41E1-92CA-F2D623CCC737}" type="presParOf" srcId="{F9ABB272-17A5-4F4E-A05E-84F7F52B77BB}" destId="{C73024F6-532D-4790-9507-5E66ED31DEEA}" srcOrd="0" destOrd="0" presId="urn:microsoft.com/office/officeart/2005/8/layout/process1"/>
    <dgm:cxn modelId="{CEF50CEC-2EA0-41A3-8A2C-EA467826BFFF}" type="presParOf" srcId="{770DC5D4-CD90-451C-AEC9-CEBE2F68468F}" destId="{0545512A-BB5E-4DF1-945A-CAF563E05C04}" srcOrd="4" destOrd="0" presId="urn:microsoft.com/office/officeart/2005/8/layout/process1"/>
    <dgm:cxn modelId="{37EAC7CD-3E13-46F8-9159-68AE28946843}" type="presParOf" srcId="{770DC5D4-CD90-451C-AEC9-CEBE2F68468F}" destId="{25BA5400-C63B-423E-B275-FA8E6D357574}" srcOrd="5" destOrd="0" presId="urn:microsoft.com/office/officeart/2005/8/layout/process1"/>
    <dgm:cxn modelId="{61BE7B4A-4AF4-4089-9925-A2DC1EBDA734}" type="presParOf" srcId="{25BA5400-C63B-423E-B275-FA8E6D357574}" destId="{D123F461-EDEF-40AB-9506-2CFD0DB446EB}" srcOrd="0" destOrd="0" presId="urn:microsoft.com/office/officeart/2005/8/layout/process1"/>
    <dgm:cxn modelId="{AE144D8D-237D-40C8-A807-B67FA477868D}" type="presParOf" srcId="{770DC5D4-CD90-451C-AEC9-CEBE2F68468F}" destId="{76501724-ED45-4B4F-90C5-B05CBC7E3D8E}" srcOrd="6" destOrd="0" presId="urn:microsoft.com/office/officeart/2005/8/layout/process1"/>
    <dgm:cxn modelId="{56D89D78-882B-463B-AAC6-26A307AA6CC7}" type="presParOf" srcId="{770DC5D4-CD90-451C-AEC9-CEBE2F68468F}" destId="{2CB95DC6-8294-4BBD-BC40-32D752B0A518}" srcOrd="7" destOrd="0" presId="urn:microsoft.com/office/officeart/2005/8/layout/process1"/>
    <dgm:cxn modelId="{BFE9319C-6548-4638-BB02-C9C9C7F75F33}" type="presParOf" srcId="{2CB95DC6-8294-4BBD-BC40-32D752B0A518}" destId="{A24C7C01-DEA3-4D35-955F-E9E747FB52F4}" srcOrd="0" destOrd="0" presId="urn:microsoft.com/office/officeart/2005/8/layout/process1"/>
    <dgm:cxn modelId="{A1509720-8D30-41C1-8E77-4FB5F2A99DBA}" type="presParOf" srcId="{770DC5D4-CD90-451C-AEC9-CEBE2F68468F}" destId="{60A8A52D-1DA2-47EE-8010-AE5250291C14}" srcOrd="8"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9E0C4B-1C32-4635-9691-215E64E68659}">
      <dsp:nvSpPr>
        <dsp:cNvPr id="0" name=""/>
        <dsp:cNvSpPr/>
      </dsp:nvSpPr>
      <dsp:spPr>
        <a:xfrm>
          <a:off x="5289" y="0"/>
          <a:ext cx="1639665" cy="716693"/>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kern="1200" dirty="0"/>
            <a:t>Systems Development Life Cycle</a:t>
          </a:r>
        </a:p>
      </dsp:txBody>
      <dsp:txXfrm>
        <a:off x="26280" y="20991"/>
        <a:ext cx="1597683" cy="674711"/>
      </dsp:txXfrm>
    </dsp:sp>
    <dsp:sp modelId="{6AC69019-581A-4E81-821D-C6D20765B46A}">
      <dsp:nvSpPr>
        <dsp:cNvPr id="0" name=""/>
        <dsp:cNvSpPr/>
      </dsp:nvSpPr>
      <dsp:spPr>
        <a:xfrm>
          <a:off x="1808921" y="155027"/>
          <a:ext cx="347609" cy="406637"/>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GB" sz="1100" kern="1200"/>
        </a:p>
      </dsp:txBody>
      <dsp:txXfrm>
        <a:off x="1808921" y="236354"/>
        <a:ext cx="243326" cy="243983"/>
      </dsp:txXfrm>
    </dsp:sp>
    <dsp:sp modelId="{8D93BE22-13FF-48DE-8622-F24E3D526F34}">
      <dsp:nvSpPr>
        <dsp:cNvPr id="0" name=""/>
        <dsp:cNvSpPr/>
      </dsp:nvSpPr>
      <dsp:spPr>
        <a:xfrm>
          <a:off x="2300820" y="0"/>
          <a:ext cx="1639665" cy="716693"/>
        </a:xfrm>
        <a:prstGeom prst="roundRect">
          <a:avLst>
            <a:gd name="adj" fmla="val 10000"/>
          </a:avLst>
        </a:prstGeom>
        <a:solidFill>
          <a:schemeClr val="accent3">
            <a:hueOff val="677650"/>
            <a:satOff val="25000"/>
            <a:lumOff val="-36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kern="1200" dirty="0"/>
            <a:t>Waterfall</a:t>
          </a:r>
          <a:br>
            <a:rPr lang="en-GB" sz="1300" kern="1200" dirty="0"/>
          </a:br>
          <a:r>
            <a:rPr lang="en-GB" sz="1300" kern="1200" dirty="0"/>
            <a:t>model</a:t>
          </a:r>
        </a:p>
      </dsp:txBody>
      <dsp:txXfrm>
        <a:off x="2321811" y="20991"/>
        <a:ext cx="1597683" cy="674711"/>
      </dsp:txXfrm>
    </dsp:sp>
    <dsp:sp modelId="{F9ABB272-17A5-4F4E-A05E-84F7F52B77BB}">
      <dsp:nvSpPr>
        <dsp:cNvPr id="0" name=""/>
        <dsp:cNvSpPr/>
      </dsp:nvSpPr>
      <dsp:spPr>
        <a:xfrm>
          <a:off x="4104453" y="155027"/>
          <a:ext cx="347609" cy="406637"/>
        </a:xfrm>
        <a:prstGeom prst="rightArrow">
          <a:avLst>
            <a:gd name="adj1" fmla="val 60000"/>
            <a:gd name="adj2" fmla="val 50000"/>
          </a:avLst>
        </a:prstGeom>
        <a:solidFill>
          <a:schemeClr val="accent3">
            <a:hueOff val="903533"/>
            <a:satOff val="33333"/>
            <a:lumOff val="-4902"/>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GB" sz="1100" kern="1200"/>
        </a:p>
      </dsp:txBody>
      <dsp:txXfrm>
        <a:off x="4104453" y="236354"/>
        <a:ext cx="243326" cy="243983"/>
      </dsp:txXfrm>
    </dsp:sp>
    <dsp:sp modelId="{0545512A-BB5E-4DF1-945A-CAF563E05C04}">
      <dsp:nvSpPr>
        <dsp:cNvPr id="0" name=""/>
        <dsp:cNvSpPr/>
      </dsp:nvSpPr>
      <dsp:spPr>
        <a:xfrm>
          <a:off x="4596352" y="0"/>
          <a:ext cx="1639665" cy="716693"/>
        </a:xfrm>
        <a:prstGeom prst="roundRect">
          <a:avLst>
            <a:gd name="adj" fmla="val 10000"/>
          </a:avLst>
        </a:prstGeom>
        <a:solidFill>
          <a:schemeClr val="accent3">
            <a:hueOff val="1355300"/>
            <a:satOff val="50000"/>
            <a:lumOff val="-73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kern="1200" dirty="0"/>
            <a:t>Spiral</a:t>
          </a:r>
          <a:br>
            <a:rPr lang="en-GB" sz="1300" kern="1200" dirty="0"/>
          </a:br>
          <a:r>
            <a:rPr lang="en-GB" sz="1300" kern="1200" dirty="0"/>
            <a:t>model</a:t>
          </a:r>
        </a:p>
      </dsp:txBody>
      <dsp:txXfrm>
        <a:off x="4617343" y="20991"/>
        <a:ext cx="1597683" cy="674711"/>
      </dsp:txXfrm>
    </dsp:sp>
    <dsp:sp modelId="{25BA5400-C63B-423E-B275-FA8E6D357574}">
      <dsp:nvSpPr>
        <dsp:cNvPr id="0" name=""/>
        <dsp:cNvSpPr/>
      </dsp:nvSpPr>
      <dsp:spPr>
        <a:xfrm>
          <a:off x="6391747" y="155027"/>
          <a:ext cx="330145" cy="406637"/>
        </a:xfrm>
        <a:prstGeom prst="rightArrow">
          <a:avLst>
            <a:gd name="adj1" fmla="val 60000"/>
            <a:gd name="adj2" fmla="val 50000"/>
          </a:avLst>
        </a:prstGeom>
        <a:solidFill>
          <a:schemeClr val="accent3">
            <a:hueOff val="1807066"/>
            <a:satOff val="66667"/>
            <a:lumOff val="-9804"/>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GB" sz="1100" kern="1200"/>
        </a:p>
      </dsp:txBody>
      <dsp:txXfrm>
        <a:off x="6391747" y="236354"/>
        <a:ext cx="231102" cy="243983"/>
      </dsp:txXfrm>
    </dsp:sp>
    <dsp:sp modelId="{76501724-ED45-4B4F-90C5-B05CBC7E3D8E}">
      <dsp:nvSpPr>
        <dsp:cNvPr id="0" name=""/>
        <dsp:cNvSpPr/>
      </dsp:nvSpPr>
      <dsp:spPr>
        <a:xfrm>
          <a:off x="6858933" y="0"/>
          <a:ext cx="1639665" cy="716693"/>
        </a:xfrm>
        <a:prstGeom prst="roundRect">
          <a:avLst>
            <a:gd name="adj" fmla="val 10000"/>
          </a:avLst>
        </a:prstGeom>
        <a:solidFill>
          <a:schemeClr val="accent3">
            <a:hueOff val="2032949"/>
            <a:satOff val="75000"/>
            <a:lumOff val="-1102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kern="1200" dirty="0"/>
            <a:t>Rapid Application Development (RAD)</a:t>
          </a:r>
        </a:p>
      </dsp:txBody>
      <dsp:txXfrm>
        <a:off x="6879924" y="20991"/>
        <a:ext cx="1597683" cy="674711"/>
      </dsp:txXfrm>
    </dsp:sp>
    <dsp:sp modelId="{2CB95DC6-8294-4BBD-BC40-32D752B0A518}">
      <dsp:nvSpPr>
        <dsp:cNvPr id="0" name=""/>
        <dsp:cNvSpPr/>
      </dsp:nvSpPr>
      <dsp:spPr>
        <a:xfrm>
          <a:off x="8670803" y="155027"/>
          <a:ext cx="365072" cy="406637"/>
        </a:xfrm>
        <a:prstGeom prst="rightArrow">
          <a:avLst>
            <a:gd name="adj1" fmla="val 60000"/>
            <a:gd name="adj2" fmla="val 50000"/>
          </a:avLst>
        </a:prstGeom>
        <a:solidFill>
          <a:schemeClr val="accent3">
            <a:hueOff val="2710599"/>
            <a:satOff val="100000"/>
            <a:lumOff val="-14706"/>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GB" sz="1100" kern="1200"/>
        </a:p>
      </dsp:txBody>
      <dsp:txXfrm>
        <a:off x="8670803" y="236354"/>
        <a:ext cx="255550" cy="243983"/>
      </dsp:txXfrm>
    </dsp:sp>
    <dsp:sp modelId="{60A8A52D-1DA2-47EE-8010-AE5250291C14}">
      <dsp:nvSpPr>
        <dsp:cNvPr id="0" name=""/>
        <dsp:cNvSpPr/>
      </dsp:nvSpPr>
      <dsp:spPr>
        <a:xfrm>
          <a:off x="9187416" y="0"/>
          <a:ext cx="1639665" cy="716693"/>
        </a:xfrm>
        <a:prstGeom prst="roundRect">
          <a:avLst>
            <a:gd name="adj" fmla="val 10000"/>
          </a:avLst>
        </a:prstGeom>
        <a:solidFill>
          <a:schemeClr val="accent3">
            <a:hueOff val="2710599"/>
            <a:satOff val="100000"/>
            <a:lumOff val="-1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kern="1200" dirty="0"/>
            <a:t>Agile Methods &amp; Extreme Programming</a:t>
          </a:r>
        </a:p>
      </dsp:txBody>
      <dsp:txXfrm>
        <a:off x="9208407" y="20991"/>
        <a:ext cx="1597683" cy="674711"/>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11/08/2016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dirty="0"/>
          </a:p>
        </p:txBody>
      </p:sp>
    </p:spTree>
    <p:extLst>
      <p:ext uri="{BB962C8B-B14F-4D97-AF65-F5344CB8AC3E}">
        <p14:creationId xmlns:p14="http://schemas.microsoft.com/office/powerpoint/2010/main" val="42925634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11/08/2016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dirty="0"/>
          </a:p>
        </p:txBody>
      </p:sp>
    </p:spTree>
    <p:extLst>
      <p:ext uri="{BB962C8B-B14F-4D97-AF65-F5344CB8AC3E}">
        <p14:creationId xmlns:p14="http://schemas.microsoft.com/office/powerpoint/2010/main" val="3534430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11/08/2016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dirty="0"/>
          </a:p>
        </p:txBody>
      </p:sp>
    </p:spTree>
    <p:extLst>
      <p:ext uri="{BB962C8B-B14F-4D97-AF65-F5344CB8AC3E}">
        <p14:creationId xmlns:p14="http://schemas.microsoft.com/office/powerpoint/2010/main" val="4061429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11/08/2016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dirty="0"/>
          </a:p>
        </p:txBody>
      </p:sp>
    </p:spTree>
    <p:extLst>
      <p:ext uri="{BB962C8B-B14F-4D97-AF65-F5344CB8AC3E}">
        <p14:creationId xmlns:p14="http://schemas.microsoft.com/office/powerpoint/2010/main" val="2016968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9B43921-457F-42D7-9A5E-1FB398760551}" type="datetimeFigureOut">
              <a:rPr lang="en-GB" smtClean="0"/>
              <a:t>11/08/2016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dirty="0"/>
          </a:p>
        </p:txBody>
      </p:sp>
    </p:spTree>
    <p:extLst>
      <p:ext uri="{BB962C8B-B14F-4D97-AF65-F5344CB8AC3E}">
        <p14:creationId xmlns:p14="http://schemas.microsoft.com/office/powerpoint/2010/main" val="32023570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69B43921-457F-42D7-9A5E-1FB398760551}" type="datetimeFigureOut">
              <a:rPr lang="en-GB" smtClean="0"/>
              <a:t>11/08/2016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01C0A8E-E8C2-469C-905E-C6857145D775}" type="slidenum">
              <a:rPr lang="en-GB" smtClean="0"/>
              <a:t>‹#›</a:t>
            </a:fld>
            <a:endParaRPr lang="en-GB" dirty="0"/>
          </a:p>
        </p:txBody>
      </p:sp>
    </p:spTree>
    <p:extLst>
      <p:ext uri="{BB962C8B-B14F-4D97-AF65-F5344CB8AC3E}">
        <p14:creationId xmlns:p14="http://schemas.microsoft.com/office/powerpoint/2010/main" val="3113789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69B43921-457F-42D7-9A5E-1FB398760551}" type="datetimeFigureOut">
              <a:rPr lang="en-GB" smtClean="0"/>
              <a:t>11/08/2016</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F01C0A8E-E8C2-469C-905E-C6857145D775}" type="slidenum">
              <a:rPr lang="en-GB" smtClean="0"/>
              <a:t>‹#›</a:t>
            </a:fld>
            <a:endParaRPr lang="en-GB" dirty="0"/>
          </a:p>
        </p:txBody>
      </p:sp>
    </p:spTree>
    <p:extLst>
      <p:ext uri="{BB962C8B-B14F-4D97-AF65-F5344CB8AC3E}">
        <p14:creationId xmlns:p14="http://schemas.microsoft.com/office/powerpoint/2010/main" val="488076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69B43921-457F-42D7-9A5E-1FB398760551}" type="datetimeFigureOut">
              <a:rPr lang="en-GB" smtClean="0"/>
              <a:t>11/08/2016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F01C0A8E-E8C2-469C-905E-C6857145D775}" type="slidenum">
              <a:rPr lang="en-GB" smtClean="0"/>
              <a:t>‹#›</a:t>
            </a:fld>
            <a:endParaRPr lang="en-GB" dirty="0"/>
          </a:p>
        </p:txBody>
      </p:sp>
    </p:spTree>
    <p:extLst>
      <p:ext uri="{BB962C8B-B14F-4D97-AF65-F5344CB8AC3E}">
        <p14:creationId xmlns:p14="http://schemas.microsoft.com/office/powerpoint/2010/main" val="3247785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B43921-457F-42D7-9A5E-1FB398760551}" type="datetimeFigureOut">
              <a:rPr lang="en-GB" smtClean="0"/>
              <a:t>11/08/2016</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F01C0A8E-E8C2-469C-905E-C6857145D775}" type="slidenum">
              <a:rPr lang="en-GB" smtClean="0"/>
              <a:t>‹#›</a:t>
            </a:fld>
            <a:endParaRPr lang="en-GB" dirty="0"/>
          </a:p>
        </p:txBody>
      </p:sp>
    </p:spTree>
    <p:extLst>
      <p:ext uri="{BB962C8B-B14F-4D97-AF65-F5344CB8AC3E}">
        <p14:creationId xmlns:p14="http://schemas.microsoft.com/office/powerpoint/2010/main" val="3680020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9B43921-457F-42D7-9A5E-1FB398760551}" type="datetimeFigureOut">
              <a:rPr lang="en-GB" smtClean="0"/>
              <a:t>11/08/2016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01C0A8E-E8C2-469C-905E-C6857145D775}" type="slidenum">
              <a:rPr lang="en-GB" smtClean="0"/>
              <a:t>‹#›</a:t>
            </a:fld>
            <a:endParaRPr lang="en-GB" dirty="0"/>
          </a:p>
        </p:txBody>
      </p:sp>
    </p:spTree>
    <p:extLst>
      <p:ext uri="{BB962C8B-B14F-4D97-AF65-F5344CB8AC3E}">
        <p14:creationId xmlns:p14="http://schemas.microsoft.com/office/powerpoint/2010/main" val="6317239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9B43921-457F-42D7-9A5E-1FB398760551}" type="datetimeFigureOut">
              <a:rPr lang="en-GB" smtClean="0"/>
              <a:t>11/08/2016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01C0A8E-E8C2-469C-905E-C6857145D775}" type="slidenum">
              <a:rPr lang="en-GB" smtClean="0"/>
              <a:t>‹#›</a:t>
            </a:fld>
            <a:endParaRPr lang="en-GB" dirty="0"/>
          </a:p>
        </p:txBody>
      </p:sp>
    </p:spTree>
    <p:extLst>
      <p:ext uri="{BB962C8B-B14F-4D97-AF65-F5344CB8AC3E}">
        <p14:creationId xmlns:p14="http://schemas.microsoft.com/office/powerpoint/2010/main" val="1674976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pic>
        <p:nvPicPr>
          <p:cNvPr id="16" name="Picture 15"/>
          <p:cNvPicPr>
            <a:picLocks noChangeAspect="1"/>
          </p:cNvPicPr>
          <p:nvPr userDrawn="1"/>
        </p:nvPicPr>
        <p:blipFill rotWithShape="1">
          <a:blip r:embed="rId13" cstate="print">
            <a:extLst>
              <a:ext uri="{28A0092B-C50C-407E-A947-70E740481C1C}">
                <a14:useLocalDpi xmlns:a14="http://schemas.microsoft.com/office/drawing/2010/main" val="0"/>
              </a:ext>
            </a:extLst>
          </a:blip>
          <a:srcRect l="18478"/>
          <a:stretch/>
        </p:blipFill>
        <p:spPr>
          <a:xfrm>
            <a:off x="0" y="-22878"/>
            <a:ext cx="12191999" cy="1337328"/>
          </a:xfrm>
          <a:prstGeom prst="rect">
            <a:avLst/>
          </a:prstGeom>
        </p:spPr>
      </p:pic>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B43921-457F-42D7-9A5E-1FB398760551}" type="datetimeFigureOut">
              <a:rPr lang="en-GB" smtClean="0"/>
              <a:t>11/08/2016</a:t>
            </a:fld>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1C0A8E-E8C2-469C-905E-C6857145D775}" type="slidenum">
              <a:rPr lang="en-GB" smtClean="0"/>
              <a:t>‹#›</a:t>
            </a:fld>
            <a:endParaRPr lang="en-GB" dirty="0"/>
          </a:p>
        </p:txBody>
      </p:sp>
      <p:cxnSp>
        <p:nvCxnSpPr>
          <p:cNvPr id="14" name="Straight Connector 13"/>
          <p:cNvCxnSpPr/>
          <p:nvPr userDrawn="1"/>
        </p:nvCxnSpPr>
        <p:spPr>
          <a:xfrm>
            <a:off x="0" y="1314450"/>
            <a:ext cx="12192000"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pic>
        <p:nvPicPr>
          <p:cNvPr id="62" name="Picture 61"/>
          <p:cNvPicPr>
            <a:picLocks noChangeAspect="1"/>
          </p:cNvPicPr>
          <p:nvPr userDrawn="1"/>
        </p:nvPicPr>
        <p:blipFill>
          <a:blip r:embed="rId14"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0" y="6253601"/>
            <a:ext cx="1225454" cy="604399"/>
          </a:xfrm>
          <a:prstGeom prst="rect">
            <a:avLst/>
          </a:prstGeom>
        </p:spPr>
      </p:pic>
    </p:spTree>
    <p:extLst>
      <p:ext uri="{BB962C8B-B14F-4D97-AF65-F5344CB8AC3E}">
        <p14:creationId xmlns:p14="http://schemas.microsoft.com/office/powerpoint/2010/main" val="28953938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85776"/>
            <a:ext cx="12192000" cy="369332"/>
          </a:xfrm>
          <a:prstGeom prst="rect">
            <a:avLst/>
          </a:prstGeom>
        </p:spPr>
        <p:txBody>
          <a:bodyPr wrap="square">
            <a:spAutoFit/>
          </a:bodyPr>
          <a:lstStyle/>
          <a:p>
            <a:r>
              <a:rPr lang="en-GB">
                <a:solidFill>
                  <a:srgbClr val="C00000"/>
                </a:solidFill>
              </a:rPr>
              <a:t>Year 13 </a:t>
            </a:r>
            <a:r>
              <a:rPr lang="en-GB" dirty="0">
                <a:solidFill>
                  <a:srgbClr val="C00000"/>
                </a:solidFill>
              </a:rPr>
              <a:t>Recap Lesson</a:t>
            </a:r>
          </a:p>
        </p:txBody>
      </p:sp>
      <p:sp>
        <p:nvSpPr>
          <p:cNvPr id="7" name="Rectangle 6"/>
          <p:cNvSpPr/>
          <p:nvPr/>
        </p:nvSpPr>
        <p:spPr>
          <a:xfrm>
            <a:off x="0" y="0"/>
            <a:ext cx="12192000" cy="461665"/>
          </a:xfrm>
          <a:prstGeom prst="rect">
            <a:avLst/>
          </a:prstGeom>
        </p:spPr>
        <p:txBody>
          <a:bodyPr wrap="square">
            <a:spAutoFit/>
          </a:bodyPr>
          <a:lstStyle/>
          <a:p>
            <a:r>
              <a:rPr lang="en-GB" sz="2400" b="1" dirty="0">
                <a:solidFill>
                  <a:srgbClr val="C00000"/>
                </a:solidFill>
              </a:rPr>
              <a:t>SLR 6 – Software development</a:t>
            </a:r>
            <a:endParaRPr lang="en-GB" sz="2400" dirty="0">
              <a:solidFill>
                <a:srgbClr val="C00000"/>
              </a:solidFill>
            </a:endParaRPr>
          </a:p>
        </p:txBody>
      </p:sp>
      <p:sp>
        <p:nvSpPr>
          <p:cNvPr id="3" name="TextBox 2"/>
          <p:cNvSpPr txBox="1"/>
          <p:nvPr/>
        </p:nvSpPr>
        <p:spPr>
          <a:xfrm>
            <a:off x="107578" y="1559859"/>
            <a:ext cx="11821956" cy="3970318"/>
          </a:xfrm>
          <a:prstGeom prst="rect">
            <a:avLst/>
          </a:prstGeom>
          <a:noFill/>
        </p:spPr>
        <p:txBody>
          <a:bodyPr wrap="square" rtlCol="0">
            <a:spAutoFit/>
          </a:bodyPr>
          <a:lstStyle/>
          <a:p>
            <a:r>
              <a:rPr lang="en-GB" b="1" dirty="0"/>
              <a:t>How to use this resource</a:t>
            </a:r>
          </a:p>
          <a:p>
            <a:endParaRPr lang="en-GB" b="1" dirty="0"/>
          </a:p>
          <a:p>
            <a:pPr marL="342900" indent="-342900">
              <a:buAutoNum type="arabicPeriod"/>
            </a:pPr>
            <a:r>
              <a:rPr lang="en-GB" dirty="0"/>
              <a:t>This resource is designed to be delivered in a single lesson during the 2</a:t>
            </a:r>
            <a:r>
              <a:rPr lang="en-GB" baseline="30000" dirty="0"/>
              <a:t>nd</a:t>
            </a:r>
            <a:r>
              <a:rPr lang="en-GB" dirty="0"/>
              <a:t> year of the full two year A-Level course.</a:t>
            </a:r>
          </a:p>
          <a:p>
            <a:pPr marL="342900" indent="-342900">
              <a:buAutoNum type="arabicPeriod"/>
            </a:pPr>
            <a:endParaRPr lang="en-GB" dirty="0"/>
          </a:p>
          <a:p>
            <a:pPr marL="342900" indent="-342900">
              <a:buAutoNum type="arabicPeriod"/>
            </a:pPr>
            <a:r>
              <a:rPr lang="en-GB" dirty="0"/>
              <a:t>It acts as a revision / recap lesson on all the material delivered as part of the one year AS-Level course.</a:t>
            </a:r>
          </a:p>
          <a:p>
            <a:pPr marL="342900" indent="-342900">
              <a:buAutoNum type="arabicPeriod"/>
            </a:pPr>
            <a:endParaRPr lang="en-GB" dirty="0"/>
          </a:p>
          <a:p>
            <a:pPr marL="342900" indent="-342900">
              <a:buAutoNum type="arabicPeriod"/>
            </a:pPr>
            <a:r>
              <a:rPr lang="en-GB" dirty="0"/>
              <a:t>Remind students that all material covered in year one is re-examined at the end of the full two-year course.</a:t>
            </a:r>
          </a:p>
          <a:p>
            <a:pPr marL="342900" indent="-342900">
              <a:buAutoNum type="arabicPeriod"/>
            </a:pPr>
            <a:endParaRPr lang="en-GB" dirty="0"/>
          </a:p>
          <a:p>
            <a:pPr marL="342900" indent="-342900">
              <a:buAutoNum type="arabicPeriod"/>
            </a:pPr>
            <a:r>
              <a:rPr lang="en-GB" dirty="0"/>
              <a:t>For this SLR there is no additional content for the students to learn in the full two year A-Level course.  As such this resource would be the only chance the students have to reflect on the material in lesson time prior to the summer exam.</a:t>
            </a:r>
          </a:p>
          <a:p>
            <a:pPr marL="342900" indent="-342900">
              <a:buAutoNum type="arabicPeriod"/>
            </a:pPr>
            <a:endParaRPr lang="en-GB" dirty="0"/>
          </a:p>
          <a:p>
            <a:pPr marL="342900" indent="-342900">
              <a:buAutoNum type="arabicPeriod"/>
            </a:pPr>
            <a:r>
              <a:rPr lang="en-GB" dirty="0">
                <a:solidFill>
                  <a:srgbClr val="C00000"/>
                </a:solidFill>
              </a:rPr>
              <a:t>The AS Software development spec points 2.2.2d &amp; 2.2.2e which are examined at the end of AS are </a:t>
            </a:r>
            <a:r>
              <a:rPr lang="en-GB" b="1" dirty="0">
                <a:solidFill>
                  <a:srgbClr val="C00000"/>
                </a:solidFill>
              </a:rPr>
              <a:t>not</a:t>
            </a:r>
            <a:r>
              <a:rPr lang="en-GB" dirty="0">
                <a:solidFill>
                  <a:srgbClr val="C00000"/>
                </a:solidFill>
              </a:rPr>
              <a:t> re-examined in a written paper at the end of the full A level. Instead they are assessed by the teacher as part of the A Level computing project.</a:t>
            </a:r>
          </a:p>
        </p:txBody>
      </p:sp>
    </p:spTree>
    <p:extLst>
      <p:ext uri="{BB962C8B-B14F-4D97-AF65-F5344CB8AC3E}">
        <p14:creationId xmlns:p14="http://schemas.microsoft.com/office/powerpoint/2010/main" val="23298930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85776"/>
            <a:ext cx="12192000" cy="369332"/>
          </a:xfrm>
          <a:prstGeom prst="rect">
            <a:avLst/>
          </a:prstGeom>
        </p:spPr>
        <p:txBody>
          <a:bodyPr wrap="square">
            <a:spAutoFit/>
          </a:bodyPr>
          <a:lstStyle/>
          <a:p>
            <a:r>
              <a:rPr lang="en-GB" dirty="0">
                <a:solidFill>
                  <a:srgbClr val="C00000"/>
                </a:solidFill>
              </a:rPr>
              <a:t>AS Spec Point: 2.2.2a</a:t>
            </a:r>
          </a:p>
        </p:txBody>
      </p:sp>
      <p:sp>
        <p:nvSpPr>
          <p:cNvPr id="7" name="Rectangle 6"/>
          <p:cNvSpPr/>
          <p:nvPr/>
        </p:nvSpPr>
        <p:spPr>
          <a:xfrm>
            <a:off x="0" y="0"/>
            <a:ext cx="12192000" cy="461665"/>
          </a:xfrm>
          <a:prstGeom prst="rect">
            <a:avLst/>
          </a:prstGeom>
        </p:spPr>
        <p:txBody>
          <a:bodyPr wrap="square">
            <a:spAutoFit/>
          </a:bodyPr>
          <a:lstStyle/>
          <a:p>
            <a:r>
              <a:rPr lang="en-GB" sz="2400" b="1" dirty="0">
                <a:solidFill>
                  <a:srgbClr val="C00000"/>
                </a:solidFill>
              </a:rPr>
              <a:t>SLR 6 – Software development</a:t>
            </a:r>
            <a:endParaRPr lang="en-GB" sz="2400" dirty="0">
              <a:solidFill>
                <a:srgbClr val="C00000"/>
              </a:solidFill>
            </a:endParaRPr>
          </a:p>
        </p:txBody>
      </p:sp>
      <p:sp>
        <p:nvSpPr>
          <p:cNvPr id="3" name="TextBox 2"/>
          <p:cNvSpPr txBox="1"/>
          <p:nvPr/>
        </p:nvSpPr>
        <p:spPr>
          <a:xfrm>
            <a:off x="107578" y="1559859"/>
            <a:ext cx="11936142" cy="2585323"/>
          </a:xfrm>
          <a:prstGeom prst="rect">
            <a:avLst/>
          </a:prstGeom>
          <a:noFill/>
        </p:spPr>
        <p:txBody>
          <a:bodyPr wrap="square" rtlCol="0">
            <a:spAutoFit/>
          </a:bodyPr>
          <a:lstStyle/>
          <a:p>
            <a:pPr marL="342900" indent="-342900">
              <a:buFontTx/>
              <a:buAutoNum type="arabicPeriod"/>
            </a:pPr>
            <a:r>
              <a:rPr lang="en-GB" dirty="0"/>
              <a:t>Identify the stages of the Software Development Life Cycle and place them in order.</a:t>
            </a:r>
          </a:p>
          <a:p>
            <a:pPr marL="342900" indent="-342900">
              <a:buAutoNum type="arabicPeriod"/>
            </a:pPr>
            <a:endParaRPr lang="en-GB" dirty="0"/>
          </a:p>
          <a:p>
            <a:pPr marL="342900" indent="-342900">
              <a:buAutoNum type="arabicPeriod"/>
            </a:pPr>
            <a:endParaRPr lang="en-GB" dirty="0"/>
          </a:p>
          <a:p>
            <a:pPr marL="342900" indent="-342900">
              <a:buAutoNum type="arabicPeriod"/>
            </a:pPr>
            <a:r>
              <a:rPr lang="en-GB" dirty="0"/>
              <a:t>Identify the various methodologies you are required to know about and place them in order to show your understanding of how Software Development methods have evolved over time.</a:t>
            </a:r>
          </a:p>
          <a:p>
            <a:pPr marL="342900" indent="-342900">
              <a:buAutoNum type="arabicPeriod"/>
            </a:pPr>
            <a:endParaRPr lang="en-GB" dirty="0"/>
          </a:p>
          <a:p>
            <a:pPr marL="342900" indent="-342900">
              <a:buAutoNum type="arabicPeriod"/>
            </a:pPr>
            <a:endParaRPr lang="en-GB" dirty="0"/>
          </a:p>
          <a:p>
            <a:pPr marL="342900" indent="-342900">
              <a:buAutoNum type="arabicPeriod"/>
            </a:pPr>
            <a:endParaRPr lang="en-GB" dirty="0"/>
          </a:p>
          <a:p>
            <a:pPr marL="342900" indent="-342900">
              <a:buAutoNum type="arabicPeriod"/>
            </a:pPr>
            <a:r>
              <a:rPr lang="en-GB" dirty="0"/>
              <a:t>Explain what is meant by Agile Methodologies and Extreme Programming.</a:t>
            </a:r>
          </a:p>
        </p:txBody>
      </p:sp>
    </p:spTree>
    <p:extLst>
      <p:ext uri="{BB962C8B-B14F-4D97-AF65-F5344CB8AC3E}">
        <p14:creationId xmlns:p14="http://schemas.microsoft.com/office/powerpoint/2010/main" val="29869992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85776"/>
            <a:ext cx="12192000" cy="646331"/>
          </a:xfrm>
          <a:prstGeom prst="rect">
            <a:avLst/>
          </a:prstGeom>
        </p:spPr>
        <p:txBody>
          <a:bodyPr wrap="square">
            <a:spAutoFit/>
          </a:bodyPr>
          <a:lstStyle/>
          <a:p>
            <a:r>
              <a:rPr lang="en-GB" dirty="0">
                <a:solidFill>
                  <a:srgbClr val="C00000"/>
                </a:solidFill>
              </a:rPr>
              <a:t>Understand the waterfall lifecycle, agile methodologies, extreme programming, the spiral model and rapid application development</a:t>
            </a:r>
          </a:p>
        </p:txBody>
      </p:sp>
      <p:sp>
        <p:nvSpPr>
          <p:cNvPr id="7" name="Rectangle 6"/>
          <p:cNvSpPr/>
          <p:nvPr/>
        </p:nvSpPr>
        <p:spPr>
          <a:xfrm>
            <a:off x="0" y="0"/>
            <a:ext cx="12192000" cy="461665"/>
          </a:xfrm>
          <a:prstGeom prst="rect">
            <a:avLst/>
          </a:prstGeom>
        </p:spPr>
        <p:txBody>
          <a:bodyPr wrap="square">
            <a:spAutoFit/>
          </a:bodyPr>
          <a:lstStyle/>
          <a:p>
            <a:r>
              <a:rPr lang="en-GB" sz="2400" b="1" dirty="0">
                <a:solidFill>
                  <a:srgbClr val="C00000"/>
                </a:solidFill>
              </a:rPr>
              <a:t>SLR 6 – Software development</a:t>
            </a:r>
            <a:endParaRPr lang="en-GB" sz="2400" dirty="0">
              <a:solidFill>
                <a:srgbClr val="C00000"/>
              </a:solidFill>
            </a:endParaRPr>
          </a:p>
        </p:txBody>
      </p:sp>
      <p:sp>
        <p:nvSpPr>
          <p:cNvPr id="3" name="TextBox 2"/>
          <p:cNvSpPr txBox="1"/>
          <p:nvPr/>
        </p:nvSpPr>
        <p:spPr>
          <a:xfrm>
            <a:off x="108822" y="1436288"/>
            <a:ext cx="11974356" cy="4847481"/>
          </a:xfrm>
          <a:prstGeom prst="rect">
            <a:avLst/>
          </a:prstGeom>
          <a:noFill/>
        </p:spPr>
        <p:txBody>
          <a:bodyPr wrap="square" rtlCol="0">
            <a:spAutoFit/>
          </a:bodyPr>
          <a:lstStyle/>
          <a:p>
            <a:pPr marL="342900" indent="-342900">
              <a:buFontTx/>
              <a:buAutoNum type="arabicPeriod"/>
            </a:pPr>
            <a:r>
              <a:rPr lang="en-GB" dirty="0"/>
              <a:t>Identify the stages of the Software Development Life Cycle and place them in order.</a:t>
            </a:r>
          </a:p>
          <a:p>
            <a:pPr marL="342900" indent="-342900">
              <a:buAutoNum type="arabicPeriod"/>
            </a:pPr>
            <a:endParaRPr lang="en-GB" dirty="0"/>
          </a:p>
          <a:p>
            <a:pPr marL="342900" indent="-342900">
              <a:buAutoNum type="arabicPeriod"/>
            </a:pPr>
            <a:endParaRPr lang="en-GB" dirty="0"/>
          </a:p>
          <a:p>
            <a:pPr marL="342900" indent="-342900">
              <a:buAutoNum type="arabicPeriod"/>
            </a:pPr>
            <a:r>
              <a:rPr lang="en-GB" dirty="0"/>
              <a:t>Identify the various methodologies you are required to know about and place them in order to show your understanding of how Software Development methods have evolved over time.</a:t>
            </a:r>
          </a:p>
          <a:p>
            <a:pPr marL="342900" indent="-342900">
              <a:buAutoNum type="arabicPeriod"/>
            </a:pPr>
            <a:endParaRPr lang="en-GB" dirty="0"/>
          </a:p>
          <a:p>
            <a:pPr marL="342900" indent="-342900">
              <a:buAutoNum type="arabicPeriod"/>
            </a:pPr>
            <a:endParaRPr lang="en-GB" dirty="0"/>
          </a:p>
          <a:p>
            <a:pPr marL="342900" indent="-342900">
              <a:buAutoNum type="arabicPeriod"/>
            </a:pPr>
            <a:endParaRPr lang="en-GB" dirty="0"/>
          </a:p>
          <a:p>
            <a:pPr marL="342900" indent="-342900">
              <a:buAutoNum type="arabicPeriod"/>
            </a:pPr>
            <a:r>
              <a:rPr lang="en-GB" dirty="0"/>
              <a:t>Explain what is meant by Agile Methodologies and Extreme Programming.</a:t>
            </a:r>
          </a:p>
          <a:p>
            <a:r>
              <a:rPr lang="en-GB" sz="1050" b="1" i="1" dirty="0">
                <a:solidFill>
                  <a:srgbClr val="C00000"/>
                </a:solidFill>
              </a:rPr>
              <a:t>Agile Methodologies</a:t>
            </a:r>
          </a:p>
          <a:p>
            <a:pPr marL="342900" indent="-342900">
              <a:buFont typeface="Arial" panose="020B0604020202020204" pitchFamily="34" charset="0"/>
              <a:buChar char="•"/>
            </a:pPr>
            <a:r>
              <a:rPr lang="en-GB" sz="1050" i="1" dirty="0">
                <a:solidFill>
                  <a:srgbClr val="C00000"/>
                </a:solidFill>
              </a:rPr>
              <a:t>Came about in the early 2000s.  </a:t>
            </a:r>
          </a:p>
          <a:p>
            <a:pPr marL="342900" indent="-342900">
              <a:buFont typeface="Arial" panose="020B0604020202020204" pitchFamily="34" charset="0"/>
              <a:buChar char="•"/>
            </a:pPr>
            <a:r>
              <a:rPr lang="en-GB" sz="1050" i="1" dirty="0">
                <a:solidFill>
                  <a:srgbClr val="C00000"/>
                </a:solidFill>
              </a:rPr>
              <a:t>They are actually a group of development methods and not a single one.</a:t>
            </a:r>
          </a:p>
          <a:p>
            <a:pPr marL="342900" indent="-342900">
              <a:buFont typeface="Arial" panose="020B0604020202020204" pitchFamily="34" charset="0"/>
              <a:buChar char="•"/>
            </a:pPr>
            <a:r>
              <a:rPr lang="en-GB" sz="1050" i="1" dirty="0">
                <a:solidFill>
                  <a:srgbClr val="C00000"/>
                </a:solidFill>
              </a:rPr>
              <a:t>They focus on the idea that requirements will constantly shift and change while software development is taking place.</a:t>
            </a:r>
          </a:p>
          <a:p>
            <a:pPr marL="342900" indent="-342900">
              <a:buFont typeface="Arial" panose="020B0604020202020204" pitchFamily="34" charset="0"/>
              <a:buChar char="•"/>
            </a:pPr>
            <a:r>
              <a:rPr lang="en-GB" sz="1050" i="1" dirty="0">
                <a:solidFill>
                  <a:srgbClr val="C00000"/>
                </a:solidFill>
              </a:rPr>
              <a:t>This can only be dealt with by producing software in an iterative manner.</a:t>
            </a:r>
          </a:p>
          <a:p>
            <a:pPr marL="342900" indent="-342900">
              <a:buFont typeface="Arial" panose="020B0604020202020204" pitchFamily="34" charset="0"/>
              <a:buChar char="•"/>
            </a:pPr>
            <a:r>
              <a:rPr lang="en-GB" sz="1050" i="1" dirty="0">
                <a:solidFill>
                  <a:srgbClr val="C00000"/>
                </a:solidFill>
              </a:rPr>
              <a:t>With each iteration of the software having increasing requirements and being shown to the user.</a:t>
            </a:r>
          </a:p>
          <a:p>
            <a:r>
              <a:rPr lang="en-GB" sz="1050" b="1" i="1" dirty="0">
                <a:solidFill>
                  <a:srgbClr val="C00000"/>
                </a:solidFill>
              </a:rPr>
              <a:t>Extreme Programming </a:t>
            </a:r>
          </a:p>
          <a:p>
            <a:pPr marL="342900" indent="-342900">
              <a:buFont typeface="Arial" panose="020B0604020202020204" pitchFamily="34" charset="0"/>
              <a:buChar char="•"/>
            </a:pPr>
            <a:r>
              <a:rPr lang="en-GB" sz="1050" i="1" dirty="0">
                <a:solidFill>
                  <a:srgbClr val="C00000"/>
                </a:solidFill>
              </a:rPr>
              <a:t>Involves an iterative approach much like RAD, however the iterations are very short, often just a week long.</a:t>
            </a:r>
          </a:p>
          <a:p>
            <a:pPr marL="342900" indent="-342900">
              <a:buFont typeface="Arial" panose="020B0604020202020204" pitchFamily="34" charset="0"/>
              <a:buChar char="•"/>
            </a:pPr>
            <a:r>
              <a:rPr lang="en-GB" sz="1050" i="1" dirty="0">
                <a:solidFill>
                  <a:srgbClr val="C00000"/>
                </a:solidFill>
              </a:rPr>
              <a:t>For this to work the company requesting the software will often “embed” a user in the development team.</a:t>
            </a:r>
          </a:p>
          <a:p>
            <a:pPr marL="342900" indent="-342900">
              <a:buFont typeface="Arial" panose="020B0604020202020204" pitchFamily="34" charset="0"/>
              <a:buChar char="•"/>
            </a:pPr>
            <a:r>
              <a:rPr lang="en-GB" sz="1050" i="1" dirty="0">
                <a:solidFill>
                  <a:srgbClr val="C00000"/>
                </a:solidFill>
              </a:rPr>
              <a:t>New requirements will be built into successive iterations quickly and the user will be able to give instant feedback into the next iteration.</a:t>
            </a:r>
          </a:p>
          <a:p>
            <a:pPr marL="342900" indent="-342900">
              <a:buFont typeface="Arial" panose="020B0604020202020204" pitchFamily="34" charset="0"/>
              <a:buChar char="•"/>
            </a:pPr>
            <a:r>
              <a:rPr lang="en-GB" sz="1050" i="1" dirty="0">
                <a:solidFill>
                  <a:srgbClr val="C00000"/>
                </a:solidFill>
              </a:rPr>
              <a:t>A key feature of Extreme programming is “paired programming”. </a:t>
            </a:r>
          </a:p>
          <a:p>
            <a:pPr marL="342900" indent="-342900">
              <a:buFont typeface="Arial" panose="020B0604020202020204" pitchFamily="34" charset="0"/>
              <a:buChar char="•"/>
            </a:pPr>
            <a:r>
              <a:rPr lang="en-GB" sz="1050" i="1" dirty="0">
                <a:solidFill>
                  <a:srgbClr val="C00000"/>
                </a:solidFill>
              </a:rPr>
              <a:t>This is literally the idea of two programmers sitting side by side at one computer while code is written.  One drives and the other analyses giving instant feedback and advice.  They would make sure to switch roles often</a:t>
            </a:r>
          </a:p>
          <a:p>
            <a:pPr marL="342900" indent="-342900">
              <a:buFont typeface="Arial" panose="020B0604020202020204" pitchFamily="34" charset="0"/>
              <a:buChar char="•"/>
            </a:pPr>
            <a:r>
              <a:rPr lang="en-GB" sz="1050" i="1" dirty="0">
                <a:solidFill>
                  <a:srgbClr val="C00000"/>
                </a:solidFill>
              </a:rPr>
              <a:t>Although this sounds expensive it is claimed this approach produces much higher quality code sooner, thus saving a lot of time and effort later on.</a:t>
            </a:r>
          </a:p>
        </p:txBody>
      </p:sp>
      <p:sp>
        <p:nvSpPr>
          <p:cNvPr id="5" name="Rounded Rectangle 5"/>
          <p:cNvSpPr/>
          <p:nvPr/>
        </p:nvSpPr>
        <p:spPr bwMode="auto">
          <a:xfrm>
            <a:off x="1888301" y="1792789"/>
            <a:ext cx="1128713" cy="492125"/>
          </a:xfrm>
          <a:prstGeom prst="roundRect">
            <a:avLst/>
          </a:prstGeom>
          <a:solidFill>
            <a:srgbClr val="FF5050"/>
          </a:solidFill>
          <a:ln w="1270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000" dirty="0">
                <a:solidFill>
                  <a:schemeClr val="tx1"/>
                </a:solidFill>
              </a:rPr>
              <a:t>Requirements</a:t>
            </a:r>
          </a:p>
        </p:txBody>
      </p:sp>
      <p:sp>
        <p:nvSpPr>
          <p:cNvPr id="6" name="Rounded Rectangle 8"/>
          <p:cNvSpPr/>
          <p:nvPr/>
        </p:nvSpPr>
        <p:spPr bwMode="auto">
          <a:xfrm>
            <a:off x="3269384" y="1792789"/>
            <a:ext cx="1128712" cy="492125"/>
          </a:xfrm>
          <a:prstGeom prst="roundRect">
            <a:avLst/>
          </a:prstGeom>
          <a:solidFill>
            <a:schemeClr val="accent6">
              <a:lumMod val="40000"/>
              <a:lumOff val="60000"/>
            </a:schemeClr>
          </a:solidFill>
          <a:ln w="1270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000" dirty="0">
                <a:solidFill>
                  <a:schemeClr val="tx1"/>
                </a:solidFill>
              </a:rPr>
              <a:t>Analysis &amp; Design</a:t>
            </a:r>
          </a:p>
        </p:txBody>
      </p:sp>
      <p:sp>
        <p:nvSpPr>
          <p:cNvPr id="8" name="Rounded Rectangle 9"/>
          <p:cNvSpPr/>
          <p:nvPr/>
        </p:nvSpPr>
        <p:spPr bwMode="auto">
          <a:xfrm>
            <a:off x="4731556" y="1792789"/>
            <a:ext cx="1128713" cy="492125"/>
          </a:xfrm>
          <a:prstGeom prst="roundRect">
            <a:avLst/>
          </a:prstGeom>
          <a:solidFill>
            <a:srgbClr val="92D050"/>
          </a:solidFill>
          <a:ln w="1270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000" dirty="0">
                <a:solidFill>
                  <a:schemeClr val="tx1"/>
                </a:solidFill>
              </a:rPr>
              <a:t>Implementation (Coding)</a:t>
            </a:r>
          </a:p>
        </p:txBody>
      </p:sp>
      <p:sp>
        <p:nvSpPr>
          <p:cNvPr id="9" name="Rounded Rectangle 11"/>
          <p:cNvSpPr/>
          <p:nvPr/>
        </p:nvSpPr>
        <p:spPr bwMode="auto">
          <a:xfrm>
            <a:off x="507219" y="1771798"/>
            <a:ext cx="1128712" cy="492125"/>
          </a:xfrm>
          <a:prstGeom prst="roundRect">
            <a:avLst/>
          </a:prstGeom>
          <a:solidFill>
            <a:srgbClr val="FF9933"/>
          </a:solidFill>
          <a:ln w="1270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000" dirty="0">
                <a:solidFill>
                  <a:schemeClr val="tx1"/>
                </a:solidFill>
              </a:rPr>
              <a:t>Feasibility + Problem Def.</a:t>
            </a:r>
          </a:p>
        </p:txBody>
      </p:sp>
      <p:sp>
        <p:nvSpPr>
          <p:cNvPr id="10" name="Rounded Rectangle 7"/>
          <p:cNvSpPr/>
          <p:nvPr/>
        </p:nvSpPr>
        <p:spPr bwMode="auto">
          <a:xfrm>
            <a:off x="10418434" y="1792789"/>
            <a:ext cx="1128712" cy="492125"/>
          </a:xfrm>
          <a:prstGeom prst="roundRect">
            <a:avLst/>
          </a:prstGeom>
          <a:solidFill>
            <a:srgbClr val="0070C0"/>
          </a:solidFill>
          <a:ln w="1270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000" dirty="0">
                <a:solidFill>
                  <a:schemeClr val="tx1"/>
                </a:solidFill>
              </a:rPr>
              <a:t>Maintenance</a:t>
            </a:r>
          </a:p>
        </p:txBody>
      </p:sp>
      <p:sp>
        <p:nvSpPr>
          <p:cNvPr id="11" name="Rounded Rectangle 10"/>
          <p:cNvSpPr/>
          <p:nvPr/>
        </p:nvSpPr>
        <p:spPr bwMode="auto">
          <a:xfrm>
            <a:off x="6193729" y="1792789"/>
            <a:ext cx="1128713" cy="492125"/>
          </a:xfrm>
          <a:prstGeom prst="roundRect">
            <a:avLst/>
          </a:prstGeom>
          <a:solidFill>
            <a:srgbClr val="FFFF00"/>
          </a:solidFill>
          <a:ln w="1270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000" dirty="0">
                <a:solidFill>
                  <a:schemeClr val="tx1"/>
                </a:solidFill>
              </a:rPr>
              <a:t>Testing + </a:t>
            </a:r>
            <a:r>
              <a:rPr lang="en-GB" sz="900" dirty="0">
                <a:solidFill>
                  <a:schemeClr val="tx1"/>
                </a:solidFill>
              </a:rPr>
              <a:t>(Installation Planning)</a:t>
            </a:r>
            <a:endParaRPr lang="en-GB" sz="1050" dirty="0">
              <a:solidFill>
                <a:schemeClr val="tx1"/>
              </a:solidFill>
            </a:endParaRPr>
          </a:p>
        </p:txBody>
      </p:sp>
      <p:sp>
        <p:nvSpPr>
          <p:cNvPr id="12" name="Rounded Rectangle 12"/>
          <p:cNvSpPr/>
          <p:nvPr/>
        </p:nvSpPr>
        <p:spPr bwMode="auto">
          <a:xfrm>
            <a:off x="9036985" y="1792790"/>
            <a:ext cx="1128712" cy="492125"/>
          </a:xfrm>
          <a:prstGeom prst="roundRect">
            <a:avLst/>
          </a:prstGeom>
          <a:solidFill>
            <a:schemeClr val="accent3">
              <a:lumMod val="75000"/>
            </a:schemeClr>
          </a:solidFill>
          <a:ln w="1270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000" dirty="0">
                <a:solidFill>
                  <a:schemeClr val="tx1"/>
                </a:solidFill>
              </a:rPr>
              <a:t>Evaluation</a:t>
            </a:r>
          </a:p>
        </p:txBody>
      </p:sp>
      <p:sp>
        <p:nvSpPr>
          <p:cNvPr id="13" name="Rounded Rectangle 12"/>
          <p:cNvSpPr/>
          <p:nvPr/>
        </p:nvSpPr>
        <p:spPr bwMode="auto">
          <a:xfrm>
            <a:off x="7655536" y="1796104"/>
            <a:ext cx="1128712" cy="492125"/>
          </a:xfrm>
          <a:prstGeom prst="roundRect">
            <a:avLst/>
          </a:prstGeom>
          <a:solidFill>
            <a:srgbClr val="7030A0"/>
          </a:solidFill>
          <a:ln w="1270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000" dirty="0">
                <a:solidFill>
                  <a:schemeClr val="tx1"/>
                </a:solidFill>
              </a:rPr>
              <a:t>“Go live”</a:t>
            </a:r>
          </a:p>
        </p:txBody>
      </p:sp>
      <p:graphicFrame>
        <p:nvGraphicFramePr>
          <p:cNvPr id="14" name="Diagram 13"/>
          <p:cNvGraphicFramePr/>
          <p:nvPr>
            <p:extLst>
              <p:ext uri="{D42A27DB-BD31-4B8C-83A1-F6EECF244321}">
                <p14:modId xmlns:p14="http://schemas.microsoft.com/office/powerpoint/2010/main" val="4173250326"/>
              </p:ext>
            </p:extLst>
          </p:nvPr>
        </p:nvGraphicFramePr>
        <p:xfrm>
          <a:off x="653856" y="2924428"/>
          <a:ext cx="10832371" cy="7166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69987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85776"/>
            <a:ext cx="12192000" cy="369332"/>
          </a:xfrm>
          <a:prstGeom prst="rect">
            <a:avLst/>
          </a:prstGeom>
        </p:spPr>
        <p:txBody>
          <a:bodyPr wrap="square">
            <a:spAutoFit/>
          </a:bodyPr>
          <a:lstStyle/>
          <a:p>
            <a:r>
              <a:rPr lang="en-GB" dirty="0">
                <a:solidFill>
                  <a:srgbClr val="C00000"/>
                </a:solidFill>
              </a:rPr>
              <a:t>AS Spec Point: 2.2.2b</a:t>
            </a:r>
          </a:p>
        </p:txBody>
      </p:sp>
      <p:sp>
        <p:nvSpPr>
          <p:cNvPr id="7" name="Rectangle 6"/>
          <p:cNvSpPr/>
          <p:nvPr/>
        </p:nvSpPr>
        <p:spPr>
          <a:xfrm>
            <a:off x="0" y="0"/>
            <a:ext cx="12192000" cy="461665"/>
          </a:xfrm>
          <a:prstGeom prst="rect">
            <a:avLst/>
          </a:prstGeom>
        </p:spPr>
        <p:txBody>
          <a:bodyPr wrap="square">
            <a:spAutoFit/>
          </a:bodyPr>
          <a:lstStyle/>
          <a:p>
            <a:r>
              <a:rPr lang="en-GB" sz="2400" b="1" dirty="0">
                <a:solidFill>
                  <a:srgbClr val="C00000"/>
                </a:solidFill>
              </a:rPr>
              <a:t>SLR 6 – Software development</a:t>
            </a:r>
            <a:endParaRPr lang="en-GB" sz="2400" dirty="0">
              <a:solidFill>
                <a:srgbClr val="C00000"/>
              </a:solidFill>
            </a:endParaRPr>
          </a:p>
        </p:txBody>
      </p:sp>
      <p:sp>
        <p:nvSpPr>
          <p:cNvPr id="3" name="TextBox 2"/>
          <p:cNvSpPr txBox="1"/>
          <p:nvPr/>
        </p:nvSpPr>
        <p:spPr>
          <a:xfrm>
            <a:off x="107577" y="1559858"/>
            <a:ext cx="11919323" cy="3693319"/>
          </a:xfrm>
          <a:prstGeom prst="rect">
            <a:avLst/>
          </a:prstGeom>
          <a:noFill/>
        </p:spPr>
        <p:txBody>
          <a:bodyPr wrap="square" rtlCol="0">
            <a:spAutoFit/>
          </a:bodyPr>
          <a:lstStyle/>
          <a:p>
            <a:pPr marL="342900" indent="-342900">
              <a:buAutoNum type="arabicPeriod"/>
            </a:pPr>
            <a:r>
              <a:rPr lang="en-GB" dirty="0"/>
              <a:t>For each of the following Software Development methodologies provide an example of a type of project which might suite it and justify your answer.</a:t>
            </a:r>
          </a:p>
          <a:p>
            <a:pPr marL="342900" indent="-342900">
              <a:buAutoNum type="arabicPeriod"/>
            </a:pPr>
            <a:endParaRPr lang="en-GB" dirty="0"/>
          </a:p>
          <a:p>
            <a:pPr marL="342900" indent="-342900">
              <a:buFont typeface="Arial" panose="020B0604020202020204" pitchFamily="34" charset="0"/>
              <a:buChar char="•"/>
            </a:pPr>
            <a:r>
              <a:rPr lang="en-GB" b="1" dirty="0"/>
              <a:t>Waterfall:</a:t>
            </a:r>
          </a:p>
          <a:p>
            <a:pPr marL="342900" indent="-342900">
              <a:buFont typeface="Arial" panose="020B0604020202020204" pitchFamily="34" charset="0"/>
              <a:buChar char="•"/>
            </a:pPr>
            <a:endParaRPr lang="en-GB" b="1" dirty="0"/>
          </a:p>
          <a:p>
            <a:pPr marL="342900" indent="-342900">
              <a:buFont typeface="Arial" panose="020B0604020202020204" pitchFamily="34" charset="0"/>
              <a:buChar char="•"/>
            </a:pPr>
            <a:endParaRPr lang="en-GB" b="1" dirty="0"/>
          </a:p>
          <a:p>
            <a:pPr marL="342900" indent="-342900">
              <a:buFont typeface="Arial" panose="020B0604020202020204" pitchFamily="34" charset="0"/>
              <a:buChar char="•"/>
            </a:pPr>
            <a:r>
              <a:rPr lang="en-GB" b="1" dirty="0"/>
              <a:t>Rapid Application Development:</a:t>
            </a:r>
          </a:p>
          <a:p>
            <a:pPr marL="342900" indent="-342900">
              <a:buFont typeface="Arial" panose="020B0604020202020204" pitchFamily="34" charset="0"/>
              <a:buChar char="•"/>
            </a:pPr>
            <a:endParaRPr lang="en-GB" b="1" dirty="0"/>
          </a:p>
          <a:p>
            <a:pPr marL="342900" indent="-342900">
              <a:buFont typeface="Arial" panose="020B0604020202020204" pitchFamily="34" charset="0"/>
              <a:buChar char="•"/>
            </a:pPr>
            <a:endParaRPr lang="en-GB" b="1" dirty="0"/>
          </a:p>
          <a:p>
            <a:pPr marL="342900" indent="-342900">
              <a:buFont typeface="Arial" panose="020B0604020202020204" pitchFamily="34" charset="0"/>
              <a:buChar char="•"/>
            </a:pPr>
            <a:r>
              <a:rPr lang="en-GB" b="1" dirty="0"/>
              <a:t>Spiral Model:</a:t>
            </a:r>
          </a:p>
          <a:p>
            <a:pPr marL="342900" indent="-342900">
              <a:buFont typeface="Arial" panose="020B0604020202020204" pitchFamily="34" charset="0"/>
              <a:buChar char="•"/>
            </a:pPr>
            <a:endParaRPr lang="en-GB" b="1" dirty="0"/>
          </a:p>
          <a:p>
            <a:pPr marL="342900" indent="-342900">
              <a:buFont typeface="Arial" panose="020B0604020202020204" pitchFamily="34" charset="0"/>
              <a:buChar char="•"/>
            </a:pPr>
            <a:endParaRPr lang="en-GB" b="1" dirty="0"/>
          </a:p>
          <a:p>
            <a:pPr marL="342900" indent="-342900">
              <a:buFont typeface="Arial" panose="020B0604020202020204" pitchFamily="34" charset="0"/>
              <a:buChar char="•"/>
            </a:pPr>
            <a:r>
              <a:rPr lang="en-GB" b="1" dirty="0"/>
              <a:t>Extreme Programming:</a:t>
            </a:r>
          </a:p>
        </p:txBody>
      </p:sp>
    </p:spTree>
    <p:extLst>
      <p:ext uri="{BB962C8B-B14F-4D97-AF65-F5344CB8AC3E}">
        <p14:creationId xmlns:p14="http://schemas.microsoft.com/office/powerpoint/2010/main" val="199657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85776"/>
            <a:ext cx="12192000" cy="369332"/>
          </a:xfrm>
          <a:prstGeom prst="rect">
            <a:avLst/>
          </a:prstGeom>
        </p:spPr>
        <p:txBody>
          <a:bodyPr wrap="square">
            <a:spAutoFit/>
          </a:bodyPr>
          <a:lstStyle/>
          <a:p>
            <a:r>
              <a:rPr lang="en-GB" dirty="0">
                <a:solidFill>
                  <a:srgbClr val="C00000"/>
                </a:solidFill>
              </a:rPr>
              <a:t>The relative merits and drawbacks of different methodologies and when they might be used</a:t>
            </a:r>
          </a:p>
        </p:txBody>
      </p:sp>
      <p:sp>
        <p:nvSpPr>
          <p:cNvPr id="7" name="Rectangle 6"/>
          <p:cNvSpPr/>
          <p:nvPr/>
        </p:nvSpPr>
        <p:spPr>
          <a:xfrm>
            <a:off x="0" y="0"/>
            <a:ext cx="12192000" cy="461665"/>
          </a:xfrm>
          <a:prstGeom prst="rect">
            <a:avLst/>
          </a:prstGeom>
        </p:spPr>
        <p:txBody>
          <a:bodyPr wrap="square">
            <a:spAutoFit/>
          </a:bodyPr>
          <a:lstStyle/>
          <a:p>
            <a:r>
              <a:rPr lang="en-GB" sz="2400" b="1" dirty="0">
                <a:solidFill>
                  <a:srgbClr val="C00000"/>
                </a:solidFill>
              </a:rPr>
              <a:t>SLR 6 – Software development</a:t>
            </a:r>
            <a:endParaRPr lang="en-GB" sz="2400" dirty="0">
              <a:solidFill>
                <a:srgbClr val="C00000"/>
              </a:solidFill>
            </a:endParaRPr>
          </a:p>
        </p:txBody>
      </p:sp>
      <p:sp>
        <p:nvSpPr>
          <p:cNvPr id="5" name="TextBox 4"/>
          <p:cNvSpPr txBox="1"/>
          <p:nvPr/>
        </p:nvSpPr>
        <p:spPr>
          <a:xfrm>
            <a:off x="119404" y="1534460"/>
            <a:ext cx="11919323" cy="4247317"/>
          </a:xfrm>
          <a:prstGeom prst="rect">
            <a:avLst/>
          </a:prstGeom>
          <a:noFill/>
        </p:spPr>
        <p:txBody>
          <a:bodyPr wrap="square" rtlCol="0">
            <a:spAutoFit/>
          </a:bodyPr>
          <a:lstStyle/>
          <a:p>
            <a:pPr marL="342900" indent="-342900">
              <a:buAutoNum type="arabicPeriod"/>
            </a:pPr>
            <a:r>
              <a:rPr lang="en-GB" dirty="0"/>
              <a:t>For each of the following Software Development methodologies provide an example of a type of project which might suite it and justify your answer.</a:t>
            </a:r>
          </a:p>
          <a:p>
            <a:pPr marL="342900" indent="-342900">
              <a:buAutoNum type="arabicPeriod"/>
            </a:pPr>
            <a:endParaRPr lang="en-GB" dirty="0"/>
          </a:p>
          <a:p>
            <a:pPr marL="342900" indent="-342900">
              <a:buFont typeface="Arial" panose="020B0604020202020204" pitchFamily="34" charset="0"/>
              <a:buChar char="•"/>
            </a:pPr>
            <a:r>
              <a:rPr lang="en-GB" b="1" dirty="0"/>
              <a:t>Waterfall: </a:t>
            </a:r>
            <a:r>
              <a:rPr lang="en-GB" i="1" dirty="0">
                <a:solidFill>
                  <a:srgbClr val="C00000"/>
                </a:solidFill>
              </a:rPr>
              <a:t>As this methodology is very simple to manage it can make is more suitable for large-scale projects.</a:t>
            </a:r>
            <a:endParaRPr lang="en-GB" b="1" dirty="0"/>
          </a:p>
          <a:p>
            <a:pPr marL="342900" indent="-342900">
              <a:buFont typeface="Arial" panose="020B0604020202020204" pitchFamily="34" charset="0"/>
              <a:buChar char="•"/>
            </a:pPr>
            <a:endParaRPr lang="en-GB" b="1" dirty="0"/>
          </a:p>
          <a:p>
            <a:pPr marL="342900" indent="-342900">
              <a:buFont typeface="Arial" panose="020B0604020202020204" pitchFamily="34" charset="0"/>
              <a:buChar char="•"/>
            </a:pPr>
            <a:endParaRPr lang="en-GB" b="1" dirty="0"/>
          </a:p>
          <a:p>
            <a:pPr marL="342900" indent="-342900">
              <a:buFont typeface="Arial" panose="020B0604020202020204" pitchFamily="34" charset="0"/>
              <a:buChar char="•"/>
            </a:pPr>
            <a:r>
              <a:rPr lang="en-GB" b="1" dirty="0"/>
              <a:t>Rapid Application Development: </a:t>
            </a:r>
            <a:r>
              <a:rPr lang="en-GB" i="1" dirty="0">
                <a:solidFill>
                  <a:srgbClr val="C00000"/>
                </a:solidFill>
              </a:rPr>
              <a:t>This methodology is ideal for projects where the requirements are not entirely clear from the start.  The continuous feedback from the client means the end product is likely to have excellent usability.</a:t>
            </a:r>
            <a:endParaRPr lang="en-GB" b="1" dirty="0"/>
          </a:p>
          <a:p>
            <a:pPr marL="342900" indent="-342900">
              <a:buFont typeface="Arial" panose="020B0604020202020204" pitchFamily="34" charset="0"/>
              <a:buChar char="•"/>
            </a:pPr>
            <a:endParaRPr lang="en-GB" b="1" dirty="0"/>
          </a:p>
          <a:p>
            <a:pPr marL="342900" indent="-342900">
              <a:buFont typeface="Arial" panose="020B0604020202020204" pitchFamily="34" charset="0"/>
              <a:buChar char="•"/>
            </a:pPr>
            <a:r>
              <a:rPr lang="en-GB" b="1" dirty="0"/>
              <a:t>Spiral Model: </a:t>
            </a:r>
            <a:r>
              <a:rPr lang="en-GB" i="1" dirty="0">
                <a:solidFill>
                  <a:srgbClr val="C00000"/>
                </a:solidFill>
              </a:rPr>
              <a:t>As this methodology places risk and risk management at its heart it is ideal for projects which contain a high degree of risk or uncertainty, this can often make this approach more suited for very large-scale projects.</a:t>
            </a:r>
            <a:endParaRPr lang="en-GB" b="1" dirty="0"/>
          </a:p>
          <a:p>
            <a:pPr marL="342900" indent="-342900">
              <a:buFont typeface="Arial" panose="020B0604020202020204" pitchFamily="34" charset="0"/>
              <a:buChar char="•"/>
            </a:pPr>
            <a:endParaRPr lang="en-GB" b="1" dirty="0"/>
          </a:p>
          <a:p>
            <a:pPr marL="342900" indent="-342900">
              <a:buFont typeface="Arial" panose="020B0604020202020204" pitchFamily="34" charset="0"/>
              <a:buChar char="•"/>
            </a:pPr>
            <a:r>
              <a:rPr lang="en-GB" b="1" dirty="0"/>
              <a:t>Extreme Programming: </a:t>
            </a:r>
            <a:r>
              <a:rPr lang="en-GB" i="1" dirty="0">
                <a:solidFill>
                  <a:srgbClr val="C00000"/>
                </a:solidFill>
              </a:rPr>
              <a:t>As this approach has a very high emphasis on programming the quality and efficiency of the end code is likely to be very high.  Excellent approach where quality and robustness of end product is the driving factor over cost or speed of delivery.</a:t>
            </a:r>
            <a:endParaRPr lang="en-GB" b="1" dirty="0"/>
          </a:p>
        </p:txBody>
      </p:sp>
    </p:spTree>
    <p:extLst>
      <p:ext uri="{BB962C8B-B14F-4D97-AF65-F5344CB8AC3E}">
        <p14:creationId xmlns:p14="http://schemas.microsoft.com/office/powerpoint/2010/main" val="15458151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85776"/>
            <a:ext cx="12192000" cy="369332"/>
          </a:xfrm>
          <a:prstGeom prst="rect">
            <a:avLst/>
          </a:prstGeom>
        </p:spPr>
        <p:txBody>
          <a:bodyPr wrap="square">
            <a:spAutoFit/>
          </a:bodyPr>
          <a:lstStyle/>
          <a:p>
            <a:r>
              <a:rPr lang="en-GB" dirty="0">
                <a:solidFill>
                  <a:srgbClr val="C00000"/>
                </a:solidFill>
              </a:rPr>
              <a:t>AS Spec Point: 2.2.2c</a:t>
            </a:r>
          </a:p>
        </p:txBody>
      </p:sp>
      <p:sp>
        <p:nvSpPr>
          <p:cNvPr id="7" name="Rectangle 6"/>
          <p:cNvSpPr/>
          <p:nvPr/>
        </p:nvSpPr>
        <p:spPr>
          <a:xfrm>
            <a:off x="0" y="0"/>
            <a:ext cx="12192000" cy="461665"/>
          </a:xfrm>
          <a:prstGeom prst="rect">
            <a:avLst/>
          </a:prstGeom>
        </p:spPr>
        <p:txBody>
          <a:bodyPr wrap="square">
            <a:spAutoFit/>
          </a:bodyPr>
          <a:lstStyle/>
          <a:p>
            <a:r>
              <a:rPr lang="en-GB" sz="2400" b="1" dirty="0">
                <a:solidFill>
                  <a:srgbClr val="C00000"/>
                </a:solidFill>
              </a:rPr>
              <a:t>SLR 6 – Software development</a:t>
            </a:r>
            <a:endParaRPr lang="en-GB" sz="2400" dirty="0">
              <a:solidFill>
                <a:srgbClr val="C00000"/>
              </a:solidFill>
            </a:endParaRPr>
          </a:p>
        </p:txBody>
      </p:sp>
      <p:sp>
        <p:nvSpPr>
          <p:cNvPr id="3" name="TextBox 2"/>
          <p:cNvSpPr txBox="1"/>
          <p:nvPr/>
        </p:nvSpPr>
        <p:spPr>
          <a:xfrm>
            <a:off x="107577" y="1559859"/>
            <a:ext cx="11390682" cy="2585323"/>
          </a:xfrm>
          <a:prstGeom prst="rect">
            <a:avLst/>
          </a:prstGeom>
          <a:noFill/>
        </p:spPr>
        <p:txBody>
          <a:bodyPr wrap="none" rtlCol="0">
            <a:spAutoFit/>
          </a:bodyPr>
          <a:lstStyle/>
          <a:p>
            <a:pPr marL="342900" indent="-342900">
              <a:buAutoNum type="arabicPeriod"/>
            </a:pPr>
            <a:r>
              <a:rPr lang="en-GB" dirty="0"/>
              <a:t>Write out in pseudo code an algorithm to find the biggest number from a set of numbers.</a:t>
            </a:r>
          </a:p>
          <a:p>
            <a:pPr marL="342900" indent="-342900">
              <a:buAutoNum type="arabicPeriod"/>
            </a:pPr>
            <a:endParaRPr lang="en-GB" dirty="0"/>
          </a:p>
          <a:p>
            <a:pPr marL="342900" indent="-342900">
              <a:buAutoNum type="arabicPeriod"/>
            </a:pPr>
            <a:endParaRPr lang="en-GB" dirty="0"/>
          </a:p>
          <a:p>
            <a:pPr marL="342900" indent="-342900">
              <a:buAutoNum type="arabicPeriod"/>
            </a:pPr>
            <a:endParaRPr lang="en-GB" dirty="0"/>
          </a:p>
          <a:p>
            <a:pPr marL="342900" indent="-342900">
              <a:buAutoNum type="arabicPeriod"/>
            </a:pPr>
            <a:endParaRPr lang="en-GB" dirty="0"/>
          </a:p>
          <a:p>
            <a:pPr marL="342900" indent="-342900">
              <a:buAutoNum type="arabicPeriod"/>
            </a:pPr>
            <a:endParaRPr lang="en-GB" dirty="0"/>
          </a:p>
          <a:p>
            <a:pPr marL="342900" indent="-342900">
              <a:buAutoNum type="arabicPeriod"/>
            </a:pPr>
            <a:endParaRPr lang="en-GB" dirty="0"/>
          </a:p>
          <a:p>
            <a:pPr marL="342900" indent="-342900">
              <a:buAutoNum type="arabicPeriod"/>
            </a:pPr>
            <a:endParaRPr lang="en-GB" dirty="0"/>
          </a:p>
          <a:p>
            <a:pPr marL="342900" indent="-342900">
              <a:buAutoNum type="arabicPeriod"/>
            </a:pPr>
            <a:r>
              <a:rPr lang="en-GB" dirty="0"/>
              <a:t>Write out in pseudo code an algorithm to count the number of green sweets from a set of different coloured sweets.</a:t>
            </a:r>
          </a:p>
        </p:txBody>
      </p:sp>
    </p:spTree>
    <p:extLst>
      <p:ext uri="{BB962C8B-B14F-4D97-AF65-F5344CB8AC3E}">
        <p14:creationId xmlns:p14="http://schemas.microsoft.com/office/powerpoint/2010/main" val="4694601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85776"/>
            <a:ext cx="12192000" cy="369332"/>
          </a:xfrm>
          <a:prstGeom prst="rect">
            <a:avLst/>
          </a:prstGeom>
        </p:spPr>
        <p:txBody>
          <a:bodyPr wrap="square">
            <a:spAutoFit/>
          </a:bodyPr>
          <a:lstStyle/>
          <a:p>
            <a:r>
              <a:rPr lang="en-GB" dirty="0">
                <a:solidFill>
                  <a:srgbClr val="C00000"/>
                </a:solidFill>
              </a:rPr>
              <a:t>AS Spec Point: 2.2.2c</a:t>
            </a:r>
          </a:p>
        </p:txBody>
      </p:sp>
      <p:sp>
        <p:nvSpPr>
          <p:cNvPr id="7" name="Rectangle 6"/>
          <p:cNvSpPr/>
          <p:nvPr/>
        </p:nvSpPr>
        <p:spPr>
          <a:xfrm>
            <a:off x="0" y="0"/>
            <a:ext cx="12192000" cy="461665"/>
          </a:xfrm>
          <a:prstGeom prst="rect">
            <a:avLst/>
          </a:prstGeom>
        </p:spPr>
        <p:txBody>
          <a:bodyPr wrap="square">
            <a:spAutoFit/>
          </a:bodyPr>
          <a:lstStyle/>
          <a:p>
            <a:r>
              <a:rPr lang="en-GB" sz="2400" b="1" dirty="0">
                <a:solidFill>
                  <a:srgbClr val="C00000"/>
                </a:solidFill>
              </a:rPr>
              <a:t>SLR 6 – Software development</a:t>
            </a:r>
            <a:endParaRPr lang="en-GB" sz="2400" dirty="0">
              <a:solidFill>
                <a:srgbClr val="C00000"/>
              </a:solidFill>
            </a:endParaRPr>
          </a:p>
        </p:txBody>
      </p:sp>
      <p:sp>
        <p:nvSpPr>
          <p:cNvPr id="3" name="TextBox 2"/>
          <p:cNvSpPr txBox="1"/>
          <p:nvPr/>
        </p:nvSpPr>
        <p:spPr>
          <a:xfrm>
            <a:off x="107577" y="1559859"/>
            <a:ext cx="4784130" cy="369332"/>
          </a:xfrm>
          <a:prstGeom prst="rect">
            <a:avLst/>
          </a:prstGeom>
          <a:noFill/>
        </p:spPr>
        <p:txBody>
          <a:bodyPr wrap="none" rtlCol="0">
            <a:spAutoFit/>
          </a:bodyPr>
          <a:lstStyle/>
          <a:p>
            <a:pPr marL="342900" indent="-342900">
              <a:buFont typeface="+mj-lt"/>
              <a:buAutoNum type="arabicPeriod" startAt="3"/>
            </a:pPr>
            <a:r>
              <a:rPr lang="en-GB" dirty="0"/>
              <a:t>Explain what this algorithm is designed to do.</a:t>
            </a:r>
          </a:p>
        </p:txBody>
      </p:sp>
      <p:pic>
        <p:nvPicPr>
          <p:cNvPr id="5" name="Picture 4"/>
          <p:cNvPicPr>
            <a:picLocks noChangeAspect="1"/>
          </p:cNvPicPr>
          <p:nvPr/>
        </p:nvPicPr>
        <p:blipFill>
          <a:blip r:embed="rId2"/>
          <a:stretch>
            <a:fillRect/>
          </a:stretch>
        </p:blipFill>
        <p:spPr>
          <a:xfrm>
            <a:off x="277791" y="1993556"/>
            <a:ext cx="5323937" cy="4682275"/>
          </a:xfrm>
          <a:prstGeom prst="rect">
            <a:avLst/>
          </a:prstGeom>
        </p:spPr>
      </p:pic>
    </p:spTree>
    <p:extLst>
      <p:ext uri="{BB962C8B-B14F-4D97-AF65-F5344CB8AC3E}">
        <p14:creationId xmlns:p14="http://schemas.microsoft.com/office/powerpoint/2010/main" val="10215399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85776"/>
            <a:ext cx="12192000" cy="369332"/>
          </a:xfrm>
          <a:prstGeom prst="rect">
            <a:avLst/>
          </a:prstGeom>
        </p:spPr>
        <p:txBody>
          <a:bodyPr wrap="square">
            <a:spAutoFit/>
          </a:bodyPr>
          <a:lstStyle/>
          <a:p>
            <a:r>
              <a:rPr lang="en-GB" dirty="0">
                <a:solidFill>
                  <a:srgbClr val="C00000"/>
                </a:solidFill>
              </a:rPr>
              <a:t>Writing and following algorithms</a:t>
            </a:r>
          </a:p>
        </p:txBody>
      </p:sp>
      <p:sp>
        <p:nvSpPr>
          <p:cNvPr id="7" name="Rectangle 6"/>
          <p:cNvSpPr/>
          <p:nvPr/>
        </p:nvSpPr>
        <p:spPr>
          <a:xfrm>
            <a:off x="0" y="0"/>
            <a:ext cx="12192000" cy="461665"/>
          </a:xfrm>
          <a:prstGeom prst="rect">
            <a:avLst/>
          </a:prstGeom>
        </p:spPr>
        <p:txBody>
          <a:bodyPr wrap="square">
            <a:spAutoFit/>
          </a:bodyPr>
          <a:lstStyle/>
          <a:p>
            <a:r>
              <a:rPr lang="en-GB" sz="2400" b="1" dirty="0">
                <a:solidFill>
                  <a:srgbClr val="C00000"/>
                </a:solidFill>
              </a:rPr>
              <a:t>SLR 6 – Software development</a:t>
            </a:r>
            <a:endParaRPr lang="en-GB" sz="2400" dirty="0">
              <a:solidFill>
                <a:srgbClr val="C00000"/>
              </a:solidFill>
            </a:endParaRPr>
          </a:p>
        </p:txBody>
      </p:sp>
      <p:sp>
        <p:nvSpPr>
          <p:cNvPr id="5" name="TextBox 4"/>
          <p:cNvSpPr txBox="1"/>
          <p:nvPr/>
        </p:nvSpPr>
        <p:spPr>
          <a:xfrm>
            <a:off x="107577" y="1559859"/>
            <a:ext cx="11448390" cy="4939814"/>
          </a:xfrm>
          <a:prstGeom prst="rect">
            <a:avLst/>
          </a:prstGeom>
          <a:noFill/>
        </p:spPr>
        <p:txBody>
          <a:bodyPr wrap="none" rtlCol="0">
            <a:spAutoFit/>
          </a:bodyPr>
          <a:lstStyle/>
          <a:p>
            <a:pPr marL="342900" indent="-342900">
              <a:buAutoNum type="arabicPeriod"/>
            </a:pPr>
            <a:r>
              <a:rPr lang="en-GB" dirty="0"/>
              <a:t>Write out in pseudo code an algorithm to find the biggest number from a set of numbers.</a:t>
            </a:r>
          </a:p>
          <a:p>
            <a:pPr marL="342900" indent="-342900">
              <a:buAutoNum type="arabicPeriod"/>
            </a:pPr>
            <a:endParaRPr lang="en-GB" sz="1050" dirty="0"/>
          </a:p>
          <a:p>
            <a:pPr marL="800100" lvl="1" indent="-342900">
              <a:buAutoNum type="arabicPeriod"/>
            </a:pPr>
            <a:r>
              <a:rPr lang="en-GB" sz="1400" dirty="0">
                <a:solidFill>
                  <a:srgbClr val="C00000"/>
                </a:solidFill>
                <a:latin typeface="Consolas" panose="020B0609020204030204" pitchFamily="49" charset="0"/>
              </a:rPr>
              <a:t>largest = 0</a:t>
            </a:r>
          </a:p>
          <a:p>
            <a:pPr marL="800100" lvl="1" indent="-342900">
              <a:buAutoNum type="arabicPeriod"/>
            </a:pPr>
            <a:r>
              <a:rPr lang="en-GB" sz="1400" dirty="0">
                <a:solidFill>
                  <a:srgbClr val="C00000"/>
                </a:solidFill>
                <a:latin typeface="Consolas" panose="020B0609020204030204" pitchFamily="49" charset="0"/>
              </a:rPr>
              <a:t>WHILE still numbers to check</a:t>
            </a:r>
          </a:p>
          <a:p>
            <a:pPr marL="1314450" lvl="2" indent="-400050">
              <a:buFont typeface="+mj-lt"/>
              <a:buAutoNum type="romanLcPeriod"/>
            </a:pPr>
            <a:r>
              <a:rPr lang="en-GB" sz="1400" dirty="0">
                <a:solidFill>
                  <a:srgbClr val="C00000"/>
                </a:solidFill>
                <a:latin typeface="Consolas" panose="020B0609020204030204" pitchFamily="49" charset="0"/>
              </a:rPr>
              <a:t>Read next number</a:t>
            </a:r>
          </a:p>
          <a:p>
            <a:pPr marL="1314450" lvl="2" indent="-400050">
              <a:buFont typeface="+mj-lt"/>
              <a:buAutoNum type="romanLcPeriod"/>
            </a:pPr>
            <a:r>
              <a:rPr lang="en-GB" sz="1400" dirty="0">
                <a:solidFill>
                  <a:srgbClr val="C00000"/>
                </a:solidFill>
                <a:latin typeface="Consolas" panose="020B0609020204030204" pitchFamily="49" charset="0"/>
              </a:rPr>
              <a:t>IF number if larger than largest THEN</a:t>
            </a:r>
          </a:p>
          <a:p>
            <a:pPr marL="1714500" lvl="3" indent="-342900">
              <a:buFont typeface="+mj-lt"/>
              <a:buAutoNum type="alphaLcPeriod"/>
            </a:pPr>
            <a:r>
              <a:rPr lang="en-GB" sz="1400" dirty="0">
                <a:solidFill>
                  <a:srgbClr val="C00000"/>
                </a:solidFill>
                <a:latin typeface="Consolas" panose="020B0609020204030204" pitchFamily="49" charset="0"/>
              </a:rPr>
              <a:t>largest = number</a:t>
            </a:r>
          </a:p>
          <a:p>
            <a:pPr marL="800100" lvl="1" indent="-342900">
              <a:buAutoNum type="arabicPeriod"/>
            </a:pPr>
            <a:r>
              <a:rPr lang="en-GB" sz="1400" dirty="0">
                <a:solidFill>
                  <a:srgbClr val="C00000"/>
                </a:solidFill>
                <a:latin typeface="Consolas" panose="020B0609020204030204" pitchFamily="49" charset="0"/>
              </a:rPr>
              <a:t>END WHILE</a:t>
            </a:r>
          </a:p>
          <a:p>
            <a:pPr marL="800100" lvl="1" indent="-342900">
              <a:buAutoNum type="arabicPeriod"/>
            </a:pPr>
            <a:r>
              <a:rPr lang="en-GB" sz="1400" dirty="0">
                <a:solidFill>
                  <a:srgbClr val="C00000"/>
                </a:solidFill>
                <a:latin typeface="Consolas" panose="020B0609020204030204" pitchFamily="49" charset="0"/>
              </a:rPr>
              <a:t>PRINT largest</a:t>
            </a:r>
          </a:p>
          <a:p>
            <a:pPr marL="800100" lvl="1" indent="-342900">
              <a:buAutoNum type="arabicPeriod"/>
            </a:pPr>
            <a:endParaRPr lang="en-GB" sz="900" dirty="0">
              <a:solidFill>
                <a:srgbClr val="C00000"/>
              </a:solidFill>
              <a:latin typeface="Consolas" panose="020B0609020204030204" pitchFamily="49" charset="0"/>
            </a:endParaRPr>
          </a:p>
          <a:p>
            <a:pPr marL="342900" indent="-342900">
              <a:buAutoNum type="arabicPeriod"/>
            </a:pPr>
            <a:r>
              <a:rPr lang="en-GB" dirty="0"/>
              <a:t>Write out in pseudo code an algorithm to count the number of green sweets from a set of different coloured sweets.</a:t>
            </a:r>
          </a:p>
          <a:p>
            <a:pPr marL="342900" indent="-342900">
              <a:buAutoNum type="arabicPeriod"/>
            </a:pPr>
            <a:endParaRPr lang="en-GB" sz="1050" dirty="0"/>
          </a:p>
          <a:p>
            <a:pPr marL="800100" lvl="1" indent="-342900">
              <a:buFontTx/>
              <a:buAutoNum type="arabicPeriod"/>
            </a:pPr>
            <a:r>
              <a:rPr lang="en-GB" sz="1400" dirty="0">
                <a:solidFill>
                  <a:srgbClr val="C00000"/>
                </a:solidFill>
                <a:latin typeface="Consolas" panose="020B0609020204030204" pitchFamily="49" charset="0"/>
              </a:rPr>
              <a:t>number = 0</a:t>
            </a:r>
          </a:p>
          <a:p>
            <a:pPr marL="800100" lvl="1" indent="-342900">
              <a:buFontTx/>
              <a:buAutoNum type="arabicPeriod"/>
            </a:pPr>
            <a:r>
              <a:rPr lang="en-GB" sz="1400" dirty="0">
                <a:solidFill>
                  <a:srgbClr val="C00000"/>
                </a:solidFill>
                <a:latin typeface="Consolas" panose="020B0609020204030204" pitchFamily="49" charset="0"/>
              </a:rPr>
              <a:t>WHILE there are still sweets left</a:t>
            </a:r>
          </a:p>
          <a:p>
            <a:pPr marL="1314450" lvl="2" indent="-400050">
              <a:buFont typeface="+mj-lt"/>
              <a:buAutoNum type="romanLcPeriod"/>
            </a:pPr>
            <a:r>
              <a:rPr lang="en-GB" sz="1400" dirty="0">
                <a:solidFill>
                  <a:srgbClr val="C00000"/>
                </a:solidFill>
                <a:latin typeface="Consolas" panose="020B0609020204030204" pitchFamily="49" charset="0"/>
              </a:rPr>
              <a:t>READ colour of next sweet</a:t>
            </a:r>
          </a:p>
          <a:p>
            <a:pPr marL="1257300" lvl="2" indent="-342900">
              <a:buFontTx/>
              <a:buAutoNum type="romanLcPeriod"/>
            </a:pPr>
            <a:r>
              <a:rPr lang="en-GB" sz="1400" dirty="0">
                <a:solidFill>
                  <a:srgbClr val="C00000"/>
                </a:solidFill>
                <a:latin typeface="Consolas" panose="020B0609020204030204" pitchFamily="49" charset="0"/>
              </a:rPr>
              <a:t>IF colour = green THEN</a:t>
            </a:r>
          </a:p>
          <a:p>
            <a:pPr marL="1714500" lvl="3" indent="-342900">
              <a:buFont typeface="+mj-lt"/>
              <a:buAutoNum type="alphaLcPeriod"/>
            </a:pPr>
            <a:r>
              <a:rPr lang="en-GB" sz="1400" dirty="0">
                <a:solidFill>
                  <a:srgbClr val="C00000"/>
                </a:solidFill>
                <a:latin typeface="Consolas" panose="020B0609020204030204" pitchFamily="49" charset="0"/>
              </a:rPr>
              <a:t>number = number + 1</a:t>
            </a:r>
          </a:p>
          <a:p>
            <a:pPr marL="1257300" lvl="2" indent="-342900">
              <a:buFontTx/>
              <a:buAutoNum type="romanLcPeriod"/>
            </a:pPr>
            <a:r>
              <a:rPr lang="en-GB" sz="1400" dirty="0">
                <a:solidFill>
                  <a:srgbClr val="C00000"/>
                </a:solidFill>
                <a:latin typeface="Consolas" panose="020B0609020204030204" pitchFamily="49" charset="0"/>
              </a:rPr>
              <a:t>ELSE</a:t>
            </a:r>
          </a:p>
          <a:p>
            <a:pPr marL="1714500" lvl="3" indent="-342900">
              <a:buFont typeface="+mj-lt"/>
              <a:buAutoNum type="alphaLcPeriod"/>
            </a:pPr>
            <a:r>
              <a:rPr lang="en-GB" sz="1400" dirty="0">
                <a:solidFill>
                  <a:srgbClr val="C00000"/>
                </a:solidFill>
                <a:latin typeface="Consolas" panose="020B0609020204030204" pitchFamily="49" charset="0"/>
              </a:rPr>
              <a:t>number = number</a:t>
            </a:r>
          </a:p>
          <a:p>
            <a:pPr marL="1257300" lvl="2" indent="-342900">
              <a:buFontTx/>
              <a:buAutoNum type="romanLcPeriod"/>
            </a:pPr>
            <a:r>
              <a:rPr lang="en-GB" sz="1400" dirty="0">
                <a:solidFill>
                  <a:srgbClr val="C00000"/>
                </a:solidFill>
                <a:latin typeface="Consolas" panose="020B0609020204030204" pitchFamily="49" charset="0"/>
              </a:rPr>
              <a:t>END IF</a:t>
            </a:r>
          </a:p>
          <a:p>
            <a:pPr marL="800100" lvl="1" indent="-342900">
              <a:buFontTx/>
              <a:buAutoNum type="arabicPeriod"/>
            </a:pPr>
            <a:r>
              <a:rPr lang="en-GB" sz="1400" dirty="0">
                <a:solidFill>
                  <a:srgbClr val="C00000"/>
                </a:solidFill>
                <a:latin typeface="Consolas" panose="020B0609020204030204" pitchFamily="49" charset="0"/>
              </a:rPr>
              <a:t>END WHILE</a:t>
            </a:r>
          </a:p>
          <a:p>
            <a:pPr marL="342900" indent="-342900">
              <a:buAutoNum type="arabicPeriod"/>
            </a:pPr>
            <a:endParaRPr lang="en-GB" dirty="0"/>
          </a:p>
        </p:txBody>
      </p:sp>
    </p:spTree>
    <p:extLst>
      <p:ext uri="{BB962C8B-B14F-4D97-AF65-F5344CB8AC3E}">
        <p14:creationId xmlns:p14="http://schemas.microsoft.com/office/powerpoint/2010/main" val="5976416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85776"/>
            <a:ext cx="12192000" cy="369332"/>
          </a:xfrm>
          <a:prstGeom prst="rect">
            <a:avLst/>
          </a:prstGeom>
        </p:spPr>
        <p:txBody>
          <a:bodyPr wrap="square">
            <a:spAutoFit/>
          </a:bodyPr>
          <a:lstStyle/>
          <a:p>
            <a:r>
              <a:rPr lang="en-GB" dirty="0">
                <a:solidFill>
                  <a:srgbClr val="C00000"/>
                </a:solidFill>
              </a:rPr>
              <a:t>Writing and following algorithms</a:t>
            </a:r>
          </a:p>
        </p:txBody>
      </p:sp>
      <p:sp>
        <p:nvSpPr>
          <p:cNvPr id="7" name="Rectangle 6"/>
          <p:cNvSpPr/>
          <p:nvPr/>
        </p:nvSpPr>
        <p:spPr>
          <a:xfrm>
            <a:off x="0" y="0"/>
            <a:ext cx="12192000" cy="461665"/>
          </a:xfrm>
          <a:prstGeom prst="rect">
            <a:avLst/>
          </a:prstGeom>
        </p:spPr>
        <p:txBody>
          <a:bodyPr wrap="square">
            <a:spAutoFit/>
          </a:bodyPr>
          <a:lstStyle/>
          <a:p>
            <a:r>
              <a:rPr lang="en-GB" sz="2400" b="1" dirty="0">
                <a:solidFill>
                  <a:srgbClr val="C00000"/>
                </a:solidFill>
              </a:rPr>
              <a:t>SLR 6 – Software development</a:t>
            </a:r>
            <a:endParaRPr lang="en-GB" sz="2400" dirty="0">
              <a:solidFill>
                <a:srgbClr val="C00000"/>
              </a:solidFill>
            </a:endParaRPr>
          </a:p>
        </p:txBody>
      </p:sp>
      <p:sp>
        <p:nvSpPr>
          <p:cNvPr id="6" name="TextBox 5"/>
          <p:cNvSpPr txBox="1"/>
          <p:nvPr/>
        </p:nvSpPr>
        <p:spPr>
          <a:xfrm>
            <a:off x="107577" y="1559859"/>
            <a:ext cx="4784130" cy="369332"/>
          </a:xfrm>
          <a:prstGeom prst="rect">
            <a:avLst/>
          </a:prstGeom>
          <a:noFill/>
        </p:spPr>
        <p:txBody>
          <a:bodyPr wrap="none" rtlCol="0">
            <a:spAutoFit/>
          </a:bodyPr>
          <a:lstStyle/>
          <a:p>
            <a:pPr marL="342900" indent="-342900">
              <a:buFont typeface="+mj-lt"/>
              <a:buAutoNum type="arabicPeriod" startAt="3"/>
            </a:pPr>
            <a:r>
              <a:rPr lang="en-GB" dirty="0"/>
              <a:t>Explain what this algorithm is designed to do.</a:t>
            </a:r>
          </a:p>
        </p:txBody>
      </p:sp>
      <p:pic>
        <p:nvPicPr>
          <p:cNvPr id="8" name="Picture 7"/>
          <p:cNvPicPr>
            <a:picLocks noChangeAspect="1"/>
          </p:cNvPicPr>
          <p:nvPr/>
        </p:nvPicPr>
        <p:blipFill>
          <a:blip r:embed="rId2"/>
          <a:stretch>
            <a:fillRect/>
          </a:stretch>
        </p:blipFill>
        <p:spPr>
          <a:xfrm>
            <a:off x="277791" y="1993556"/>
            <a:ext cx="5323937" cy="4682275"/>
          </a:xfrm>
          <a:prstGeom prst="rect">
            <a:avLst/>
          </a:prstGeom>
        </p:spPr>
      </p:pic>
      <p:sp>
        <p:nvSpPr>
          <p:cNvPr id="3" name="TextBox 2"/>
          <p:cNvSpPr txBox="1"/>
          <p:nvPr/>
        </p:nvSpPr>
        <p:spPr>
          <a:xfrm>
            <a:off x="5964195" y="1993556"/>
            <a:ext cx="6030097" cy="2800767"/>
          </a:xfrm>
          <a:prstGeom prst="rect">
            <a:avLst/>
          </a:prstGeom>
          <a:noFill/>
        </p:spPr>
        <p:txBody>
          <a:bodyPr wrap="square" rtlCol="0">
            <a:spAutoFit/>
          </a:bodyPr>
          <a:lstStyle/>
          <a:p>
            <a:r>
              <a:rPr lang="en-GB" sz="1600" i="1" dirty="0">
                <a:solidFill>
                  <a:srgbClr val="C00000"/>
                </a:solidFill>
              </a:rPr>
              <a:t>It is login checker, for example for logging into a user account.</a:t>
            </a:r>
          </a:p>
          <a:p>
            <a:endParaRPr lang="en-GB" sz="1600" i="1" dirty="0">
              <a:solidFill>
                <a:srgbClr val="C00000"/>
              </a:solidFill>
            </a:endParaRPr>
          </a:p>
          <a:p>
            <a:pPr marL="285750" indent="-285750">
              <a:buFont typeface="Arial" panose="020B0604020202020204" pitchFamily="34" charset="0"/>
              <a:buChar char="•"/>
            </a:pPr>
            <a:r>
              <a:rPr lang="en-GB" sz="1600" i="1" dirty="0">
                <a:solidFill>
                  <a:srgbClr val="C00000"/>
                </a:solidFill>
              </a:rPr>
              <a:t>It starts by setting the incorrect number of login attempts to 0.</a:t>
            </a:r>
          </a:p>
          <a:p>
            <a:pPr marL="285750" indent="-285750">
              <a:buFont typeface="Arial" panose="020B0604020202020204" pitchFamily="34" charset="0"/>
              <a:buChar char="•"/>
            </a:pPr>
            <a:r>
              <a:rPr lang="en-GB" sz="1600" i="1" dirty="0">
                <a:solidFill>
                  <a:srgbClr val="C00000"/>
                </a:solidFill>
              </a:rPr>
              <a:t>It then prompts the user for their password</a:t>
            </a:r>
          </a:p>
          <a:p>
            <a:pPr marL="285750" indent="-285750">
              <a:buFont typeface="Arial" panose="020B0604020202020204" pitchFamily="34" charset="0"/>
              <a:buChar char="•"/>
            </a:pPr>
            <a:r>
              <a:rPr lang="en-GB" sz="1600" i="1" dirty="0">
                <a:solidFill>
                  <a:srgbClr val="C00000"/>
                </a:solidFill>
              </a:rPr>
              <a:t>If it is correct their number of incorrect logins is reset to 0 and they are logged in.</a:t>
            </a:r>
          </a:p>
          <a:p>
            <a:pPr marL="285750" indent="-285750">
              <a:buFont typeface="Arial" panose="020B0604020202020204" pitchFamily="34" charset="0"/>
              <a:buChar char="•"/>
            </a:pPr>
            <a:r>
              <a:rPr lang="en-GB" sz="1600" i="1" dirty="0">
                <a:solidFill>
                  <a:srgbClr val="C00000"/>
                </a:solidFill>
              </a:rPr>
              <a:t>If it is incorrect the number of failed login attempts is increased by 1.</a:t>
            </a:r>
          </a:p>
          <a:p>
            <a:pPr marL="285750" indent="-285750">
              <a:buFont typeface="Arial" panose="020B0604020202020204" pitchFamily="34" charset="0"/>
              <a:buChar char="•"/>
            </a:pPr>
            <a:r>
              <a:rPr lang="en-GB" sz="1600" i="1" dirty="0">
                <a:solidFill>
                  <a:srgbClr val="C00000"/>
                </a:solidFill>
              </a:rPr>
              <a:t>We now check how many failed login attempts they have.</a:t>
            </a:r>
          </a:p>
          <a:p>
            <a:pPr marL="285750" indent="-285750">
              <a:buFont typeface="Arial" panose="020B0604020202020204" pitchFamily="34" charset="0"/>
              <a:buChar char="•"/>
            </a:pPr>
            <a:r>
              <a:rPr lang="en-GB" sz="1600" i="1" dirty="0">
                <a:solidFill>
                  <a:srgbClr val="C00000"/>
                </a:solidFill>
              </a:rPr>
              <a:t>If its 3 or less they are prompted to try their password again.</a:t>
            </a:r>
          </a:p>
          <a:p>
            <a:pPr marL="285750" indent="-285750">
              <a:buFont typeface="Arial" panose="020B0604020202020204" pitchFamily="34" charset="0"/>
              <a:buChar char="•"/>
            </a:pPr>
            <a:r>
              <a:rPr lang="en-GB" sz="1600" i="1" dirty="0">
                <a:solidFill>
                  <a:srgbClr val="C00000"/>
                </a:solidFill>
              </a:rPr>
              <a:t>If its greater than 3 their account is locked</a:t>
            </a:r>
          </a:p>
        </p:txBody>
      </p:sp>
    </p:spTree>
    <p:extLst>
      <p:ext uri="{BB962C8B-B14F-4D97-AF65-F5344CB8AC3E}">
        <p14:creationId xmlns:p14="http://schemas.microsoft.com/office/powerpoint/2010/main" val="7914831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201</TotalTime>
  <Words>1113</Words>
  <Application>Microsoft Office PowerPoint</Application>
  <PresentationFormat>Widescreen</PresentationFormat>
  <Paragraphs>134</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Consolas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Craig Sargent</dc:creator>
  <cp:lastModifiedBy>Craig Sargent</cp:lastModifiedBy>
  <cp:revision>26</cp:revision>
  <dcterms:created xsi:type="dcterms:W3CDTF">2014-10-30T19:23:19Z</dcterms:created>
  <dcterms:modified xsi:type="dcterms:W3CDTF">2016-08-11T10:48:37Z</dcterms:modified>
</cp:coreProperties>
</file>