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3728" autoAdjust="0"/>
  </p:normalViewPr>
  <p:slideViewPr>
    <p:cSldViewPr>
      <p:cViewPr varScale="1">
        <p:scale>
          <a:sx n="55" d="100"/>
          <a:sy n="55" d="100"/>
        </p:scale>
        <p:origin x="9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23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6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2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3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5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96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67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92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3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2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86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7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6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005064"/>
            <a:ext cx="7128792" cy="1828800"/>
          </a:xfrm>
        </p:spPr>
        <p:txBody>
          <a:bodyPr>
            <a:normAutofit/>
          </a:bodyPr>
          <a:lstStyle/>
          <a:p>
            <a:r>
              <a:rPr lang="en-GB" b="1" cap="none" dirty="0" smtClean="0"/>
              <a:t>Relational Database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Activity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712968" cy="2404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Draw entity relationship diagrams to illustrate the relationships between</a:t>
            </a:r>
          </a:p>
          <a:p>
            <a:r>
              <a:rPr lang="en-GB" dirty="0"/>
              <a:t>(a) </a:t>
            </a:r>
            <a:r>
              <a:rPr lang="en-GB" b="1" dirty="0"/>
              <a:t>Product </a:t>
            </a:r>
            <a:r>
              <a:rPr lang="en-GB" dirty="0"/>
              <a:t>and </a:t>
            </a:r>
            <a:r>
              <a:rPr lang="en-GB" b="1" dirty="0"/>
              <a:t>Component</a:t>
            </a:r>
          </a:p>
          <a:p>
            <a:r>
              <a:rPr lang="en-GB" dirty="0"/>
              <a:t>(b) </a:t>
            </a:r>
            <a:r>
              <a:rPr lang="en-GB" b="1" dirty="0"/>
              <a:t>Customer, Order </a:t>
            </a:r>
            <a:r>
              <a:rPr lang="en-GB" dirty="0"/>
              <a:t>and </a:t>
            </a:r>
            <a:r>
              <a:rPr lang="en-GB" b="1" dirty="0"/>
              <a:t>Product </a:t>
            </a:r>
            <a:r>
              <a:rPr lang="en-GB" dirty="0"/>
              <a:t>(An order </a:t>
            </a:r>
            <a:r>
              <a:rPr lang="en-GB" b="1" dirty="0"/>
              <a:t>may </a:t>
            </a:r>
            <a:r>
              <a:rPr lang="en-GB" dirty="0"/>
              <a:t>be for several different products.)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004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Relational database design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433184" cy="36004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a relational database, data is held in tables (also called relations) and the tables are linked by </a:t>
            </a:r>
            <a:r>
              <a:rPr lang="en-GB" dirty="0" smtClean="0"/>
              <a:t>means of </a:t>
            </a:r>
            <a:r>
              <a:rPr lang="en-GB" dirty="0"/>
              <a:t>common attributes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 relational database is a collection of tables in which relationships are modelled by shared attributes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Conceptually then, one row of a table holds one record. Each column in the table </a:t>
            </a:r>
            <a:r>
              <a:rPr lang="en-GB" dirty="0" smtClean="0"/>
              <a:t>represents one </a:t>
            </a:r>
            <a:r>
              <a:rPr lang="en-GB" dirty="0"/>
              <a:t>attribute.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280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Relational database design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433184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e.g. A table holding data about an entity Book may have the following rows and columns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/>
              <a:t>Book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901" t="41141" r="50679" b="40156"/>
          <a:stretch/>
        </p:blipFill>
        <p:spPr>
          <a:xfrm>
            <a:off x="398242" y="3232230"/>
            <a:ext cx="8181955" cy="24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Relational database design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433184" cy="44644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 describe the table shown above, you would write</a:t>
            </a:r>
          </a:p>
          <a:p>
            <a:pPr lvl="1"/>
            <a:r>
              <a:rPr lang="en-GB" dirty="0"/>
              <a:t>Book (</a:t>
            </a:r>
            <a:r>
              <a:rPr lang="en-GB" dirty="0" err="1"/>
              <a:t>BookID</a:t>
            </a:r>
            <a:r>
              <a:rPr lang="en-GB" dirty="0"/>
              <a:t>, </a:t>
            </a:r>
            <a:r>
              <a:rPr lang="en-GB" dirty="0" err="1"/>
              <a:t>DeweyCode</a:t>
            </a:r>
            <a:r>
              <a:rPr lang="en-GB" dirty="0"/>
              <a:t>, Title, Author, </a:t>
            </a:r>
            <a:r>
              <a:rPr lang="en-GB" dirty="0" err="1"/>
              <a:t>DatePublished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Note that:</a:t>
            </a:r>
          </a:p>
          <a:p>
            <a:r>
              <a:rPr lang="en-GB" dirty="0"/>
              <a:t>The entity name is shown outside the brackets</a:t>
            </a:r>
          </a:p>
          <a:p>
            <a:r>
              <a:rPr lang="en-GB" dirty="0"/>
              <a:t>The attributes are listed inside the </a:t>
            </a:r>
            <a:r>
              <a:rPr lang="en-GB" dirty="0" smtClean="0"/>
              <a:t>brackets</a:t>
            </a:r>
          </a:p>
          <a:p>
            <a:r>
              <a:rPr lang="en-GB" dirty="0"/>
              <a:t>The primary key is </a:t>
            </a:r>
            <a:r>
              <a:rPr lang="en-GB" dirty="0" smtClean="0"/>
              <a:t>underlined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The primary key is composed of one or more attributes that will uniquely identify a particular record in </a:t>
            </a:r>
            <a:r>
              <a:rPr lang="en-GB" dirty="0" smtClean="0"/>
              <a:t>the table</a:t>
            </a:r>
            <a:r>
              <a:rPr lang="en-GB" dirty="0"/>
              <a:t>. (When describing an entity this is called an entity identifier.)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818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Indexing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559616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order that a record with a particular primary key can be quickly located in a database, an index </a:t>
            </a:r>
            <a:r>
              <a:rPr lang="en-GB" dirty="0" smtClean="0"/>
              <a:t>of primary </a:t>
            </a:r>
            <a:r>
              <a:rPr lang="en-GB" dirty="0"/>
              <a:t>keys will be automatically maintained by the database software, giving the position of </a:t>
            </a:r>
            <a:r>
              <a:rPr lang="en-GB" dirty="0" smtClean="0"/>
              <a:t>each record </a:t>
            </a:r>
            <a:r>
              <a:rPr lang="en-GB" dirty="0"/>
              <a:t>according to its primary key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One or more secondary indexes may be defined when the database is created, for any attribute that </a:t>
            </a:r>
            <a:r>
              <a:rPr lang="en-GB" dirty="0" smtClean="0"/>
              <a:t>is often </a:t>
            </a:r>
            <a:r>
              <a:rPr lang="en-GB" dirty="0"/>
              <a:t>used as a search criterion. For example, in the above table both Author and Title might be </a:t>
            </a:r>
            <a:r>
              <a:rPr lang="en-GB" dirty="0" smtClean="0"/>
              <a:t>defined </a:t>
            </a:r>
            <a:r>
              <a:rPr lang="en-GB" dirty="0"/>
              <a:t>as secondary keys. This would speed up searches on either of these fields, which would otherwise </a:t>
            </a:r>
            <a:r>
              <a:rPr lang="en-GB" dirty="0" smtClean="0"/>
              <a:t>have to </a:t>
            </a:r>
            <a:r>
              <a:rPr lang="en-GB" dirty="0"/>
              <a:t>be searched sequentially.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271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Linking database tables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559616" cy="4896544"/>
          </a:xfrm>
        </p:spPr>
        <p:txBody>
          <a:bodyPr>
            <a:normAutofit/>
          </a:bodyPr>
          <a:lstStyle/>
          <a:p>
            <a:r>
              <a:rPr lang="en-GB" dirty="0"/>
              <a:t>Tables may be linked through the use of a common attribute. This attribute must be a primary key of </a:t>
            </a:r>
            <a:r>
              <a:rPr lang="en-GB" dirty="0" smtClean="0"/>
              <a:t>one of </a:t>
            </a:r>
            <a:r>
              <a:rPr lang="en-GB" dirty="0"/>
              <a:t>the tables, and is known as a foreign key in the second table.</a:t>
            </a:r>
          </a:p>
          <a:p>
            <a:r>
              <a:rPr lang="en-GB" dirty="0"/>
              <a:t>We saw in the last chapter that there are three possible types of relationship between entities</a:t>
            </a:r>
            <a:r>
              <a:rPr lang="en-GB"/>
              <a:t>: </a:t>
            </a:r>
            <a:r>
              <a:rPr lang="en-GB" smtClean="0"/>
              <a:t>one-to-one</a:t>
            </a:r>
            <a:r>
              <a:rPr lang="en-GB" dirty="0" smtClean="0"/>
              <a:t>, one-to-many </a:t>
            </a:r>
            <a:r>
              <a:rPr lang="en-GB" dirty="0"/>
              <a:t>and many-to-many.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625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concept of a relational database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r>
              <a:rPr lang="en-GB" dirty="0"/>
              <a:t>In a relational database, a separate </a:t>
            </a:r>
            <a:r>
              <a:rPr lang="en-GB" b="1" dirty="0"/>
              <a:t>table </a:t>
            </a:r>
            <a:r>
              <a:rPr lang="en-GB" dirty="0"/>
              <a:t>is created for each entity identified in the system. Where </a:t>
            </a:r>
            <a:r>
              <a:rPr lang="en-GB" dirty="0" smtClean="0"/>
              <a:t>a relationship </a:t>
            </a:r>
            <a:r>
              <a:rPr lang="en-GB" dirty="0"/>
              <a:t>exists between entities, an extra field called a </a:t>
            </a:r>
            <a:r>
              <a:rPr lang="en-GB" b="1" dirty="0"/>
              <a:t>foreign key </a:t>
            </a:r>
            <a:r>
              <a:rPr lang="en-GB" dirty="0"/>
              <a:t>links the two tables .</a:t>
            </a:r>
          </a:p>
        </p:txBody>
      </p:sp>
    </p:spTree>
    <p:extLst>
      <p:ext uri="{BB962C8B-B14F-4D97-AF65-F5344CB8AC3E}">
        <p14:creationId xmlns:p14="http://schemas.microsoft.com/office/powerpoint/2010/main" val="36080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ational datab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73524" cy="64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0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Foreign key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240486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</a:t>
            </a:r>
            <a:r>
              <a:rPr lang="en-GB" sz="2400" dirty="0"/>
              <a:t>foreign key is an attribute that creates a join between two tables. It is the attribute that is common </a:t>
            </a:r>
            <a:r>
              <a:rPr lang="en-GB" sz="2400" dirty="0" smtClean="0"/>
              <a:t>to both </a:t>
            </a:r>
            <a:r>
              <a:rPr lang="en-GB" sz="2400" dirty="0"/>
              <a:t>tables, and the primary key in one table is the foreign key in the table to which it is linked.</a:t>
            </a:r>
          </a:p>
          <a:p>
            <a:r>
              <a:rPr lang="en-GB" sz="2400" dirty="0"/>
              <a:t>Example: In the one-to-many relationship between Dentist and Patient, the entity on the 'many' side </a:t>
            </a:r>
            <a:r>
              <a:rPr lang="en-GB" sz="2400" dirty="0" smtClean="0"/>
              <a:t>of the </a:t>
            </a:r>
            <a:r>
              <a:rPr lang="en-GB" sz="2400" dirty="0"/>
              <a:t>relationship will have </a:t>
            </a:r>
            <a:r>
              <a:rPr lang="en-GB" sz="2400" b="1" dirty="0" err="1" smtClean="0"/>
              <a:t>DentistlD</a:t>
            </a:r>
            <a:r>
              <a:rPr lang="en-GB" sz="2400" b="1" dirty="0" smtClean="0"/>
              <a:t> </a:t>
            </a:r>
            <a:r>
              <a:rPr lang="en-GB" sz="2400" dirty="0"/>
              <a:t>as an extra attribute. This is the foreign key.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817" t="44566" r="59046" b="40291"/>
          <a:stretch/>
        </p:blipFill>
        <p:spPr>
          <a:xfrm>
            <a:off x="1986911" y="4005064"/>
            <a:ext cx="5242185" cy="201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48" y="6021288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2324"/>
                </a:solidFill>
                <a:latin typeface="Arial" panose="020B0604020202020204" pitchFamily="34" charset="0"/>
              </a:rPr>
              <a:t>Note 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t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ha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t </a:t>
            </a:r>
            <a:r>
              <a:rPr lang="en-GB" dirty="0">
                <a:solidFill>
                  <a:srgbClr val="232324"/>
                </a:solidFill>
                <a:latin typeface="Arial" panose="020B0604020202020204" pitchFamily="34" charset="0"/>
              </a:rPr>
              <a:t>the 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p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ri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ma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ry 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key is indicated by an aste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ri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sk, and </a:t>
            </a:r>
            <a:r>
              <a:rPr lang="en-GB" dirty="0">
                <a:solidFill>
                  <a:srgbClr val="232324"/>
                </a:solidFill>
                <a:latin typeface="Arial" panose="020B0604020202020204" pitchFamily="34" charset="0"/>
              </a:rPr>
              <a:t>the foreign key is 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shown 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in it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al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i</a:t>
            </a:r>
            <a:r>
              <a:rPr lang="en-GB" dirty="0">
                <a:solidFill>
                  <a:srgbClr val="343435"/>
                </a:solidFill>
                <a:latin typeface="Arial" panose="020B0604020202020204" pitchFamily="34" charset="0"/>
              </a:rPr>
              <a:t>cs</a:t>
            </a:r>
            <a:r>
              <a:rPr lang="en-GB" dirty="0">
                <a:solidFill>
                  <a:srgbClr val="120E0D"/>
                </a:solidFill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2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Linking tables in a many-to-many </a:t>
            </a:r>
            <a:r>
              <a:rPr lang="en-GB" b="1" dirty="0" smtClean="0"/>
              <a:t>relationship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2404864"/>
          </a:xfrm>
        </p:spPr>
        <p:txBody>
          <a:bodyPr>
            <a:normAutofit/>
          </a:bodyPr>
          <a:lstStyle/>
          <a:p>
            <a:r>
              <a:rPr lang="en-GB" dirty="0"/>
              <a:t>When there is a many-to-many relationship between two entities, tables cannot be directly linked </a:t>
            </a:r>
            <a:r>
              <a:rPr lang="en-GB" dirty="0" smtClean="0"/>
              <a:t>in this </a:t>
            </a:r>
            <a:r>
              <a:rPr lang="en-GB" dirty="0"/>
              <a:t>way. For example, consider the relationship between </a:t>
            </a:r>
            <a:r>
              <a:rPr lang="en-GB" b="1" dirty="0"/>
              <a:t>Student </a:t>
            </a:r>
            <a:r>
              <a:rPr lang="en-GB" dirty="0"/>
              <a:t>and </a:t>
            </a:r>
            <a:r>
              <a:rPr lang="en-GB" b="1" dirty="0"/>
              <a:t>Course. </a:t>
            </a:r>
            <a:r>
              <a:rPr lang="en-GB" dirty="0"/>
              <a:t>A student takes </a:t>
            </a:r>
            <a:r>
              <a:rPr lang="en-GB" dirty="0" smtClean="0"/>
              <a:t>many</a:t>
            </a:r>
            <a:r>
              <a:rPr lang="en-GB" dirty="0"/>
              <a:t> </a:t>
            </a:r>
            <a:r>
              <a:rPr lang="en-GB" dirty="0" smtClean="0"/>
              <a:t>courses</a:t>
            </a:r>
            <a:r>
              <a:rPr lang="en-GB" dirty="0"/>
              <a:t>, and the same course is taken by many students.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77" t="61031" r="53651" b="32365"/>
          <a:stretch/>
        </p:blipFill>
        <p:spPr>
          <a:xfrm>
            <a:off x="612648" y="4221088"/>
            <a:ext cx="8059868" cy="11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Linking tables in a many-to-many </a:t>
            </a:r>
            <a:r>
              <a:rPr lang="en-GB" b="1" dirty="0" smtClean="0"/>
              <a:t>relationship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2404864"/>
          </a:xfrm>
        </p:spPr>
        <p:txBody>
          <a:bodyPr>
            <a:normAutofit/>
          </a:bodyPr>
          <a:lstStyle/>
          <a:p>
            <a:r>
              <a:rPr lang="en-GB" dirty="0"/>
              <a:t>In this case, an extra table is needed to link the </a:t>
            </a:r>
            <a:r>
              <a:rPr lang="en-GB" b="1" dirty="0"/>
              <a:t>Student </a:t>
            </a:r>
            <a:r>
              <a:rPr lang="en-GB" dirty="0"/>
              <a:t>and </a:t>
            </a:r>
            <a:r>
              <a:rPr lang="en-GB" b="1" dirty="0"/>
              <a:t>Course </a:t>
            </a:r>
            <a:r>
              <a:rPr lang="en-GB" dirty="0"/>
              <a:t>tables. We could call </a:t>
            </a:r>
            <a:r>
              <a:rPr lang="en-GB" dirty="0" smtClean="0"/>
              <a:t>this </a:t>
            </a:r>
            <a:r>
              <a:rPr lang="en-GB" dirty="0" err="1" smtClean="0"/>
              <a:t>StudentCourse</a:t>
            </a:r>
            <a:r>
              <a:rPr lang="en-GB" dirty="0"/>
              <a:t>, or Enrolment, for example.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18" t="71507" r="56157" b="21602"/>
          <a:stretch/>
        </p:blipFill>
        <p:spPr>
          <a:xfrm>
            <a:off x="251519" y="3465004"/>
            <a:ext cx="8656391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Linking tables in a many-to-many </a:t>
            </a:r>
            <a:r>
              <a:rPr lang="en-GB" b="1" dirty="0" smtClean="0"/>
              <a:t>relationship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4942" y="3370548"/>
            <a:ext cx="8712968" cy="2404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three tables will now have attributes something like those shown below:</a:t>
            </a:r>
          </a:p>
          <a:p>
            <a:r>
              <a:rPr lang="en-GB" dirty="0"/>
              <a:t>Student (</a:t>
            </a:r>
            <a:r>
              <a:rPr lang="en-GB" dirty="0" err="1"/>
              <a:t>StudentID</a:t>
            </a:r>
            <a:r>
              <a:rPr lang="en-GB" dirty="0"/>
              <a:t>, Name, Address)</a:t>
            </a:r>
          </a:p>
          <a:p>
            <a:r>
              <a:rPr lang="en-GB" dirty="0"/>
              <a:t>Enrolment </a:t>
            </a:r>
            <a:r>
              <a:rPr lang="en-GB" i="1" dirty="0"/>
              <a:t>(</a:t>
            </a:r>
            <a:r>
              <a:rPr lang="en-GB" i="1" dirty="0" err="1" smtClean="0"/>
              <a:t>StudentID</a:t>
            </a:r>
            <a:r>
              <a:rPr lang="en-GB" i="1" dirty="0"/>
              <a:t>, </a:t>
            </a:r>
            <a:r>
              <a:rPr lang="en-GB" i="1" dirty="0" err="1"/>
              <a:t>CourselD</a:t>
            </a:r>
            <a:r>
              <a:rPr lang="en-GB" i="1" dirty="0"/>
              <a:t>)</a:t>
            </a:r>
          </a:p>
          <a:p>
            <a:r>
              <a:rPr lang="en-GB" dirty="0"/>
              <a:t>Course (</a:t>
            </a:r>
            <a:r>
              <a:rPr lang="en-GB" dirty="0" err="1"/>
              <a:t>CourseID</a:t>
            </a:r>
            <a:r>
              <a:rPr lang="en-GB" dirty="0"/>
              <a:t>, Subject, Level)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18" t="71507" r="56157" b="21602"/>
          <a:stretch/>
        </p:blipFill>
        <p:spPr>
          <a:xfrm>
            <a:off x="194942" y="1700808"/>
            <a:ext cx="8656391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Composite key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712968" cy="2404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In this data model, the table linking </a:t>
            </a:r>
            <a:r>
              <a:rPr lang="en-GB" b="1" dirty="0"/>
              <a:t>Student </a:t>
            </a:r>
            <a:r>
              <a:rPr lang="en-GB" dirty="0"/>
              <a:t>and </a:t>
            </a:r>
            <a:r>
              <a:rPr lang="en-GB" b="1" dirty="0"/>
              <a:t>Course </a:t>
            </a:r>
            <a:r>
              <a:rPr lang="en-GB" dirty="0"/>
              <a:t>has two foreign keys, each linking to one </a:t>
            </a:r>
            <a:r>
              <a:rPr lang="en-GB" dirty="0" smtClean="0"/>
              <a:t>of the </a:t>
            </a:r>
            <a:r>
              <a:rPr lang="en-GB" dirty="0"/>
              <a:t>two main tables.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two foreign keys also act as the primary key of this table. A primary key </a:t>
            </a:r>
            <a:r>
              <a:rPr lang="en-GB" dirty="0" smtClean="0"/>
              <a:t>which consists </a:t>
            </a:r>
            <a:r>
              <a:rPr lang="en-GB" dirty="0"/>
              <a:t>of more than one attribute is called a </a:t>
            </a:r>
            <a:r>
              <a:rPr lang="en-GB" b="1" dirty="0"/>
              <a:t>composite primary key.</a:t>
            </a:r>
            <a:endParaRPr lang="en-GB" sz="2400" dirty="0"/>
          </a:p>
        </p:txBody>
      </p:sp>
      <p:pic>
        <p:nvPicPr>
          <p:cNvPr id="2050" name="Picture 2" descr="Image result for composite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33664"/>
            <a:ext cx="4280630" cy="25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8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Drawing an entity relationship diagram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2864" y="1628800"/>
            <a:ext cx="8712968" cy="2404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 database system will frequently involve many different </a:t>
            </a:r>
            <a:r>
              <a:rPr lang="en-GB" dirty="0" smtClean="0"/>
              <a:t>entities </a:t>
            </a:r>
            <a:r>
              <a:rPr lang="en-GB" dirty="0"/>
              <a:t>linked to each other, and an </a:t>
            </a:r>
            <a:r>
              <a:rPr lang="en-GB" dirty="0" smtClean="0"/>
              <a:t>entity relationship </a:t>
            </a:r>
            <a:r>
              <a:rPr lang="en-GB" dirty="0"/>
              <a:t>diagram can be drawn to show all the </a:t>
            </a:r>
            <a:r>
              <a:rPr lang="en-GB" dirty="0" smtClean="0"/>
              <a:t>relationships.</a:t>
            </a:r>
          </a:p>
          <a:p>
            <a:pPr marL="0" indent="0">
              <a:buNone/>
            </a:pPr>
            <a:r>
              <a:rPr lang="en-GB" b="1" dirty="0" smtClean="0"/>
              <a:t>Example </a:t>
            </a:r>
            <a:r>
              <a:rPr lang="en-GB" b="1" dirty="0"/>
              <a:t>2</a:t>
            </a:r>
          </a:p>
          <a:p>
            <a:pPr marL="0" indent="0">
              <a:buNone/>
            </a:pPr>
            <a:r>
              <a:rPr lang="en-GB" dirty="0"/>
              <a:t>A hospital inpatient system may involve entities </a:t>
            </a:r>
            <a:r>
              <a:rPr lang="en-GB" b="1" dirty="0"/>
              <a:t>Ward, Nurse, Patient </a:t>
            </a:r>
            <a:r>
              <a:rPr lang="en-GB" dirty="0"/>
              <a:t>and </a:t>
            </a:r>
            <a:r>
              <a:rPr lang="en-GB" b="1" dirty="0"/>
              <a:t>Consultant. </a:t>
            </a:r>
            <a:r>
              <a:rPr lang="en-GB" dirty="0"/>
              <a:t>A ward </a:t>
            </a:r>
            <a:r>
              <a:rPr lang="en-GB" dirty="0" smtClean="0"/>
              <a:t>is staffed </a:t>
            </a:r>
            <a:r>
              <a:rPr lang="en-GB" dirty="0"/>
              <a:t>by many nurses, but each nurse works on only one ward. A patient is in a ward and has </a:t>
            </a:r>
            <a:r>
              <a:rPr lang="en-GB" dirty="0" smtClean="0"/>
              <a:t>many nurses </a:t>
            </a:r>
            <a:r>
              <a:rPr lang="en-GB" dirty="0"/>
              <a:t>looking after them, as well as a consultant, who sees many patients on different wards.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579" t="41941" r="19176" b="44278"/>
          <a:stretch/>
        </p:blipFill>
        <p:spPr>
          <a:xfrm>
            <a:off x="1259632" y="4033664"/>
            <a:ext cx="6887717" cy="22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04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48775</TotalTime>
  <Words>812</Words>
  <Application>Microsoft Office PowerPoint</Application>
  <PresentationFormat>On-screen Show (4:3)</PresentationFormat>
  <Paragraphs>54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Wingdings</vt:lpstr>
      <vt:lpstr>Wingdings 2</vt:lpstr>
      <vt:lpstr>Median</vt:lpstr>
      <vt:lpstr>Relational Database</vt:lpstr>
      <vt:lpstr>The concept of a relational database</vt:lpstr>
      <vt:lpstr>PowerPoint Presentation</vt:lpstr>
      <vt:lpstr>Foreign key</vt:lpstr>
      <vt:lpstr>Linking tables in a many-to-many relationship</vt:lpstr>
      <vt:lpstr>Linking tables in a many-to-many relationship</vt:lpstr>
      <vt:lpstr>Linking tables in a many-to-many relationship</vt:lpstr>
      <vt:lpstr>Composite key</vt:lpstr>
      <vt:lpstr>Drawing an entity relationship diagram</vt:lpstr>
      <vt:lpstr>Activity</vt:lpstr>
      <vt:lpstr>Relational database design</vt:lpstr>
      <vt:lpstr>Relational database design</vt:lpstr>
      <vt:lpstr>Relational database design</vt:lpstr>
      <vt:lpstr>Indexing</vt:lpstr>
      <vt:lpstr>Linking database tables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586</cp:revision>
  <dcterms:created xsi:type="dcterms:W3CDTF">2014-06-23T10:47:17Z</dcterms:created>
  <dcterms:modified xsi:type="dcterms:W3CDTF">2018-02-05T21:46:27Z</dcterms:modified>
</cp:coreProperties>
</file>