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315" r:id="rId3"/>
    <p:sldId id="316" r:id="rId4"/>
    <p:sldId id="317" r:id="rId5"/>
    <p:sldId id="319" r:id="rId6"/>
    <p:sldId id="320" r:id="rId7"/>
    <p:sldId id="321" r:id="rId8"/>
    <p:sldId id="322" r:id="rId9"/>
    <p:sldId id="32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15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12" autoAdjust="0"/>
    <p:restoredTop sz="93728" autoAdjust="0"/>
  </p:normalViewPr>
  <p:slideViewPr>
    <p:cSldViewPr>
      <p:cViewPr varScale="1">
        <p:scale>
          <a:sx n="64" d="100"/>
          <a:sy n="64" d="100"/>
        </p:scale>
        <p:origin x="153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A09AD13-6003-4AE8-87D3-9D66478E4A17}" type="doc">
      <dgm:prSet loTypeId="urn:microsoft.com/office/officeart/2009/layout/CircleArrowProcess" loCatId="cycle" qsTypeId="urn:microsoft.com/office/officeart/2005/8/quickstyle/simple5" qsCatId="simple" csTypeId="urn:microsoft.com/office/officeart/2005/8/colors/colorful1" csCatId="colorful" phldr="1"/>
      <dgm:spPr/>
      <dgm:t>
        <a:bodyPr/>
        <a:lstStyle/>
        <a:p>
          <a:endParaRPr lang="en-GB"/>
        </a:p>
      </dgm:t>
    </dgm:pt>
    <dgm:pt modelId="{E532DC4D-A0D4-4603-8AB0-C2CDCF81333D}">
      <dgm:prSet phldrT="[Text]"/>
      <dgm:spPr/>
      <dgm:t>
        <a:bodyPr/>
        <a:lstStyle/>
        <a:p>
          <a:r>
            <a:rPr lang="en-GB" dirty="0"/>
            <a:t>User</a:t>
          </a:r>
        </a:p>
      </dgm:t>
    </dgm:pt>
    <dgm:pt modelId="{A2E776DA-543B-49EE-96FB-01A3E1922701}" type="parTrans" cxnId="{56B1E795-325C-43AD-9DCF-4A92504C4BD5}">
      <dgm:prSet/>
      <dgm:spPr/>
      <dgm:t>
        <a:bodyPr/>
        <a:lstStyle/>
        <a:p>
          <a:endParaRPr lang="en-GB"/>
        </a:p>
      </dgm:t>
    </dgm:pt>
    <dgm:pt modelId="{C148547C-A640-4C80-A998-F7E433AB3942}" type="sibTrans" cxnId="{56B1E795-325C-43AD-9DCF-4A92504C4BD5}">
      <dgm:prSet/>
      <dgm:spPr/>
      <dgm:t>
        <a:bodyPr/>
        <a:lstStyle/>
        <a:p>
          <a:endParaRPr lang="en-GB"/>
        </a:p>
      </dgm:t>
    </dgm:pt>
    <dgm:pt modelId="{FC866F46-BE4D-4442-BFA1-15116964A012}">
      <dgm:prSet phldrT="[Text]"/>
      <dgm:spPr/>
      <dgm:t>
        <a:bodyPr/>
        <a:lstStyle/>
        <a:p>
          <a:r>
            <a:rPr lang="en-GB" dirty="0"/>
            <a:t>Applications</a:t>
          </a:r>
        </a:p>
      </dgm:t>
    </dgm:pt>
    <dgm:pt modelId="{EC2AAE33-017A-4AEA-B9AF-DE91C3C49FE1}" type="parTrans" cxnId="{DEEE2562-CB34-4B04-90BC-8B2AB11010AB}">
      <dgm:prSet/>
      <dgm:spPr/>
      <dgm:t>
        <a:bodyPr/>
        <a:lstStyle/>
        <a:p>
          <a:endParaRPr lang="en-GB"/>
        </a:p>
      </dgm:t>
    </dgm:pt>
    <dgm:pt modelId="{7ED614BC-8611-45FF-AC8C-A307553F4149}" type="sibTrans" cxnId="{DEEE2562-CB34-4B04-90BC-8B2AB11010AB}">
      <dgm:prSet/>
      <dgm:spPr/>
      <dgm:t>
        <a:bodyPr/>
        <a:lstStyle/>
        <a:p>
          <a:endParaRPr lang="en-GB"/>
        </a:p>
      </dgm:t>
    </dgm:pt>
    <dgm:pt modelId="{800C70AD-6BF8-476C-86BE-2CEEA5442B50}">
      <dgm:prSet phldrT="[Text]"/>
      <dgm:spPr/>
      <dgm:t>
        <a:bodyPr/>
        <a:lstStyle/>
        <a:p>
          <a:r>
            <a:rPr lang="en-GB" dirty="0"/>
            <a:t>Operating System</a:t>
          </a:r>
        </a:p>
      </dgm:t>
    </dgm:pt>
    <dgm:pt modelId="{EE675396-F0C8-47AC-892D-77A0C12A41E7}" type="parTrans" cxnId="{0E4A3C19-D7A4-48A4-8342-0562F76EE671}">
      <dgm:prSet/>
      <dgm:spPr/>
      <dgm:t>
        <a:bodyPr/>
        <a:lstStyle/>
        <a:p>
          <a:endParaRPr lang="en-GB"/>
        </a:p>
      </dgm:t>
    </dgm:pt>
    <dgm:pt modelId="{F5B4302E-C121-478D-B3FC-6E66B605D415}" type="sibTrans" cxnId="{0E4A3C19-D7A4-48A4-8342-0562F76EE671}">
      <dgm:prSet/>
      <dgm:spPr/>
      <dgm:t>
        <a:bodyPr/>
        <a:lstStyle/>
        <a:p>
          <a:endParaRPr lang="en-GB"/>
        </a:p>
      </dgm:t>
    </dgm:pt>
    <dgm:pt modelId="{54220E9F-26DE-4D6D-8720-8FBEB6EE9BA7}">
      <dgm:prSet phldrT="[Text]"/>
      <dgm:spPr/>
      <dgm:t>
        <a:bodyPr/>
        <a:lstStyle/>
        <a:p>
          <a:r>
            <a:rPr lang="en-GB" dirty="0"/>
            <a:t>Hardware</a:t>
          </a:r>
        </a:p>
      </dgm:t>
    </dgm:pt>
    <dgm:pt modelId="{E4680F84-8F7E-437B-85F8-9E1E9C18C889}" type="parTrans" cxnId="{4AE85D62-4886-4804-91CF-D57660DB4C1D}">
      <dgm:prSet/>
      <dgm:spPr/>
      <dgm:t>
        <a:bodyPr/>
        <a:lstStyle/>
        <a:p>
          <a:endParaRPr lang="en-GB"/>
        </a:p>
      </dgm:t>
    </dgm:pt>
    <dgm:pt modelId="{02658692-0EEC-4DB2-A7C2-D76E81725140}" type="sibTrans" cxnId="{4AE85D62-4886-4804-91CF-D57660DB4C1D}">
      <dgm:prSet/>
      <dgm:spPr/>
      <dgm:t>
        <a:bodyPr/>
        <a:lstStyle/>
        <a:p>
          <a:endParaRPr lang="en-GB"/>
        </a:p>
      </dgm:t>
    </dgm:pt>
    <dgm:pt modelId="{13F5D25B-171B-4FCD-A6C1-9EB5543E301B}" type="pres">
      <dgm:prSet presAssocID="{2A09AD13-6003-4AE8-87D3-9D66478E4A17}" presName="Name0" presStyleCnt="0">
        <dgm:presLayoutVars>
          <dgm:chMax val="7"/>
          <dgm:chPref val="7"/>
          <dgm:dir/>
          <dgm:animLvl val="lvl"/>
        </dgm:presLayoutVars>
      </dgm:prSet>
      <dgm:spPr/>
    </dgm:pt>
    <dgm:pt modelId="{C61F67F2-1194-452A-8738-A6B8381FA9EF}" type="pres">
      <dgm:prSet presAssocID="{E532DC4D-A0D4-4603-8AB0-C2CDCF81333D}" presName="Accent1" presStyleCnt="0"/>
      <dgm:spPr/>
    </dgm:pt>
    <dgm:pt modelId="{015E6EE6-A7D1-488F-82D0-0C3ECCD6559C}" type="pres">
      <dgm:prSet presAssocID="{E532DC4D-A0D4-4603-8AB0-C2CDCF81333D}" presName="Accent" presStyleLbl="node1" presStyleIdx="0" presStyleCnt="4"/>
      <dgm:spPr/>
    </dgm:pt>
    <dgm:pt modelId="{4E29378F-88CF-47C1-A272-DFC21AD43879}" type="pres">
      <dgm:prSet presAssocID="{E532DC4D-A0D4-4603-8AB0-C2CDCF81333D}" presName="Parent1" presStyleLbl="revTx" presStyleIdx="0" presStyleCnt="4">
        <dgm:presLayoutVars>
          <dgm:chMax val="1"/>
          <dgm:chPref val="1"/>
          <dgm:bulletEnabled val="1"/>
        </dgm:presLayoutVars>
      </dgm:prSet>
      <dgm:spPr/>
    </dgm:pt>
    <dgm:pt modelId="{99A6A8AA-0178-4A10-8668-3A890B6E982C}" type="pres">
      <dgm:prSet presAssocID="{FC866F46-BE4D-4442-BFA1-15116964A012}" presName="Accent2" presStyleCnt="0"/>
      <dgm:spPr/>
    </dgm:pt>
    <dgm:pt modelId="{076BB28D-321B-45E8-8CD3-E1A8D8EDF169}" type="pres">
      <dgm:prSet presAssocID="{FC866F46-BE4D-4442-BFA1-15116964A012}" presName="Accent" presStyleLbl="node1" presStyleIdx="1" presStyleCnt="4"/>
      <dgm:spPr/>
    </dgm:pt>
    <dgm:pt modelId="{580E7771-5938-4380-BBF0-80E56D9954E1}" type="pres">
      <dgm:prSet presAssocID="{FC866F46-BE4D-4442-BFA1-15116964A012}" presName="Parent2" presStyleLbl="revTx" presStyleIdx="1" presStyleCnt="4">
        <dgm:presLayoutVars>
          <dgm:chMax val="1"/>
          <dgm:chPref val="1"/>
          <dgm:bulletEnabled val="1"/>
        </dgm:presLayoutVars>
      </dgm:prSet>
      <dgm:spPr/>
    </dgm:pt>
    <dgm:pt modelId="{6EF0D6A5-2459-4113-8985-3DEA6BD267C0}" type="pres">
      <dgm:prSet presAssocID="{800C70AD-6BF8-476C-86BE-2CEEA5442B50}" presName="Accent3" presStyleCnt="0"/>
      <dgm:spPr/>
    </dgm:pt>
    <dgm:pt modelId="{5064A660-C4FB-4FBA-9B6C-3B8E25B4A742}" type="pres">
      <dgm:prSet presAssocID="{800C70AD-6BF8-476C-86BE-2CEEA5442B50}" presName="Accent" presStyleLbl="node1" presStyleIdx="2" presStyleCnt="4"/>
      <dgm:spPr/>
    </dgm:pt>
    <dgm:pt modelId="{33940B5E-55C6-4A6B-89E5-AE23CF533999}" type="pres">
      <dgm:prSet presAssocID="{800C70AD-6BF8-476C-86BE-2CEEA5442B50}" presName="Parent3" presStyleLbl="revTx" presStyleIdx="2" presStyleCnt="4">
        <dgm:presLayoutVars>
          <dgm:chMax val="1"/>
          <dgm:chPref val="1"/>
          <dgm:bulletEnabled val="1"/>
        </dgm:presLayoutVars>
      </dgm:prSet>
      <dgm:spPr/>
    </dgm:pt>
    <dgm:pt modelId="{CCC27413-3562-4315-AFA5-0AE5BC7E696E}" type="pres">
      <dgm:prSet presAssocID="{54220E9F-26DE-4D6D-8720-8FBEB6EE9BA7}" presName="Accent4" presStyleCnt="0"/>
      <dgm:spPr/>
    </dgm:pt>
    <dgm:pt modelId="{A2D7B965-DE72-4F04-8FA4-C0FBE13323B3}" type="pres">
      <dgm:prSet presAssocID="{54220E9F-26DE-4D6D-8720-8FBEB6EE9BA7}" presName="Accent" presStyleLbl="node1" presStyleIdx="3" presStyleCnt="4"/>
      <dgm:spPr/>
    </dgm:pt>
    <dgm:pt modelId="{F89AD4E4-0DCA-4CA6-A12B-A777C2B8E8A6}" type="pres">
      <dgm:prSet presAssocID="{54220E9F-26DE-4D6D-8720-8FBEB6EE9BA7}" presName="Parent4" presStyleLbl="revTx" presStyleIdx="3" presStyleCnt="4">
        <dgm:presLayoutVars>
          <dgm:chMax val="1"/>
          <dgm:chPref val="1"/>
          <dgm:bulletEnabled val="1"/>
        </dgm:presLayoutVars>
      </dgm:prSet>
      <dgm:spPr/>
    </dgm:pt>
  </dgm:ptLst>
  <dgm:cxnLst>
    <dgm:cxn modelId="{0E4A3C19-D7A4-48A4-8342-0562F76EE671}" srcId="{2A09AD13-6003-4AE8-87D3-9D66478E4A17}" destId="{800C70AD-6BF8-476C-86BE-2CEEA5442B50}" srcOrd="2" destOrd="0" parTransId="{EE675396-F0C8-47AC-892D-77A0C12A41E7}" sibTransId="{F5B4302E-C121-478D-B3FC-6E66B605D415}"/>
    <dgm:cxn modelId="{400C7126-54B1-4D32-BA7F-609322F13F94}" type="presOf" srcId="{800C70AD-6BF8-476C-86BE-2CEEA5442B50}" destId="{33940B5E-55C6-4A6B-89E5-AE23CF533999}" srcOrd="0" destOrd="0" presId="urn:microsoft.com/office/officeart/2009/layout/CircleArrowProcess"/>
    <dgm:cxn modelId="{DEEE2562-CB34-4B04-90BC-8B2AB11010AB}" srcId="{2A09AD13-6003-4AE8-87D3-9D66478E4A17}" destId="{FC866F46-BE4D-4442-BFA1-15116964A012}" srcOrd="1" destOrd="0" parTransId="{EC2AAE33-017A-4AEA-B9AF-DE91C3C49FE1}" sibTransId="{7ED614BC-8611-45FF-AC8C-A307553F4149}"/>
    <dgm:cxn modelId="{4AE85D62-4886-4804-91CF-D57660DB4C1D}" srcId="{2A09AD13-6003-4AE8-87D3-9D66478E4A17}" destId="{54220E9F-26DE-4D6D-8720-8FBEB6EE9BA7}" srcOrd="3" destOrd="0" parTransId="{E4680F84-8F7E-437B-85F8-9E1E9C18C889}" sibTransId="{02658692-0EEC-4DB2-A7C2-D76E81725140}"/>
    <dgm:cxn modelId="{56B1E795-325C-43AD-9DCF-4A92504C4BD5}" srcId="{2A09AD13-6003-4AE8-87D3-9D66478E4A17}" destId="{E532DC4D-A0D4-4603-8AB0-C2CDCF81333D}" srcOrd="0" destOrd="0" parTransId="{A2E776DA-543B-49EE-96FB-01A3E1922701}" sibTransId="{C148547C-A640-4C80-A998-F7E433AB3942}"/>
    <dgm:cxn modelId="{D93C3196-91FF-4D7D-8885-33B49392198E}" type="presOf" srcId="{54220E9F-26DE-4D6D-8720-8FBEB6EE9BA7}" destId="{F89AD4E4-0DCA-4CA6-A12B-A777C2B8E8A6}" srcOrd="0" destOrd="0" presId="urn:microsoft.com/office/officeart/2009/layout/CircleArrowProcess"/>
    <dgm:cxn modelId="{EFCA029D-6B9D-47E4-933D-871A4D6ED374}" type="presOf" srcId="{2A09AD13-6003-4AE8-87D3-9D66478E4A17}" destId="{13F5D25B-171B-4FCD-A6C1-9EB5543E301B}" srcOrd="0" destOrd="0" presId="urn:microsoft.com/office/officeart/2009/layout/CircleArrowProcess"/>
    <dgm:cxn modelId="{8C433EC2-5F63-45F5-9F22-2F6320983B93}" type="presOf" srcId="{E532DC4D-A0D4-4603-8AB0-C2CDCF81333D}" destId="{4E29378F-88CF-47C1-A272-DFC21AD43879}" srcOrd="0" destOrd="0" presId="urn:microsoft.com/office/officeart/2009/layout/CircleArrowProcess"/>
    <dgm:cxn modelId="{305E13D4-7A70-4354-A9E1-CF69592BE0E4}" type="presOf" srcId="{FC866F46-BE4D-4442-BFA1-15116964A012}" destId="{580E7771-5938-4380-BBF0-80E56D9954E1}" srcOrd="0" destOrd="0" presId="urn:microsoft.com/office/officeart/2009/layout/CircleArrowProcess"/>
    <dgm:cxn modelId="{C70FE667-DD2C-4FC9-9FC9-C894D89D7D5E}" type="presParOf" srcId="{13F5D25B-171B-4FCD-A6C1-9EB5543E301B}" destId="{C61F67F2-1194-452A-8738-A6B8381FA9EF}" srcOrd="0" destOrd="0" presId="urn:microsoft.com/office/officeart/2009/layout/CircleArrowProcess"/>
    <dgm:cxn modelId="{EB7AB963-B291-4972-87FE-700C7BD19008}" type="presParOf" srcId="{C61F67F2-1194-452A-8738-A6B8381FA9EF}" destId="{015E6EE6-A7D1-488F-82D0-0C3ECCD6559C}" srcOrd="0" destOrd="0" presId="urn:microsoft.com/office/officeart/2009/layout/CircleArrowProcess"/>
    <dgm:cxn modelId="{747A045F-0E70-4326-B8A2-D7210919A93A}" type="presParOf" srcId="{13F5D25B-171B-4FCD-A6C1-9EB5543E301B}" destId="{4E29378F-88CF-47C1-A272-DFC21AD43879}" srcOrd="1" destOrd="0" presId="urn:microsoft.com/office/officeart/2009/layout/CircleArrowProcess"/>
    <dgm:cxn modelId="{BA8015BE-C055-410E-A2F6-CE2360DBB899}" type="presParOf" srcId="{13F5D25B-171B-4FCD-A6C1-9EB5543E301B}" destId="{99A6A8AA-0178-4A10-8668-3A890B6E982C}" srcOrd="2" destOrd="0" presId="urn:microsoft.com/office/officeart/2009/layout/CircleArrowProcess"/>
    <dgm:cxn modelId="{DE53871B-5AB6-4649-B944-B75522E34577}" type="presParOf" srcId="{99A6A8AA-0178-4A10-8668-3A890B6E982C}" destId="{076BB28D-321B-45E8-8CD3-E1A8D8EDF169}" srcOrd="0" destOrd="0" presId="urn:microsoft.com/office/officeart/2009/layout/CircleArrowProcess"/>
    <dgm:cxn modelId="{A7A3DB12-EE2F-483B-85A4-722D3C9569B3}" type="presParOf" srcId="{13F5D25B-171B-4FCD-A6C1-9EB5543E301B}" destId="{580E7771-5938-4380-BBF0-80E56D9954E1}" srcOrd="3" destOrd="0" presId="urn:microsoft.com/office/officeart/2009/layout/CircleArrowProcess"/>
    <dgm:cxn modelId="{B31B93CF-540A-4587-B954-80AE80056E12}" type="presParOf" srcId="{13F5D25B-171B-4FCD-A6C1-9EB5543E301B}" destId="{6EF0D6A5-2459-4113-8985-3DEA6BD267C0}" srcOrd="4" destOrd="0" presId="urn:microsoft.com/office/officeart/2009/layout/CircleArrowProcess"/>
    <dgm:cxn modelId="{B3D4211F-3C8E-4552-B060-03181BD8B183}" type="presParOf" srcId="{6EF0D6A5-2459-4113-8985-3DEA6BD267C0}" destId="{5064A660-C4FB-4FBA-9B6C-3B8E25B4A742}" srcOrd="0" destOrd="0" presId="urn:microsoft.com/office/officeart/2009/layout/CircleArrowProcess"/>
    <dgm:cxn modelId="{DF34C634-541B-4C72-B1CA-5C9AD093B13B}" type="presParOf" srcId="{13F5D25B-171B-4FCD-A6C1-9EB5543E301B}" destId="{33940B5E-55C6-4A6B-89E5-AE23CF533999}" srcOrd="5" destOrd="0" presId="urn:microsoft.com/office/officeart/2009/layout/CircleArrowProcess"/>
    <dgm:cxn modelId="{7A17F9A6-D10A-4D5C-BD05-F91A34076B90}" type="presParOf" srcId="{13F5D25B-171B-4FCD-A6C1-9EB5543E301B}" destId="{CCC27413-3562-4315-AFA5-0AE5BC7E696E}" srcOrd="6" destOrd="0" presId="urn:microsoft.com/office/officeart/2009/layout/CircleArrowProcess"/>
    <dgm:cxn modelId="{4C385E8B-3164-4514-AD62-63F4356ACFA9}" type="presParOf" srcId="{CCC27413-3562-4315-AFA5-0AE5BC7E696E}" destId="{A2D7B965-DE72-4F04-8FA4-C0FBE13323B3}" srcOrd="0" destOrd="0" presId="urn:microsoft.com/office/officeart/2009/layout/CircleArrowProcess"/>
    <dgm:cxn modelId="{F071CA3B-2613-4ECF-BD57-5F21D1BBEA58}" type="presParOf" srcId="{13F5D25B-171B-4FCD-A6C1-9EB5543E301B}" destId="{F89AD4E4-0DCA-4CA6-A12B-A777C2B8E8A6}" srcOrd="7"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5E6EE6-A7D1-488F-82D0-0C3ECCD6559C}">
      <dsp:nvSpPr>
        <dsp:cNvPr id="0" name=""/>
        <dsp:cNvSpPr/>
      </dsp:nvSpPr>
      <dsp:spPr>
        <a:xfrm>
          <a:off x="2609835" y="0"/>
          <a:ext cx="1546727" cy="1546884"/>
        </a:xfrm>
        <a:prstGeom prst="circularArrow">
          <a:avLst>
            <a:gd name="adj1" fmla="val 10980"/>
            <a:gd name="adj2" fmla="val 1142322"/>
            <a:gd name="adj3" fmla="val 4500000"/>
            <a:gd name="adj4" fmla="val 10800000"/>
            <a:gd name="adj5" fmla="val 12500"/>
          </a:avLst>
        </a:prstGeom>
        <a:solidFill>
          <a:schemeClr val="accent2">
            <a:hueOff val="0"/>
            <a:satOff val="0"/>
            <a:lumOff val="0"/>
            <a:alphaOff val="0"/>
          </a:schemeClr>
        </a:solidFill>
        <a:ln>
          <a:noFill/>
        </a:ln>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accent2">
              <a:hueOff val="0"/>
              <a:satOff val="0"/>
              <a:lumOff val="0"/>
              <a:alphaOff val="0"/>
            </a:schemeClr>
          </a:contourClr>
        </a:sp3d>
      </dsp:spPr>
      <dsp:style>
        <a:lnRef idx="0">
          <a:scrgbClr r="0" g="0" b="0"/>
        </a:lnRef>
        <a:fillRef idx="3">
          <a:scrgbClr r="0" g="0" b="0"/>
        </a:fillRef>
        <a:effectRef idx="3">
          <a:scrgbClr r="0" g="0" b="0"/>
        </a:effectRef>
        <a:fontRef idx="minor">
          <a:schemeClr val="lt1"/>
        </a:fontRef>
      </dsp:style>
    </dsp:sp>
    <dsp:sp modelId="{4E29378F-88CF-47C1-A272-DFC21AD43879}">
      <dsp:nvSpPr>
        <dsp:cNvPr id="0" name=""/>
        <dsp:cNvSpPr/>
      </dsp:nvSpPr>
      <dsp:spPr>
        <a:xfrm>
          <a:off x="2951328" y="559930"/>
          <a:ext cx="863161" cy="4315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GB" sz="1300" kern="1200" dirty="0"/>
            <a:t>User</a:t>
          </a:r>
        </a:p>
      </dsp:txBody>
      <dsp:txXfrm>
        <a:off x="2951328" y="559930"/>
        <a:ext cx="863161" cy="431536"/>
      </dsp:txXfrm>
    </dsp:sp>
    <dsp:sp modelId="{076BB28D-321B-45E8-8CD3-E1A8D8EDF169}">
      <dsp:nvSpPr>
        <dsp:cNvPr id="0" name=""/>
        <dsp:cNvSpPr/>
      </dsp:nvSpPr>
      <dsp:spPr>
        <a:xfrm>
          <a:off x="2180140" y="888915"/>
          <a:ext cx="1546727" cy="1546884"/>
        </a:xfrm>
        <a:prstGeom prst="leftCircularArrow">
          <a:avLst>
            <a:gd name="adj1" fmla="val 10980"/>
            <a:gd name="adj2" fmla="val 1142322"/>
            <a:gd name="adj3" fmla="val 6300000"/>
            <a:gd name="adj4" fmla="val 18900000"/>
            <a:gd name="adj5" fmla="val 12500"/>
          </a:avLst>
        </a:prstGeom>
        <a:solidFill>
          <a:schemeClr val="accent3">
            <a:hueOff val="0"/>
            <a:satOff val="0"/>
            <a:lumOff val="0"/>
            <a:alphaOff val="0"/>
          </a:schemeClr>
        </a:solidFill>
        <a:ln>
          <a:noFill/>
        </a:ln>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accent3">
              <a:hueOff val="0"/>
              <a:satOff val="0"/>
              <a:lumOff val="0"/>
              <a:alphaOff val="0"/>
            </a:schemeClr>
          </a:contourClr>
        </a:sp3d>
      </dsp:spPr>
      <dsp:style>
        <a:lnRef idx="0">
          <a:scrgbClr r="0" g="0" b="0"/>
        </a:lnRef>
        <a:fillRef idx="3">
          <a:scrgbClr r="0" g="0" b="0"/>
        </a:fillRef>
        <a:effectRef idx="3">
          <a:scrgbClr r="0" g="0" b="0"/>
        </a:effectRef>
        <a:fontRef idx="minor">
          <a:schemeClr val="lt1"/>
        </a:fontRef>
      </dsp:style>
    </dsp:sp>
    <dsp:sp modelId="{580E7771-5938-4380-BBF0-80E56D9954E1}">
      <dsp:nvSpPr>
        <dsp:cNvPr id="0" name=""/>
        <dsp:cNvSpPr/>
      </dsp:nvSpPr>
      <dsp:spPr>
        <a:xfrm>
          <a:off x="2519892" y="1450486"/>
          <a:ext cx="863161" cy="4315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GB" sz="1300" kern="1200" dirty="0"/>
            <a:t>Applications</a:t>
          </a:r>
        </a:p>
      </dsp:txBody>
      <dsp:txXfrm>
        <a:off x="2519892" y="1450486"/>
        <a:ext cx="863161" cy="431536"/>
      </dsp:txXfrm>
    </dsp:sp>
    <dsp:sp modelId="{5064A660-C4FB-4FBA-9B6C-3B8E25B4A742}">
      <dsp:nvSpPr>
        <dsp:cNvPr id="0" name=""/>
        <dsp:cNvSpPr/>
      </dsp:nvSpPr>
      <dsp:spPr>
        <a:xfrm>
          <a:off x="2609835" y="1781112"/>
          <a:ext cx="1546727" cy="1546884"/>
        </a:xfrm>
        <a:prstGeom prst="circularArrow">
          <a:avLst>
            <a:gd name="adj1" fmla="val 10980"/>
            <a:gd name="adj2" fmla="val 1142322"/>
            <a:gd name="adj3" fmla="val 4500000"/>
            <a:gd name="adj4" fmla="val 13500000"/>
            <a:gd name="adj5" fmla="val 12500"/>
          </a:avLst>
        </a:prstGeom>
        <a:solidFill>
          <a:schemeClr val="accent4">
            <a:hueOff val="0"/>
            <a:satOff val="0"/>
            <a:lumOff val="0"/>
            <a:alphaOff val="0"/>
          </a:schemeClr>
        </a:solidFill>
        <a:ln>
          <a:noFill/>
        </a:ln>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accent4">
              <a:hueOff val="0"/>
              <a:satOff val="0"/>
              <a:lumOff val="0"/>
              <a:alphaOff val="0"/>
            </a:schemeClr>
          </a:contourClr>
        </a:sp3d>
      </dsp:spPr>
      <dsp:style>
        <a:lnRef idx="0">
          <a:scrgbClr r="0" g="0" b="0"/>
        </a:lnRef>
        <a:fillRef idx="3">
          <a:scrgbClr r="0" g="0" b="0"/>
        </a:fillRef>
        <a:effectRef idx="3">
          <a:scrgbClr r="0" g="0" b="0"/>
        </a:effectRef>
        <a:fontRef idx="minor">
          <a:schemeClr val="lt1"/>
        </a:fontRef>
      </dsp:style>
    </dsp:sp>
    <dsp:sp modelId="{33940B5E-55C6-4A6B-89E5-AE23CF533999}">
      <dsp:nvSpPr>
        <dsp:cNvPr id="0" name=""/>
        <dsp:cNvSpPr/>
      </dsp:nvSpPr>
      <dsp:spPr>
        <a:xfrm>
          <a:off x="2951328" y="2341042"/>
          <a:ext cx="863161" cy="4315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GB" sz="1300" kern="1200" dirty="0"/>
            <a:t>Operating System</a:t>
          </a:r>
        </a:p>
      </dsp:txBody>
      <dsp:txXfrm>
        <a:off x="2951328" y="2341042"/>
        <a:ext cx="863161" cy="431536"/>
      </dsp:txXfrm>
    </dsp:sp>
    <dsp:sp modelId="{A2D7B965-DE72-4F04-8FA4-C0FBE13323B3}">
      <dsp:nvSpPr>
        <dsp:cNvPr id="0" name=""/>
        <dsp:cNvSpPr/>
      </dsp:nvSpPr>
      <dsp:spPr>
        <a:xfrm>
          <a:off x="2290393" y="2772578"/>
          <a:ext cx="1328833" cy="1329476"/>
        </a:xfrm>
        <a:prstGeom prst="blockArc">
          <a:avLst>
            <a:gd name="adj1" fmla="val 0"/>
            <a:gd name="adj2" fmla="val 18900000"/>
            <a:gd name="adj3" fmla="val 12740"/>
          </a:avLst>
        </a:prstGeom>
        <a:solidFill>
          <a:schemeClr val="accent5">
            <a:hueOff val="0"/>
            <a:satOff val="0"/>
            <a:lumOff val="0"/>
            <a:alphaOff val="0"/>
          </a:schemeClr>
        </a:solidFill>
        <a:ln>
          <a:noFill/>
        </a:ln>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accent5">
              <a:hueOff val="0"/>
              <a:satOff val="0"/>
              <a:lumOff val="0"/>
              <a:alphaOff val="0"/>
            </a:schemeClr>
          </a:contourClr>
        </a:sp3d>
      </dsp:spPr>
      <dsp:style>
        <a:lnRef idx="0">
          <a:scrgbClr r="0" g="0" b="0"/>
        </a:lnRef>
        <a:fillRef idx="3">
          <a:scrgbClr r="0" g="0" b="0"/>
        </a:fillRef>
        <a:effectRef idx="3">
          <a:scrgbClr r="0" g="0" b="0"/>
        </a:effectRef>
        <a:fontRef idx="minor">
          <a:schemeClr val="lt1"/>
        </a:fontRef>
      </dsp:style>
    </dsp:sp>
    <dsp:sp modelId="{F89AD4E4-0DCA-4CA6-A12B-A777C2B8E8A6}">
      <dsp:nvSpPr>
        <dsp:cNvPr id="0" name=""/>
        <dsp:cNvSpPr/>
      </dsp:nvSpPr>
      <dsp:spPr>
        <a:xfrm>
          <a:off x="2519892" y="3231598"/>
          <a:ext cx="863161" cy="4315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GB" sz="1300" kern="1200" dirty="0"/>
            <a:t>Hardware</a:t>
          </a:r>
        </a:p>
      </dsp:txBody>
      <dsp:txXfrm>
        <a:off x="2519892" y="3231598"/>
        <a:ext cx="863161" cy="431536"/>
      </dsp:txXfrm>
    </dsp:sp>
  </dsp:spTree>
</dsp:drawing>
</file>

<file path=ppt/diagrams/layout1.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56AACB-4497-4975-84C7-26D592B71736}" type="datetimeFigureOut">
              <a:rPr lang="en-GB" smtClean="0"/>
              <a:pPr/>
              <a:t>02/06/2017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017D95-82D2-4295-A5C8-CFAEB402EFA0}" type="slidenum">
              <a:rPr lang="en-GB" smtClean="0"/>
              <a:pPr/>
              <a:t>‹#›</a:t>
            </a:fld>
            <a:endParaRPr lang="en-GB"/>
          </a:p>
        </p:txBody>
      </p:sp>
    </p:spTree>
    <p:extLst>
      <p:ext uri="{BB962C8B-B14F-4D97-AF65-F5344CB8AC3E}">
        <p14:creationId xmlns:p14="http://schemas.microsoft.com/office/powerpoint/2010/main" val="3064793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B2B4108C-6F15-4D6F-950B-F60B0A652D9F}" type="datetimeFigureOut">
              <a:rPr lang="en-GB" smtClean="0"/>
              <a:pPr/>
              <a:t>02/06/2017</a:t>
            </a:fld>
            <a:endParaRPr lang="en-GB"/>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GB"/>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8FF65B87-FEA5-4085-AE27-A12CC796C480}"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2B4108C-6F15-4D6F-950B-F60B0A652D9F}" type="datetimeFigureOut">
              <a:rPr lang="en-GB" smtClean="0"/>
              <a:pPr/>
              <a:t>02/06/2017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F65B87-FEA5-4085-AE27-A12CC796C480}"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B2B4108C-6F15-4D6F-950B-F60B0A652D9F}" type="datetimeFigureOut">
              <a:rPr lang="en-GB" smtClean="0"/>
              <a:pPr/>
              <a:t>02/06/2017</a:t>
            </a:fld>
            <a:endParaRPr lang="en-GB"/>
          </a:p>
        </p:txBody>
      </p:sp>
      <p:sp>
        <p:nvSpPr>
          <p:cNvPr id="5" name="Footer Placeholder 4"/>
          <p:cNvSpPr>
            <a:spLocks noGrp="1"/>
          </p:cNvSpPr>
          <p:nvPr>
            <p:ph type="ftr" sz="quarter" idx="11"/>
          </p:nvPr>
        </p:nvSpPr>
        <p:spPr>
          <a:xfrm>
            <a:off x="457201" y="6248207"/>
            <a:ext cx="5573483" cy="365125"/>
          </a:xfrm>
        </p:spPr>
        <p:txBody>
          <a:bodyPr/>
          <a:lstStyle/>
          <a:p>
            <a:endParaRPr lang="en-GB"/>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8FF65B87-FEA5-4085-AE27-A12CC796C480}"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B2B4108C-6F15-4D6F-950B-F60B0A652D9F}" type="datetimeFigureOut">
              <a:rPr lang="en-GB" smtClean="0"/>
              <a:pPr/>
              <a:t>02/06/2017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B2B4108C-6F15-4D6F-950B-F60B0A652D9F}" type="datetimeFigureOut">
              <a:rPr lang="en-GB" smtClean="0"/>
              <a:pPr/>
              <a:t>02/06/2017</a:t>
            </a:fld>
            <a:endParaRPr lang="en-GB"/>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8FF65B87-FEA5-4085-AE27-A12CC796C480}" type="slidenum">
              <a:rPr lang="en-GB" smtClean="0"/>
              <a:pPr/>
              <a:t>‹#›</a:t>
            </a:fld>
            <a:endParaRPr lang="en-GB"/>
          </a:p>
        </p:txBody>
      </p:sp>
      <p:sp>
        <p:nvSpPr>
          <p:cNvPr id="14" name="Footer Placeholder 13"/>
          <p:cNvSpPr>
            <a:spLocks noGrp="1"/>
          </p:cNvSpPr>
          <p:nvPr>
            <p:ph type="ftr" sz="quarter" idx="12"/>
          </p:nvPr>
        </p:nvSpPr>
        <p:spPr/>
        <p:txBody>
          <a:bodyPr/>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B2B4108C-6F15-4D6F-950B-F60B0A652D9F}" type="datetimeFigureOut">
              <a:rPr lang="en-GB" smtClean="0"/>
              <a:pPr/>
              <a:t>02/06/2017</a:t>
            </a:fld>
            <a:endParaRPr lang="en-GB"/>
          </a:p>
        </p:txBody>
      </p:sp>
      <p:sp>
        <p:nvSpPr>
          <p:cNvPr id="10" name="Slide Number Placeholder 9"/>
          <p:cNvSpPr>
            <a:spLocks noGrp="1"/>
          </p:cNvSpPr>
          <p:nvPr>
            <p:ph type="sldNum" sz="quarter" idx="16"/>
          </p:nvPr>
        </p:nvSpPr>
        <p:spPr/>
        <p:txBody>
          <a:bodyPr rtlCol="0"/>
          <a:lstStyle/>
          <a:p>
            <a:fld id="{8FF65B87-FEA5-4085-AE27-A12CC796C480}" type="slidenum">
              <a:rPr lang="en-GB" smtClean="0"/>
              <a:pPr/>
              <a:t>‹#›</a:t>
            </a:fld>
            <a:endParaRPr lang="en-GB"/>
          </a:p>
        </p:txBody>
      </p:sp>
      <p:sp>
        <p:nvSpPr>
          <p:cNvPr id="12" name="Footer Placeholder 11"/>
          <p:cNvSpPr>
            <a:spLocks noGrp="1"/>
          </p:cNvSpPr>
          <p:nvPr>
            <p:ph type="ftr" sz="quarter" idx="17"/>
          </p:nvPr>
        </p:nvSpPr>
        <p:spPr/>
        <p:txBody>
          <a:bodyPr rtlCol="0"/>
          <a:lstStyle/>
          <a:p>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B2B4108C-6F15-4D6F-950B-F60B0A652D9F}" type="datetimeFigureOut">
              <a:rPr lang="en-GB" smtClean="0"/>
              <a:pPr/>
              <a:t>02/06/2017</a:t>
            </a:fld>
            <a:endParaRPr lang="en-GB"/>
          </a:p>
        </p:txBody>
      </p:sp>
      <p:sp>
        <p:nvSpPr>
          <p:cNvPr id="12" name="Slide Number Placeholder 11"/>
          <p:cNvSpPr>
            <a:spLocks noGrp="1"/>
          </p:cNvSpPr>
          <p:nvPr>
            <p:ph type="sldNum" sz="quarter" idx="16"/>
          </p:nvPr>
        </p:nvSpPr>
        <p:spPr/>
        <p:txBody>
          <a:bodyPr rtlCol="0"/>
          <a:lstStyle/>
          <a:p>
            <a:fld id="{8FF65B87-FEA5-4085-AE27-A12CC796C480}" type="slidenum">
              <a:rPr lang="en-GB" smtClean="0"/>
              <a:pPr/>
              <a:t>‹#›</a:t>
            </a:fld>
            <a:endParaRPr lang="en-GB"/>
          </a:p>
        </p:txBody>
      </p:sp>
      <p:sp>
        <p:nvSpPr>
          <p:cNvPr id="14" name="Footer Placeholder 13"/>
          <p:cNvSpPr>
            <a:spLocks noGrp="1"/>
          </p:cNvSpPr>
          <p:nvPr>
            <p:ph type="ftr" sz="quarter" idx="17"/>
          </p:nvPr>
        </p:nvSpPr>
        <p:spPr/>
        <p:txBody>
          <a:bodyPr rtlCol="0"/>
          <a:lstStyle/>
          <a:p>
            <a:endParaRPr lang="en-GB"/>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B2B4108C-6F15-4D6F-950B-F60B0A652D9F}" type="datetimeFigureOut">
              <a:rPr lang="en-GB" smtClean="0"/>
              <a:pPr/>
              <a:t>02/06/2017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B4108C-6F15-4D6F-950B-F60B0A652D9F}" type="datetimeFigureOut">
              <a:rPr lang="en-GB" smtClean="0"/>
              <a:pPr/>
              <a:t>02/06/2017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8FF65B87-FEA5-4085-AE27-A12CC796C480}"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B2B4108C-6F15-4D6F-950B-F60B0A652D9F}" type="datetimeFigureOut">
              <a:rPr lang="en-GB" smtClean="0"/>
              <a:pPr/>
              <a:t>02/06/2017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B2B4108C-6F15-4D6F-950B-F60B0A652D9F}" type="datetimeFigureOut">
              <a:rPr lang="en-GB" smtClean="0"/>
              <a:pPr/>
              <a:t>02/06/2017</a:t>
            </a:fld>
            <a:endParaRPr lang="en-GB"/>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8FF65B87-FEA5-4085-AE27-A12CC796C480}" type="slidenum">
              <a:rPr lang="en-GB" smtClean="0"/>
              <a:pPr/>
              <a:t>‹#›</a:t>
            </a:fld>
            <a:endParaRPr lang="en-GB"/>
          </a:p>
        </p:txBody>
      </p:sp>
      <p:sp>
        <p:nvSpPr>
          <p:cNvPr id="14" name="Footer Placeholder 13"/>
          <p:cNvSpPr>
            <a:spLocks noGrp="1"/>
          </p:cNvSpPr>
          <p:nvPr>
            <p:ph type="ftr" sz="quarter" idx="12"/>
          </p:nvPr>
        </p:nvSpPr>
        <p:spPr>
          <a:xfrm>
            <a:off x="1600200" y="6248206"/>
            <a:ext cx="4572000" cy="365125"/>
          </a:xfrm>
        </p:spPr>
        <p:txBody>
          <a:bodyPr rtlCol="0"/>
          <a:lstStyle/>
          <a:p>
            <a:endParaRPr lang="en-GB"/>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B2B4108C-6F15-4D6F-950B-F60B0A652D9F}" type="datetimeFigureOut">
              <a:rPr lang="en-GB" smtClean="0"/>
              <a:pPr/>
              <a:t>02/06/2017</a:t>
            </a:fld>
            <a:endParaRPr lang="en-GB"/>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GB"/>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8FF65B87-FEA5-4085-AE27-A12CC796C480}"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7704" y="4038600"/>
            <a:ext cx="6931496" cy="1828800"/>
          </a:xfrm>
        </p:spPr>
        <p:txBody>
          <a:bodyPr>
            <a:normAutofit/>
          </a:bodyPr>
          <a:lstStyle/>
          <a:p>
            <a:r>
              <a:rPr lang="en-GB" sz="4800" cap="none" dirty="0"/>
              <a:t>Function and Purpose of </a:t>
            </a:r>
            <a:br>
              <a:rPr lang="en-GB" sz="4800" cap="none" dirty="0"/>
            </a:br>
            <a:r>
              <a:rPr lang="en-GB" sz="4800" cap="none" dirty="0"/>
              <a:t>Operating Systems</a:t>
            </a:r>
          </a:p>
        </p:txBody>
      </p:sp>
      <p:sp>
        <p:nvSpPr>
          <p:cNvPr id="3" name="Subtitle 2"/>
          <p:cNvSpPr>
            <a:spLocks noGrp="1"/>
          </p:cNvSpPr>
          <p:nvPr>
            <p:ph type="subTitle" idx="1"/>
          </p:nvPr>
        </p:nvSpPr>
        <p:spPr/>
        <p:txBody>
          <a:bodyPr/>
          <a:lstStyle/>
          <a:p>
            <a:r>
              <a:rPr lang="en-GB" sz="2800" dirty="0"/>
              <a:t>A Level Computer Science – Unit 1 </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a:spLocks noGrp="1"/>
          </p:cNvSpPr>
          <p:nvPr>
            <p:ph type="title"/>
          </p:nvPr>
        </p:nvSpPr>
        <p:spPr/>
        <p:txBody>
          <a:bodyPr>
            <a:normAutofit fontScale="90000"/>
          </a:bodyPr>
          <a:lstStyle/>
          <a:p>
            <a:r>
              <a:rPr lang="en-GB" sz="3600" dirty="0"/>
              <a:t>Starter - Function and Purpose of </a:t>
            </a:r>
            <a:br>
              <a:rPr lang="en-GB" sz="3600" dirty="0"/>
            </a:br>
            <a:r>
              <a:rPr lang="en-GB" sz="3600" dirty="0"/>
              <a:t>Operating Systems</a:t>
            </a:r>
            <a:endParaRPr lang="en-GB" dirty="0"/>
          </a:p>
        </p:txBody>
      </p:sp>
      <p:sp>
        <p:nvSpPr>
          <p:cNvPr id="3" name="Content Placeholder 2"/>
          <p:cNvSpPr>
            <a:spLocks noGrp="1"/>
          </p:cNvSpPr>
          <p:nvPr>
            <p:ph sz="quarter" idx="1"/>
          </p:nvPr>
        </p:nvSpPr>
        <p:spPr>
          <a:xfrm>
            <a:off x="323528" y="1600200"/>
            <a:ext cx="8442520" cy="1762983"/>
          </a:xfrm>
        </p:spPr>
        <p:txBody>
          <a:bodyPr>
            <a:normAutofit fontScale="92500"/>
          </a:bodyPr>
          <a:lstStyle/>
          <a:p>
            <a:r>
              <a:rPr lang="en-GB" sz="2600" dirty="0"/>
              <a:t>In groups, list all the tasks that you would expect a modern operating system like Windows, Android, Linux or </a:t>
            </a:r>
            <a:r>
              <a:rPr lang="en-GB" sz="2600" dirty="0" err="1"/>
              <a:t>MacOS</a:t>
            </a:r>
            <a:r>
              <a:rPr lang="en-GB" sz="2600" dirty="0"/>
              <a:t> to perform.  Look for the similarities rather than the differences.  Can you categorise them under 7 main headings?</a:t>
            </a:r>
          </a:p>
          <a:p>
            <a:endParaRPr lang="en-GB" dirty="0"/>
          </a:p>
        </p:txBody>
      </p:sp>
    </p:spTree>
    <p:extLst>
      <p:ext uri="{BB962C8B-B14F-4D97-AF65-F5344CB8AC3E}">
        <p14:creationId xmlns:p14="http://schemas.microsoft.com/office/powerpoint/2010/main" val="29869992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a:spLocks noGrp="1"/>
          </p:cNvSpPr>
          <p:nvPr>
            <p:ph type="title"/>
          </p:nvPr>
        </p:nvSpPr>
        <p:spPr/>
        <p:txBody>
          <a:bodyPr>
            <a:normAutofit fontScale="90000"/>
          </a:bodyPr>
          <a:lstStyle/>
          <a:p>
            <a:r>
              <a:rPr lang="en-GB" sz="3600" dirty="0"/>
              <a:t>Starter - Function and Purpose of </a:t>
            </a:r>
            <a:br>
              <a:rPr lang="en-GB" sz="3600" dirty="0"/>
            </a:br>
            <a:r>
              <a:rPr lang="en-GB" sz="3600" dirty="0"/>
              <a:t>Operating Systems</a:t>
            </a:r>
            <a:endParaRPr lang="en-GB" dirty="0"/>
          </a:p>
        </p:txBody>
      </p:sp>
      <p:sp>
        <p:nvSpPr>
          <p:cNvPr id="3" name="Content Placeholder 2"/>
          <p:cNvSpPr>
            <a:spLocks noGrp="1"/>
          </p:cNvSpPr>
          <p:nvPr>
            <p:ph sz="quarter" idx="1"/>
          </p:nvPr>
        </p:nvSpPr>
        <p:spPr>
          <a:xfrm>
            <a:off x="323528" y="1600200"/>
            <a:ext cx="8442520" cy="1762983"/>
          </a:xfrm>
        </p:spPr>
        <p:txBody>
          <a:bodyPr>
            <a:normAutofit fontScale="92500"/>
          </a:bodyPr>
          <a:lstStyle/>
          <a:p>
            <a:r>
              <a:rPr lang="en-GB" sz="2600" dirty="0"/>
              <a:t>In groups, list all the tasks that you would expect a modern operating system like Windows, Android, Linux or </a:t>
            </a:r>
            <a:r>
              <a:rPr lang="en-GB" sz="2600" dirty="0" err="1"/>
              <a:t>MacOS</a:t>
            </a:r>
            <a:r>
              <a:rPr lang="en-GB" sz="2600" dirty="0"/>
              <a:t> to perform.  Look for the similarities rather than the differences.  Can you categorise them under 7 main headings?</a:t>
            </a:r>
          </a:p>
          <a:p>
            <a:endParaRPr lang="en-GB" sz="2600" dirty="0"/>
          </a:p>
          <a:p>
            <a:endParaRPr lang="en-GB" dirty="0"/>
          </a:p>
        </p:txBody>
      </p:sp>
      <p:graphicFrame>
        <p:nvGraphicFramePr>
          <p:cNvPr id="2" name="Table 1"/>
          <p:cNvGraphicFramePr>
            <a:graphicFrameLocks noGrp="1"/>
          </p:cNvGraphicFramePr>
          <p:nvPr>
            <p:extLst>
              <p:ext uri="{D42A27DB-BD31-4B8C-83A1-F6EECF244321}">
                <p14:modId xmlns:p14="http://schemas.microsoft.com/office/powerpoint/2010/main" val="4057572892"/>
              </p:ext>
            </p:extLst>
          </p:nvPr>
        </p:nvGraphicFramePr>
        <p:xfrm>
          <a:off x="612648" y="3393920"/>
          <a:ext cx="7847784" cy="2195320"/>
        </p:xfrm>
        <a:graphic>
          <a:graphicData uri="http://schemas.openxmlformats.org/drawingml/2006/table">
            <a:tbl>
              <a:tblPr firstRow="1" bandRow="1">
                <a:tableStyleId>{5C22544A-7EE6-4342-B048-85BDC9FD1C3A}</a:tableStyleId>
              </a:tblPr>
              <a:tblGrid>
                <a:gridCol w="1121112">
                  <a:extLst>
                    <a:ext uri="{9D8B030D-6E8A-4147-A177-3AD203B41FA5}">
                      <a16:colId xmlns:a16="http://schemas.microsoft.com/office/drawing/2014/main" val="2159666438"/>
                    </a:ext>
                  </a:extLst>
                </a:gridCol>
                <a:gridCol w="1121112">
                  <a:extLst>
                    <a:ext uri="{9D8B030D-6E8A-4147-A177-3AD203B41FA5}">
                      <a16:colId xmlns:a16="http://schemas.microsoft.com/office/drawing/2014/main" val="1537356525"/>
                    </a:ext>
                  </a:extLst>
                </a:gridCol>
                <a:gridCol w="1121112">
                  <a:extLst>
                    <a:ext uri="{9D8B030D-6E8A-4147-A177-3AD203B41FA5}">
                      <a16:colId xmlns:a16="http://schemas.microsoft.com/office/drawing/2014/main" val="3793011901"/>
                    </a:ext>
                  </a:extLst>
                </a:gridCol>
                <a:gridCol w="1121112">
                  <a:extLst>
                    <a:ext uri="{9D8B030D-6E8A-4147-A177-3AD203B41FA5}">
                      <a16:colId xmlns:a16="http://schemas.microsoft.com/office/drawing/2014/main" val="3988791228"/>
                    </a:ext>
                  </a:extLst>
                </a:gridCol>
                <a:gridCol w="1121112">
                  <a:extLst>
                    <a:ext uri="{9D8B030D-6E8A-4147-A177-3AD203B41FA5}">
                      <a16:colId xmlns:a16="http://schemas.microsoft.com/office/drawing/2014/main" val="3666865711"/>
                    </a:ext>
                  </a:extLst>
                </a:gridCol>
                <a:gridCol w="1121112">
                  <a:extLst>
                    <a:ext uri="{9D8B030D-6E8A-4147-A177-3AD203B41FA5}">
                      <a16:colId xmlns:a16="http://schemas.microsoft.com/office/drawing/2014/main" val="1878834372"/>
                    </a:ext>
                  </a:extLst>
                </a:gridCol>
                <a:gridCol w="1121112">
                  <a:extLst>
                    <a:ext uri="{9D8B030D-6E8A-4147-A177-3AD203B41FA5}">
                      <a16:colId xmlns:a16="http://schemas.microsoft.com/office/drawing/2014/main" val="3503807992"/>
                    </a:ext>
                  </a:extLst>
                </a:gridCol>
              </a:tblGrid>
              <a:tr h="1097660">
                <a:tc>
                  <a:txBody>
                    <a:bodyPr/>
                    <a:lstStyle/>
                    <a:p>
                      <a:endParaRPr lang="en-GB" dirty="0"/>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2952816412"/>
                  </a:ext>
                </a:extLst>
              </a:tr>
              <a:tr h="1097660">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95527084"/>
                  </a:ext>
                </a:extLst>
              </a:tr>
            </a:tbl>
          </a:graphicData>
        </a:graphic>
      </p:graphicFrame>
    </p:spTree>
    <p:extLst>
      <p:ext uri="{BB962C8B-B14F-4D97-AF65-F5344CB8AC3E}">
        <p14:creationId xmlns:p14="http://schemas.microsoft.com/office/powerpoint/2010/main" val="33152603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a:spLocks noGrp="1"/>
          </p:cNvSpPr>
          <p:nvPr>
            <p:ph type="title"/>
          </p:nvPr>
        </p:nvSpPr>
        <p:spPr/>
        <p:txBody>
          <a:bodyPr>
            <a:normAutofit fontScale="90000"/>
          </a:bodyPr>
          <a:lstStyle/>
          <a:p>
            <a:r>
              <a:rPr lang="en-GB" sz="3600" dirty="0"/>
              <a:t>Starter - Function and Purpose of </a:t>
            </a:r>
            <a:br>
              <a:rPr lang="en-GB" sz="3600" dirty="0"/>
            </a:br>
            <a:r>
              <a:rPr lang="en-GB" sz="3600" dirty="0"/>
              <a:t>Operating Systems</a:t>
            </a:r>
            <a:endParaRPr lang="en-GB" dirty="0"/>
          </a:p>
        </p:txBody>
      </p:sp>
      <p:sp>
        <p:nvSpPr>
          <p:cNvPr id="3" name="Content Placeholder 2"/>
          <p:cNvSpPr>
            <a:spLocks noGrp="1"/>
          </p:cNvSpPr>
          <p:nvPr>
            <p:ph sz="quarter" idx="1"/>
          </p:nvPr>
        </p:nvSpPr>
        <p:spPr>
          <a:xfrm>
            <a:off x="323528" y="1600200"/>
            <a:ext cx="8442520" cy="1762983"/>
          </a:xfrm>
        </p:spPr>
        <p:txBody>
          <a:bodyPr>
            <a:normAutofit fontScale="92500"/>
          </a:bodyPr>
          <a:lstStyle/>
          <a:p>
            <a:r>
              <a:rPr lang="en-GB" sz="2600" dirty="0"/>
              <a:t>In groups, list all the tasks that you would expect a modern operating system like Windows, Android, Linux or </a:t>
            </a:r>
            <a:r>
              <a:rPr lang="en-GB" sz="2600" dirty="0" err="1"/>
              <a:t>MacOS</a:t>
            </a:r>
            <a:r>
              <a:rPr lang="en-GB" sz="2600" dirty="0"/>
              <a:t> to perform.  Look for the similarities rather than the differences.  Can you categorise them under 7 main headings?</a:t>
            </a:r>
          </a:p>
          <a:p>
            <a:endParaRPr lang="en-GB" sz="2600" dirty="0"/>
          </a:p>
          <a:p>
            <a:endParaRPr lang="en-GB" dirty="0"/>
          </a:p>
        </p:txBody>
      </p:sp>
      <p:graphicFrame>
        <p:nvGraphicFramePr>
          <p:cNvPr id="2" name="Table 1"/>
          <p:cNvGraphicFramePr>
            <a:graphicFrameLocks noGrp="1"/>
          </p:cNvGraphicFramePr>
          <p:nvPr>
            <p:extLst>
              <p:ext uri="{D42A27DB-BD31-4B8C-83A1-F6EECF244321}">
                <p14:modId xmlns:p14="http://schemas.microsoft.com/office/powerpoint/2010/main" val="4134282319"/>
              </p:ext>
            </p:extLst>
          </p:nvPr>
        </p:nvGraphicFramePr>
        <p:xfrm>
          <a:off x="323528" y="3393920"/>
          <a:ext cx="8442518" cy="2699376"/>
        </p:xfrm>
        <a:graphic>
          <a:graphicData uri="http://schemas.openxmlformats.org/drawingml/2006/table">
            <a:tbl>
              <a:tblPr firstRow="1" bandRow="1">
                <a:tableStyleId>{5C22544A-7EE6-4342-B048-85BDC9FD1C3A}</a:tableStyleId>
              </a:tblPr>
              <a:tblGrid>
                <a:gridCol w="1206074">
                  <a:extLst>
                    <a:ext uri="{9D8B030D-6E8A-4147-A177-3AD203B41FA5}">
                      <a16:colId xmlns:a16="http://schemas.microsoft.com/office/drawing/2014/main" val="2159666438"/>
                    </a:ext>
                  </a:extLst>
                </a:gridCol>
                <a:gridCol w="1206074">
                  <a:extLst>
                    <a:ext uri="{9D8B030D-6E8A-4147-A177-3AD203B41FA5}">
                      <a16:colId xmlns:a16="http://schemas.microsoft.com/office/drawing/2014/main" val="1537356525"/>
                    </a:ext>
                  </a:extLst>
                </a:gridCol>
                <a:gridCol w="1206074">
                  <a:extLst>
                    <a:ext uri="{9D8B030D-6E8A-4147-A177-3AD203B41FA5}">
                      <a16:colId xmlns:a16="http://schemas.microsoft.com/office/drawing/2014/main" val="3793011901"/>
                    </a:ext>
                  </a:extLst>
                </a:gridCol>
                <a:gridCol w="1206074">
                  <a:extLst>
                    <a:ext uri="{9D8B030D-6E8A-4147-A177-3AD203B41FA5}">
                      <a16:colId xmlns:a16="http://schemas.microsoft.com/office/drawing/2014/main" val="3988791228"/>
                    </a:ext>
                  </a:extLst>
                </a:gridCol>
                <a:gridCol w="1206074">
                  <a:extLst>
                    <a:ext uri="{9D8B030D-6E8A-4147-A177-3AD203B41FA5}">
                      <a16:colId xmlns:a16="http://schemas.microsoft.com/office/drawing/2014/main" val="3666865711"/>
                    </a:ext>
                  </a:extLst>
                </a:gridCol>
                <a:gridCol w="1206074">
                  <a:extLst>
                    <a:ext uri="{9D8B030D-6E8A-4147-A177-3AD203B41FA5}">
                      <a16:colId xmlns:a16="http://schemas.microsoft.com/office/drawing/2014/main" val="1878834372"/>
                    </a:ext>
                  </a:extLst>
                </a:gridCol>
                <a:gridCol w="1206074">
                  <a:extLst>
                    <a:ext uri="{9D8B030D-6E8A-4147-A177-3AD203B41FA5}">
                      <a16:colId xmlns:a16="http://schemas.microsoft.com/office/drawing/2014/main" val="3503807992"/>
                    </a:ext>
                  </a:extLst>
                </a:gridCol>
              </a:tblGrid>
              <a:tr h="15422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Managing the processor</a:t>
                      </a:r>
                    </a:p>
                    <a:p>
                      <a:endParaRPr lang="en-GB"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Managing the memory</a:t>
                      </a:r>
                    </a:p>
                    <a:p>
                      <a:endParaRPr lang="en-GB"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Handling external peripherals</a:t>
                      </a:r>
                    </a:p>
                    <a:p>
                      <a:endParaRPr lang="en-GB"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Utility programs</a:t>
                      </a:r>
                    </a:p>
                    <a:p>
                      <a:endParaRPr lang="en-GB"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Networking</a:t>
                      </a:r>
                    </a:p>
                    <a:p>
                      <a:endParaRPr lang="en-GB"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Security</a:t>
                      </a:r>
                    </a:p>
                    <a:p>
                      <a:endParaRPr lang="en-GB"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Providing a user interface</a:t>
                      </a:r>
                    </a:p>
                    <a:p>
                      <a:endParaRPr lang="en-GB" sz="1600" dirty="0"/>
                    </a:p>
                  </a:txBody>
                  <a:tcPr/>
                </a:tc>
                <a:extLst>
                  <a:ext uri="{0D108BD9-81ED-4DB2-BD59-A6C34878D82A}">
                    <a16:rowId xmlns:a16="http://schemas.microsoft.com/office/drawing/2014/main" val="2952816412"/>
                  </a:ext>
                </a:extLst>
              </a:tr>
              <a:tr h="1157105">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95527084"/>
                  </a:ext>
                </a:extLst>
              </a:tr>
            </a:tbl>
          </a:graphicData>
        </a:graphic>
      </p:graphicFrame>
    </p:spTree>
    <p:extLst>
      <p:ext uri="{BB962C8B-B14F-4D97-AF65-F5344CB8AC3E}">
        <p14:creationId xmlns:p14="http://schemas.microsoft.com/office/powerpoint/2010/main" val="7173527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a:spLocks noGrp="1"/>
          </p:cNvSpPr>
          <p:nvPr>
            <p:ph type="title"/>
          </p:nvPr>
        </p:nvSpPr>
        <p:spPr/>
        <p:txBody>
          <a:bodyPr>
            <a:normAutofit fontScale="90000"/>
          </a:bodyPr>
          <a:lstStyle/>
          <a:p>
            <a:r>
              <a:rPr lang="en-GB" sz="3600" dirty="0"/>
              <a:t>Starter - Function and Purpose of </a:t>
            </a:r>
            <a:br>
              <a:rPr lang="en-GB" sz="3600" dirty="0"/>
            </a:br>
            <a:r>
              <a:rPr lang="en-GB" sz="3600" dirty="0"/>
              <a:t>Operating Systems</a:t>
            </a:r>
            <a:endParaRPr lang="en-GB" dirty="0"/>
          </a:p>
        </p:txBody>
      </p:sp>
      <p:sp>
        <p:nvSpPr>
          <p:cNvPr id="3" name="Content Placeholder 2"/>
          <p:cNvSpPr>
            <a:spLocks noGrp="1"/>
          </p:cNvSpPr>
          <p:nvPr>
            <p:ph sz="quarter" idx="1"/>
          </p:nvPr>
        </p:nvSpPr>
        <p:spPr>
          <a:xfrm>
            <a:off x="323528" y="1600201"/>
            <a:ext cx="8442520" cy="1180728"/>
          </a:xfrm>
        </p:spPr>
        <p:txBody>
          <a:bodyPr>
            <a:normAutofit/>
          </a:bodyPr>
          <a:lstStyle/>
          <a:p>
            <a:r>
              <a:rPr lang="en-GB" sz="2000" dirty="0"/>
              <a:t>In groups, list all the tasks that you would expect a modern operating system like Windows, Android, Linux or </a:t>
            </a:r>
            <a:r>
              <a:rPr lang="en-GB" sz="2000" dirty="0" err="1"/>
              <a:t>MacOS</a:t>
            </a:r>
            <a:r>
              <a:rPr lang="en-GB" sz="2000" dirty="0"/>
              <a:t> to perform.  Look for the similarities rather than the differences.  Can you categorise them under 7 main headings?</a:t>
            </a:r>
          </a:p>
          <a:p>
            <a:endParaRPr lang="en-GB" sz="2600" dirty="0"/>
          </a:p>
          <a:p>
            <a:endParaRPr lang="en-GB" dirty="0"/>
          </a:p>
        </p:txBody>
      </p:sp>
      <p:graphicFrame>
        <p:nvGraphicFramePr>
          <p:cNvPr id="2" name="Table 1"/>
          <p:cNvGraphicFramePr>
            <a:graphicFrameLocks noGrp="1"/>
          </p:cNvGraphicFramePr>
          <p:nvPr>
            <p:extLst>
              <p:ext uri="{D42A27DB-BD31-4B8C-83A1-F6EECF244321}">
                <p14:modId xmlns:p14="http://schemas.microsoft.com/office/powerpoint/2010/main" val="920336307"/>
              </p:ext>
            </p:extLst>
          </p:nvPr>
        </p:nvGraphicFramePr>
        <p:xfrm>
          <a:off x="179512" y="2780929"/>
          <a:ext cx="8784979" cy="3779520"/>
        </p:xfrm>
        <a:graphic>
          <a:graphicData uri="http://schemas.openxmlformats.org/drawingml/2006/table">
            <a:tbl>
              <a:tblPr firstRow="1" bandRow="1">
                <a:tableStyleId>{5C22544A-7EE6-4342-B048-85BDC9FD1C3A}</a:tableStyleId>
              </a:tblPr>
              <a:tblGrid>
                <a:gridCol w="1254997">
                  <a:extLst>
                    <a:ext uri="{9D8B030D-6E8A-4147-A177-3AD203B41FA5}">
                      <a16:colId xmlns:a16="http://schemas.microsoft.com/office/drawing/2014/main" val="2159666438"/>
                    </a:ext>
                  </a:extLst>
                </a:gridCol>
                <a:gridCol w="1254997">
                  <a:extLst>
                    <a:ext uri="{9D8B030D-6E8A-4147-A177-3AD203B41FA5}">
                      <a16:colId xmlns:a16="http://schemas.microsoft.com/office/drawing/2014/main" val="1537356525"/>
                    </a:ext>
                  </a:extLst>
                </a:gridCol>
                <a:gridCol w="1254997">
                  <a:extLst>
                    <a:ext uri="{9D8B030D-6E8A-4147-A177-3AD203B41FA5}">
                      <a16:colId xmlns:a16="http://schemas.microsoft.com/office/drawing/2014/main" val="3793011901"/>
                    </a:ext>
                  </a:extLst>
                </a:gridCol>
                <a:gridCol w="1254997">
                  <a:extLst>
                    <a:ext uri="{9D8B030D-6E8A-4147-A177-3AD203B41FA5}">
                      <a16:colId xmlns:a16="http://schemas.microsoft.com/office/drawing/2014/main" val="3988791228"/>
                    </a:ext>
                  </a:extLst>
                </a:gridCol>
                <a:gridCol w="1254997">
                  <a:extLst>
                    <a:ext uri="{9D8B030D-6E8A-4147-A177-3AD203B41FA5}">
                      <a16:colId xmlns:a16="http://schemas.microsoft.com/office/drawing/2014/main" val="3666865711"/>
                    </a:ext>
                  </a:extLst>
                </a:gridCol>
                <a:gridCol w="1254997">
                  <a:extLst>
                    <a:ext uri="{9D8B030D-6E8A-4147-A177-3AD203B41FA5}">
                      <a16:colId xmlns:a16="http://schemas.microsoft.com/office/drawing/2014/main" val="1878834372"/>
                    </a:ext>
                  </a:extLst>
                </a:gridCol>
                <a:gridCol w="1254997">
                  <a:extLst>
                    <a:ext uri="{9D8B030D-6E8A-4147-A177-3AD203B41FA5}">
                      <a16:colId xmlns:a16="http://schemas.microsoft.com/office/drawing/2014/main" val="3503807992"/>
                    </a:ext>
                  </a:extLst>
                </a:gridCol>
              </a:tblGrid>
              <a:tr h="101624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Managing the processor</a:t>
                      </a:r>
                    </a:p>
                    <a:p>
                      <a:endParaRPr lang="en-GB"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Managing the memory</a:t>
                      </a:r>
                    </a:p>
                    <a:p>
                      <a:endParaRPr lang="en-GB"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Handling external peripherals</a:t>
                      </a:r>
                    </a:p>
                    <a:p>
                      <a:endParaRPr lang="en-GB"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Utility programs</a:t>
                      </a:r>
                    </a:p>
                    <a:p>
                      <a:endParaRPr lang="en-GB"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Networking</a:t>
                      </a:r>
                    </a:p>
                    <a:p>
                      <a:endParaRPr lang="en-GB"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Security</a:t>
                      </a:r>
                    </a:p>
                    <a:p>
                      <a:endParaRPr lang="en-GB"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Providing a user interface</a:t>
                      </a:r>
                    </a:p>
                    <a:p>
                      <a:endParaRPr lang="en-GB" sz="1600" dirty="0"/>
                    </a:p>
                  </a:txBody>
                  <a:tcPr/>
                </a:tc>
                <a:extLst>
                  <a:ext uri="{0D108BD9-81ED-4DB2-BD59-A6C34878D82A}">
                    <a16:rowId xmlns:a16="http://schemas.microsoft.com/office/drawing/2014/main" val="2952816412"/>
                  </a:ext>
                </a:extLst>
              </a:tr>
              <a:tr h="2584157">
                <a:tc>
                  <a:txBody>
                    <a:bodyPr/>
                    <a:lstStyle/>
                    <a:p>
                      <a:pPr algn="l"/>
                      <a:r>
                        <a:rPr lang="en-GB" sz="1400" dirty="0"/>
                        <a:t>Deciding which process to execute</a:t>
                      </a:r>
                      <a:r>
                        <a:rPr lang="en-GB" sz="1400" baseline="0" dirty="0"/>
                        <a:t> next.</a:t>
                      </a:r>
                    </a:p>
                    <a:p>
                      <a:pPr algn="l"/>
                      <a:endParaRPr lang="en-GB" sz="1400" baseline="0" dirty="0"/>
                    </a:p>
                    <a:p>
                      <a:pPr algn="l"/>
                      <a:r>
                        <a:rPr lang="en-GB" sz="1400" baseline="0" dirty="0"/>
                        <a:t>Handling interruptions to the running process.</a:t>
                      </a:r>
                      <a:endParaRPr lang="en-GB" sz="1400" dirty="0"/>
                    </a:p>
                    <a:p>
                      <a:endParaRPr lang="en-GB" dirty="0"/>
                    </a:p>
                  </a:txBody>
                  <a:tcPr/>
                </a:tc>
                <a:tc>
                  <a:txBody>
                    <a:bodyPr/>
                    <a:lstStyle/>
                    <a:p>
                      <a:pPr algn="l"/>
                      <a:r>
                        <a:rPr lang="en-GB" sz="1200" dirty="0"/>
                        <a:t>Loading</a:t>
                      </a:r>
                      <a:r>
                        <a:rPr lang="en-GB" sz="1200" baseline="0" dirty="0"/>
                        <a:t> programs.</a:t>
                      </a:r>
                    </a:p>
                    <a:p>
                      <a:pPr algn="l"/>
                      <a:endParaRPr lang="en-GB" sz="1200" baseline="0" dirty="0"/>
                    </a:p>
                    <a:p>
                      <a:pPr algn="l"/>
                      <a:r>
                        <a:rPr lang="en-GB" sz="1200" baseline="0" dirty="0"/>
                        <a:t>Reusing memory when programs close.</a:t>
                      </a:r>
                    </a:p>
                    <a:p>
                      <a:pPr algn="l"/>
                      <a:endParaRPr lang="en-GB" sz="1200" baseline="0" dirty="0"/>
                    </a:p>
                    <a:p>
                      <a:pPr algn="l"/>
                      <a:r>
                        <a:rPr lang="en-GB" sz="1200" baseline="0" dirty="0"/>
                        <a:t>Using virtual memory to compensate for a lack of RAM.</a:t>
                      </a:r>
                      <a:endParaRPr lang="en-GB" sz="1200" dirty="0"/>
                    </a:p>
                    <a:p>
                      <a:endParaRPr lang="en-GB" dirty="0"/>
                    </a:p>
                  </a:txBody>
                  <a:tcPr/>
                </a:tc>
                <a:tc>
                  <a:txBody>
                    <a:bodyPr/>
                    <a:lstStyle/>
                    <a:p>
                      <a:pPr algn="l"/>
                      <a:r>
                        <a:rPr lang="en-GB" sz="1400" dirty="0"/>
                        <a:t>Dealing with I/O requests.</a:t>
                      </a:r>
                    </a:p>
                    <a:p>
                      <a:pPr algn="l"/>
                      <a:endParaRPr lang="en-GB" sz="1400" dirty="0"/>
                    </a:p>
                    <a:p>
                      <a:pPr algn="l"/>
                      <a:r>
                        <a:rPr lang="en-GB" sz="1400" dirty="0"/>
                        <a:t>Using device drivers to communicate with hardware.</a:t>
                      </a:r>
                    </a:p>
                    <a:p>
                      <a:endParaRPr lang="en-GB" dirty="0"/>
                    </a:p>
                  </a:txBody>
                  <a:tcPr/>
                </a:tc>
                <a:tc>
                  <a:txBody>
                    <a:bodyPr/>
                    <a:lstStyle/>
                    <a:p>
                      <a:pPr algn="l"/>
                      <a:r>
                        <a:rPr lang="en-GB" sz="1400" dirty="0"/>
                        <a:t>File</a:t>
                      </a:r>
                      <a:r>
                        <a:rPr lang="en-GB" sz="1400" baseline="0" dirty="0"/>
                        <a:t> manager.</a:t>
                      </a:r>
                    </a:p>
                    <a:p>
                      <a:pPr algn="l"/>
                      <a:r>
                        <a:rPr lang="en-GB" sz="1400" baseline="0" dirty="0"/>
                        <a:t>Anti-virus.</a:t>
                      </a:r>
                    </a:p>
                    <a:p>
                      <a:pPr algn="l"/>
                      <a:r>
                        <a:rPr lang="en-GB" sz="1400" baseline="0" dirty="0"/>
                        <a:t>Defragmenter.</a:t>
                      </a:r>
                    </a:p>
                    <a:p>
                      <a:pPr algn="l"/>
                      <a:r>
                        <a:rPr lang="en-GB" sz="1400" dirty="0"/>
                        <a:t>Encryption.</a:t>
                      </a:r>
                    </a:p>
                    <a:p>
                      <a:pPr algn="l"/>
                      <a:r>
                        <a:rPr lang="en-GB" sz="1400" dirty="0"/>
                        <a:t>File</a:t>
                      </a:r>
                      <a:r>
                        <a:rPr lang="en-GB" sz="1400" baseline="0" dirty="0"/>
                        <a:t> compression.</a:t>
                      </a:r>
                    </a:p>
                    <a:p>
                      <a:pPr algn="l"/>
                      <a:r>
                        <a:rPr lang="en-GB" sz="1400" baseline="0" dirty="0"/>
                        <a:t>Installers.</a:t>
                      </a:r>
                    </a:p>
                    <a:p>
                      <a:pPr algn="l"/>
                      <a:r>
                        <a:rPr lang="en-GB" sz="1400" baseline="0" dirty="0"/>
                        <a:t>Clipboard manager.</a:t>
                      </a:r>
                    </a:p>
                    <a:p>
                      <a:pPr algn="l"/>
                      <a:r>
                        <a:rPr lang="en-GB" sz="1400" baseline="0" dirty="0"/>
                        <a:t>System monitor.</a:t>
                      </a:r>
                      <a:endParaRPr lang="en-GB" sz="1400" dirty="0"/>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Interfacing to other computers via cable and </a:t>
                      </a:r>
                      <a:r>
                        <a:rPr lang="en-GB" sz="1400" dirty="0" err="1"/>
                        <a:t>WiFi</a:t>
                      </a:r>
                      <a:r>
                        <a:rPr lang="en-GB" sz="1400" dirty="0"/>
                        <a:t>.</a:t>
                      </a:r>
                    </a:p>
                    <a:p>
                      <a:endParaRPr lang="en-GB" dirty="0"/>
                    </a:p>
                  </a:txBody>
                  <a:tcPr/>
                </a:tc>
                <a:tc>
                  <a:txBody>
                    <a:bodyPr/>
                    <a:lstStyle/>
                    <a:p>
                      <a:pPr algn="l"/>
                      <a:r>
                        <a:rPr lang="en-GB" sz="1400" dirty="0"/>
                        <a:t>Handling log-in with username and password.</a:t>
                      </a:r>
                    </a:p>
                    <a:p>
                      <a:pPr algn="l"/>
                      <a:endParaRPr lang="en-GB" sz="1400" dirty="0"/>
                    </a:p>
                    <a:p>
                      <a:pPr algn="l"/>
                      <a:r>
                        <a:rPr lang="en-GB" sz="1400" dirty="0"/>
                        <a:t>Preventing access to unauthorised files.</a:t>
                      </a:r>
                    </a:p>
                    <a:p>
                      <a:endParaRPr lang="en-GB" dirty="0"/>
                    </a:p>
                  </a:txBody>
                  <a:tcPr/>
                </a:tc>
                <a:tc>
                  <a:txBody>
                    <a:bodyPr/>
                    <a:lstStyle/>
                    <a:p>
                      <a:pPr algn="l"/>
                      <a:r>
                        <a:rPr lang="en-GB" sz="1400" dirty="0"/>
                        <a:t>Windows, icons, menus, pointers.</a:t>
                      </a:r>
                    </a:p>
                    <a:p>
                      <a:pPr algn="l"/>
                      <a:endParaRPr lang="en-GB" sz="1400" dirty="0"/>
                    </a:p>
                    <a:p>
                      <a:pPr algn="l"/>
                      <a:r>
                        <a:rPr lang="en-GB" sz="1400" dirty="0"/>
                        <a:t>Touch gestures.</a:t>
                      </a:r>
                    </a:p>
                    <a:p>
                      <a:endParaRPr lang="en-GB" dirty="0"/>
                    </a:p>
                  </a:txBody>
                  <a:tcPr/>
                </a:tc>
                <a:extLst>
                  <a:ext uri="{0D108BD9-81ED-4DB2-BD59-A6C34878D82A}">
                    <a16:rowId xmlns:a16="http://schemas.microsoft.com/office/drawing/2014/main" val="395527084"/>
                  </a:ext>
                </a:extLst>
              </a:tr>
            </a:tbl>
          </a:graphicData>
        </a:graphic>
      </p:graphicFrame>
    </p:spTree>
    <p:extLst>
      <p:ext uri="{BB962C8B-B14F-4D97-AF65-F5344CB8AC3E}">
        <p14:creationId xmlns:p14="http://schemas.microsoft.com/office/powerpoint/2010/main" val="1756241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a:spLocks noGrp="1"/>
          </p:cNvSpPr>
          <p:nvPr>
            <p:ph type="title"/>
          </p:nvPr>
        </p:nvSpPr>
        <p:spPr/>
        <p:txBody>
          <a:bodyPr>
            <a:normAutofit fontScale="90000"/>
          </a:bodyPr>
          <a:lstStyle/>
          <a:p>
            <a:r>
              <a:rPr lang="en-GB" sz="3600" dirty="0"/>
              <a:t>Starter - Function and Purpose of </a:t>
            </a:r>
            <a:br>
              <a:rPr lang="en-GB" sz="3600" dirty="0"/>
            </a:br>
            <a:r>
              <a:rPr lang="en-GB" sz="3600" dirty="0"/>
              <a:t>Operating Systems</a:t>
            </a:r>
            <a:endParaRPr lang="en-GB" dirty="0"/>
          </a:p>
        </p:txBody>
      </p:sp>
      <p:sp>
        <p:nvSpPr>
          <p:cNvPr id="3" name="Content Placeholder 2"/>
          <p:cNvSpPr>
            <a:spLocks noGrp="1"/>
          </p:cNvSpPr>
          <p:nvPr>
            <p:ph sz="quarter" idx="1"/>
          </p:nvPr>
        </p:nvSpPr>
        <p:spPr>
          <a:xfrm>
            <a:off x="323528" y="1600200"/>
            <a:ext cx="8442520" cy="1762983"/>
          </a:xfrm>
        </p:spPr>
        <p:txBody>
          <a:bodyPr>
            <a:normAutofit/>
          </a:bodyPr>
          <a:lstStyle/>
          <a:p>
            <a:pPr marL="342900" indent="-342900">
              <a:buAutoNum type="arabicPeriod"/>
            </a:pPr>
            <a:r>
              <a:rPr lang="en-GB" sz="2400" dirty="0"/>
              <a:t>Describe what this illustration shows.</a:t>
            </a:r>
          </a:p>
          <a:p>
            <a:pPr marL="342900" indent="-342900">
              <a:buAutoNum type="arabicPeriod"/>
            </a:pPr>
            <a:r>
              <a:rPr lang="en-GB" sz="2400" dirty="0"/>
              <a:t>Does the user ever interact with the operating system?</a:t>
            </a:r>
            <a:endParaRPr lang="en-GB" sz="2800" dirty="0"/>
          </a:p>
        </p:txBody>
      </p:sp>
      <p:graphicFrame>
        <p:nvGraphicFramePr>
          <p:cNvPr id="4" name="Diagram 3"/>
          <p:cNvGraphicFramePr/>
          <p:nvPr>
            <p:extLst>
              <p:ext uri="{D42A27DB-BD31-4B8C-83A1-F6EECF244321}">
                <p14:modId xmlns:p14="http://schemas.microsoft.com/office/powerpoint/2010/main" val="3085294967"/>
              </p:ext>
            </p:extLst>
          </p:nvPr>
        </p:nvGraphicFramePr>
        <p:xfrm>
          <a:off x="1403648" y="2564904"/>
          <a:ext cx="6336704" cy="41020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794916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a:spLocks noGrp="1"/>
          </p:cNvSpPr>
          <p:nvPr>
            <p:ph type="title"/>
          </p:nvPr>
        </p:nvSpPr>
        <p:spPr/>
        <p:txBody>
          <a:bodyPr>
            <a:normAutofit fontScale="90000"/>
          </a:bodyPr>
          <a:lstStyle/>
          <a:p>
            <a:r>
              <a:rPr lang="en-GB" sz="3600" dirty="0"/>
              <a:t>Starter - Function and Purpose of </a:t>
            </a:r>
            <a:br>
              <a:rPr lang="en-GB" sz="3600" dirty="0"/>
            </a:br>
            <a:r>
              <a:rPr lang="en-GB" sz="3600" dirty="0"/>
              <a:t>Operating Systems</a:t>
            </a:r>
            <a:endParaRPr lang="en-GB" dirty="0"/>
          </a:p>
        </p:txBody>
      </p:sp>
      <p:sp>
        <p:nvSpPr>
          <p:cNvPr id="3" name="Content Placeholder 2"/>
          <p:cNvSpPr>
            <a:spLocks noGrp="1"/>
          </p:cNvSpPr>
          <p:nvPr>
            <p:ph sz="quarter" idx="1"/>
          </p:nvPr>
        </p:nvSpPr>
        <p:spPr>
          <a:xfrm>
            <a:off x="323528" y="1600200"/>
            <a:ext cx="8442520" cy="1762983"/>
          </a:xfrm>
        </p:spPr>
        <p:txBody>
          <a:bodyPr>
            <a:normAutofit fontScale="25000" lnSpcReduction="20000"/>
          </a:bodyPr>
          <a:lstStyle/>
          <a:p>
            <a:pPr marL="342900" indent="-342900">
              <a:buAutoNum type="arabicPeriod"/>
            </a:pPr>
            <a:r>
              <a:rPr lang="en-GB" sz="9600" dirty="0"/>
              <a:t>Describe what this illustration shows:</a:t>
            </a:r>
          </a:p>
          <a:p>
            <a:endParaRPr lang="en-GB" sz="9600" dirty="0"/>
          </a:p>
          <a:p>
            <a:pPr marL="0" indent="0">
              <a:buNone/>
            </a:pPr>
            <a:r>
              <a:rPr lang="en-GB" sz="9600" dirty="0"/>
              <a:t>The operating system is a layer of software between the applications and the hardware.  It manages open applications, providing a user interface, multi-tasking, security and memory management.  It provides a mechanism for the applications to use the hardware, sending outputs to the device drivers, and receiving input from the devices. The complexity of storing, retrieving, inputting and outputting to the hardware is transparent to the user.</a:t>
            </a:r>
          </a:p>
          <a:p>
            <a:endParaRPr lang="en-GB" sz="9600" dirty="0"/>
          </a:p>
          <a:p>
            <a:pPr marL="342900" indent="-342900">
              <a:buFont typeface="+mj-lt"/>
              <a:buAutoNum type="arabicPeriod" startAt="2"/>
            </a:pPr>
            <a:r>
              <a:rPr lang="en-GB" sz="9600" dirty="0"/>
              <a:t>Does the user ever interact with the operating system?</a:t>
            </a:r>
          </a:p>
          <a:p>
            <a:endParaRPr lang="en-GB" sz="9600" dirty="0"/>
          </a:p>
          <a:p>
            <a:pPr marL="0" indent="0">
              <a:buNone/>
            </a:pPr>
            <a:r>
              <a:rPr lang="en-GB" sz="9600" dirty="0"/>
              <a:t>The operating system provides a user interface, but the user is interacting with applications and utilities.</a:t>
            </a:r>
          </a:p>
          <a:p>
            <a:endParaRPr lang="en-GB" dirty="0"/>
          </a:p>
        </p:txBody>
      </p:sp>
    </p:spTree>
    <p:extLst>
      <p:ext uri="{BB962C8B-B14F-4D97-AF65-F5344CB8AC3E}">
        <p14:creationId xmlns:p14="http://schemas.microsoft.com/office/powerpoint/2010/main" val="12345420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a:spLocks noGrp="1"/>
          </p:cNvSpPr>
          <p:nvPr>
            <p:ph type="title"/>
          </p:nvPr>
        </p:nvSpPr>
        <p:spPr/>
        <p:txBody>
          <a:bodyPr>
            <a:normAutofit/>
          </a:bodyPr>
          <a:lstStyle/>
          <a:p>
            <a:r>
              <a:rPr lang="en-GB" b="1" dirty="0"/>
              <a:t>What is an operating system?</a:t>
            </a:r>
            <a:endParaRPr lang="en-GB" dirty="0"/>
          </a:p>
        </p:txBody>
      </p:sp>
      <p:sp>
        <p:nvSpPr>
          <p:cNvPr id="3" name="Content Placeholder 2"/>
          <p:cNvSpPr>
            <a:spLocks noGrp="1"/>
          </p:cNvSpPr>
          <p:nvPr>
            <p:ph sz="quarter" idx="1"/>
          </p:nvPr>
        </p:nvSpPr>
        <p:spPr>
          <a:xfrm>
            <a:off x="323528" y="1600200"/>
            <a:ext cx="8442520" cy="2620888"/>
          </a:xfrm>
        </p:spPr>
        <p:txBody>
          <a:bodyPr>
            <a:normAutofit/>
          </a:bodyPr>
          <a:lstStyle/>
          <a:p>
            <a:r>
              <a:rPr lang="en-GB" sz="1600" dirty="0"/>
              <a:t>A</a:t>
            </a:r>
            <a:r>
              <a:rPr lang="en-GB" sz="1900" dirty="0"/>
              <a:t>n operating system is a program or set of programs that manages the operations of the computer for the user It acts as a bridge between the user and the computer's hardware, since a user cannot communicate with hardware directly.</a:t>
            </a:r>
          </a:p>
          <a:p>
            <a:pPr marL="0" indent="0">
              <a:buNone/>
            </a:pPr>
            <a:endParaRPr lang="en-GB" sz="1900" dirty="0"/>
          </a:p>
          <a:p>
            <a:r>
              <a:rPr lang="en-GB" sz="1900" dirty="0"/>
              <a:t>The operating system is held, in permanent storage, for example on a hard disk. A small program called the loader is held in ROM. When a computer is switched on, the loader in ROM sends instructions to load the operating system by copying it from storage into RAM.</a:t>
            </a:r>
          </a:p>
        </p:txBody>
      </p:sp>
      <p:pic>
        <p:nvPicPr>
          <p:cNvPr id="2" name="Picture 1"/>
          <p:cNvPicPr>
            <a:picLocks noChangeAspect="1"/>
          </p:cNvPicPr>
          <p:nvPr/>
        </p:nvPicPr>
        <p:blipFill rotWithShape="1">
          <a:blip r:embed="rId2"/>
          <a:srcRect l="27163" t="50000" r="47638" b="42997"/>
          <a:stretch/>
        </p:blipFill>
        <p:spPr>
          <a:xfrm>
            <a:off x="584709" y="4797152"/>
            <a:ext cx="7920158" cy="1237528"/>
          </a:xfrm>
          <a:prstGeom prst="rect">
            <a:avLst/>
          </a:prstGeom>
        </p:spPr>
      </p:pic>
    </p:spTree>
    <p:extLst>
      <p:ext uri="{BB962C8B-B14F-4D97-AF65-F5344CB8AC3E}">
        <p14:creationId xmlns:p14="http://schemas.microsoft.com/office/powerpoint/2010/main" val="34180502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a:spLocks noGrp="1"/>
          </p:cNvSpPr>
          <p:nvPr>
            <p:ph type="title"/>
          </p:nvPr>
        </p:nvSpPr>
        <p:spPr/>
        <p:txBody>
          <a:bodyPr>
            <a:normAutofit/>
          </a:bodyPr>
          <a:lstStyle/>
          <a:p>
            <a:r>
              <a:rPr lang="en-GB" b="1" dirty="0"/>
              <a:t>Functions of an operating system</a:t>
            </a:r>
            <a:endParaRPr lang="en-GB" dirty="0"/>
          </a:p>
        </p:txBody>
      </p:sp>
      <p:sp>
        <p:nvSpPr>
          <p:cNvPr id="3" name="Content Placeholder 2"/>
          <p:cNvSpPr>
            <a:spLocks noGrp="1"/>
          </p:cNvSpPr>
          <p:nvPr>
            <p:ph sz="quarter" idx="1"/>
          </p:nvPr>
        </p:nvSpPr>
        <p:spPr>
          <a:xfrm>
            <a:off x="323528" y="1600200"/>
            <a:ext cx="8442520" cy="4709120"/>
          </a:xfrm>
        </p:spPr>
        <p:txBody>
          <a:bodyPr>
            <a:normAutofit fontScale="70000" lnSpcReduction="20000"/>
          </a:bodyPr>
          <a:lstStyle/>
          <a:p>
            <a:r>
              <a:rPr lang="en-GB" dirty="0"/>
              <a:t>Regardless of whether the operating system is embedded within an mp3 player or is the latest version of Windows installed on a desktop computer, all operating systems share the same basic functions.</a:t>
            </a:r>
          </a:p>
          <a:p>
            <a:r>
              <a:rPr lang="en-GB" dirty="0"/>
              <a:t>An operating system disguises the complexities of managing and communicating with its hardware from the user via a simple interface, Through this interface, a user can naively tap away to complete their tasks, (load </a:t>
            </a:r>
            <a:r>
              <a:rPr lang="en-GB" dirty="0" err="1"/>
              <a:t>ing</a:t>
            </a:r>
            <a:r>
              <a:rPr lang="en-GB" dirty="0"/>
              <a:t>, saving or printing for example), oblivious to the actual operations taking place behind the scenes to support their actions.</a:t>
            </a:r>
          </a:p>
          <a:p>
            <a:pPr marL="0" indent="0">
              <a:buNone/>
            </a:pPr>
            <a:endParaRPr lang="en-GB" dirty="0"/>
          </a:p>
          <a:p>
            <a:pPr marL="0" indent="0">
              <a:buNone/>
            </a:pPr>
            <a:r>
              <a:rPr lang="en-GB" dirty="0"/>
              <a:t>Apart from providing a user interface, the operating system has to perform the following functions:</a:t>
            </a:r>
          </a:p>
          <a:p>
            <a:r>
              <a:rPr lang="en-GB" dirty="0"/>
              <a:t>memory management</a:t>
            </a:r>
          </a:p>
          <a:p>
            <a:r>
              <a:rPr lang="en-GB" dirty="0"/>
              <a:t>interrupt service routines</a:t>
            </a:r>
          </a:p>
          <a:p>
            <a:r>
              <a:rPr lang="en-GB" dirty="0"/>
              <a:t>processor scheduling</a:t>
            </a:r>
          </a:p>
          <a:p>
            <a:r>
              <a:rPr lang="en-GB" dirty="0"/>
              <a:t>backing store management</a:t>
            </a:r>
          </a:p>
          <a:p>
            <a:r>
              <a:rPr lang="en-GB" dirty="0"/>
              <a:t>management of all input and output</a:t>
            </a:r>
          </a:p>
        </p:txBody>
      </p:sp>
    </p:spTree>
    <p:extLst>
      <p:ext uri="{BB962C8B-B14F-4D97-AF65-F5344CB8AC3E}">
        <p14:creationId xmlns:p14="http://schemas.microsoft.com/office/powerpoint/2010/main" val="332468567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15889</TotalTime>
  <Words>726</Words>
  <Application>Microsoft Office PowerPoint</Application>
  <PresentationFormat>On-screen Show (4:3)</PresentationFormat>
  <Paragraphs>79</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Calibri</vt:lpstr>
      <vt:lpstr>Tw Cen MT</vt:lpstr>
      <vt:lpstr>Wingdings</vt:lpstr>
      <vt:lpstr>Wingdings 2</vt:lpstr>
      <vt:lpstr>Median</vt:lpstr>
      <vt:lpstr>Function and Purpose of  Operating Systems</vt:lpstr>
      <vt:lpstr>Starter - Function and Purpose of  Operating Systems</vt:lpstr>
      <vt:lpstr>Starter - Function and Purpose of  Operating Systems</vt:lpstr>
      <vt:lpstr>Starter - Function and Purpose of  Operating Systems</vt:lpstr>
      <vt:lpstr>Starter - Function and Purpose of  Operating Systems</vt:lpstr>
      <vt:lpstr>Starter - Function and Purpose of  Operating Systems</vt:lpstr>
      <vt:lpstr>Starter - Function and Purpose of  Operating Systems</vt:lpstr>
      <vt:lpstr>What is an operating system?</vt:lpstr>
      <vt:lpstr>Functions of an operating system</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Miss Newport</dc:creator>
  <cp:lastModifiedBy>Mrs R Lofthouse</cp:lastModifiedBy>
  <cp:revision>413</cp:revision>
  <dcterms:created xsi:type="dcterms:W3CDTF">2014-06-23T10:47:17Z</dcterms:created>
  <dcterms:modified xsi:type="dcterms:W3CDTF">2017-06-02T16:35:57Z</dcterms:modified>
</cp:coreProperties>
</file>