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2" r:id="rId3"/>
    <p:sldId id="270" r:id="rId4"/>
    <p:sldId id="271" r:id="rId5"/>
    <p:sldId id="272" r:id="rId6"/>
    <p:sldId id="332" r:id="rId7"/>
    <p:sldId id="333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6" r:id="rId18"/>
    <p:sldId id="289" r:id="rId19"/>
    <p:sldId id="290" r:id="rId20"/>
    <p:sldId id="291" r:id="rId21"/>
    <p:sldId id="292" r:id="rId22"/>
    <p:sldId id="293" r:id="rId23"/>
    <p:sldId id="260" r:id="rId24"/>
    <p:sldId id="3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4"/>
    <a:srgbClr val="FFD966"/>
    <a:srgbClr val="ACB9CA"/>
    <a:srgbClr val="BDD7EE"/>
    <a:srgbClr val="70AD47"/>
    <a:srgbClr val="1F4E78"/>
    <a:srgbClr val="548AFF"/>
    <a:srgbClr val="ED7D31"/>
    <a:srgbClr val="F8D7CD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6085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AS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(H046)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H046/H466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SLR13 Data types | Two’s complement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5.m4a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Using two’s complement to represent negative numbers in binary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4E0CEC-FDB3-4540-93AB-C88A73D3889B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3551F-25A7-4F12-B112-D7FABD2C672C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D2BFEEFE-4FD4-4457-A9F0-D7F1A535E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39196"/>
              </p:ext>
            </p:extLst>
          </p:nvPr>
        </p:nvGraphicFramePr>
        <p:xfrm>
          <a:off x="176565" y="1428356"/>
          <a:ext cx="8181048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05E626-65C7-4C90-940D-99C28E052F64}"/>
              </a:ext>
            </a:extLst>
          </p:cNvPr>
          <p:cNvSpPr/>
          <p:nvPr/>
        </p:nvSpPr>
        <p:spPr>
          <a:xfrm>
            <a:off x="45239" y="1983346"/>
            <a:ext cx="1300563" cy="69813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4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E8D32B-D218-48D1-9A50-F35D0735CA7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24085-8AFB-44B1-ACD4-9A0BA23C9A83}"/>
              </a:ext>
            </a:extLst>
          </p:cNvPr>
          <p:cNvSpPr/>
          <p:nvPr/>
        </p:nvSpPr>
        <p:spPr>
          <a:xfrm>
            <a:off x="7244871" y="3488781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+117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D6A223-A824-4A5D-BCA3-942DD5DDC22C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71119A40-4EE8-4109-8E4F-EF15FC0A5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89988"/>
              </p:ext>
            </p:extLst>
          </p:nvPr>
        </p:nvGraphicFramePr>
        <p:xfrm>
          <a:off x="176565" y="1428356"/>
          <a:ext cx="8181048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4C5E18-AFFE-4A34-96D1-4556E4A4E759}"/>
              </a:ext>
            </a:extLst>
          </p:cNvPr>
          <p:cNvSpPr/>
          <p:nvPr/>
        </p:nvSpPr>
        <p:spPr>
          <a:xfrm>
            <a:off x="1973944" y="2567547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69FC68-E0F6-446B-AB46-19895F1A2CC8}"/>
              </a:ext>
            </a:extLst>
          </p:cNvPr>
          <p:cNvSpPr/>
          <p:nvPr/>
        </p:nvSpPr>
        <p:spPr>
          <a:xfrm>
            <a:off x="3004930" y="2579715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8CBA6-2117-4AF0-83F0-2B47672D31DB}"/>
              </a:ext>
            </a:extLst>
          </p:cNvPr>
          <p:cNvSpPr/>
          <p:nvPr/>
        </p:nvSpPr>
        <p:spPr>
          <a:xfrm>
            <a:off x="5045947" y="2563985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622B7-8821-4254-B0E1-51B81AE620F1}"/>
              </a:ext>
            </a:extLst>
          </p:cNvPr>
          <p:cNvSpPr/>
          <p:nvPr/>
        </p:nvSpPr>
        <p:spPr>
          <a:xfrm>
            <a:off x="7096108" y="2563985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4233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AFB304-2CEB-4B15-A535-1E6CE61FD50F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let’s try representing the negative number 117 or -117.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FF6C0-9A51-4E09-B3CB-0430C4D7D72C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705E4ED-7600-4DD0-A580-73EF0A43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67487"/>
              </p:ext>
            </p:extLst>
          </p:nvPr>
        </p:nvGraphicFramePr>
        <p:xfrm>
          <a:off x="176564" y="1423696"/>
          <a:ext cx="8181048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1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7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7B1726-FE1A-4A92-9DD9-6F03BAE9A86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let’s try representing the negative number 117 or -117.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7AA12F-144C-4CAB-A2AD-412391D210C1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638A38A-C141-434D-AECC-B3FE9295A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68627"/>
              </p:ext>
            </p:extLst>
          </p:nvPr>
        </p:nvGraphicFramePr>
        <p:xfrm>
          <a:off x="176564" y="1423696"/>
          <a:ext cx="8181048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1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78235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F0E80B-A703-4935-8F63-0DF5D9907CD8}"/>
              </a:ext>
            </a:extLst>
          </p:cNvPr>
          <p:cNvSpPr/>
          <p:nvPr/>
        </p:nvSpPr>
        <p:spPr>
          <a:xfrm>
            <a:off x="45239" y="2650858"/>
            <a:ext cx="1300563" cy="69813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9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438B8-456B-4333-B741-3D6492FDBFB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let’s try representing the negative number 117 or -117.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1BFC1-8EFB-40B4-A302-481FEBA6A562}"/>
              </a:ext>
            </a:extLst>
          </p:cNvPr>
          <p:cNvSpPr/>
          <p:nvPr/>
        </p:nvSpPr>
        <p:spPr>
          <a:xfrm>
            <a:off x="4267088" y="3892576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-120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F84B9-2A6A-4C12-AD20-4153675FC16D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7E480B79-DD09-4458-AC60-D3E948C77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83495"/>
              </p:ext>
            </p:extLst>
          </p:nvPr>
        </p:nvGraphicFramePr>
        <p:xfrm>
          <a:off x="176564" y="1423696"/>
          <a:ext cx="8181048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1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7823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3E4B2E0-6414-4565-9ED0-7B3DF601B5C1}"/>
              </a:ext>
            </a:extLst>
          </p:cNvPr>
          <p:cNvSpPr/>
          <p:nvPr/>
        </p:nvSpPr>
        <p:spPr>
          <a:xfrm>
            <a:off x="4019178" y="3241177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9228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8016F5-FE7A-422A-A0AE-D1C0C60769A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let’s try representing the negative number 117 or -117.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1BFC1-8EFB-40B4-A302-481FEBA6A562}"/>
              </a:ext>
            </a:extLst>
          </p:cNvPr>
          <p:cNvSpPr/>
          <p:nvPr/>
        </p:nvSpPr>
        <p:spPr>
          <a:xfrm>
            <a:off x="6317129" y="3892576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-118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6966F-F62D-4161-A2FF-A14EE51018E1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B3C84491-27DA-429F-A607-B0F32AE8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10148"/>
              </p:ext>
            </p:extLst>
          </p:nvPr>
        </p:nvGraphicFramePr>
        <p:xfrm>
          <a:off x="176564" y="1423696"/>
          <a:ext cx="8181048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1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7823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DC367EF-2A18-4C99-A3A9-AF1ECBC97A03}"/>
              </a:ext>
            </a:extLst>
          </p:cNvPr>
          <p:cNvSpPr/>
          <p:nvPr/>
        </p:nvSpPr>
        <p:spPr>
          <a:xfrm>
            <a:off x="4019178" y="3241177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B638F-75E4-4DED-BECF-3BD822BDBB91}"/>
              </a:ext>
            </a:extLst>
          </p:cNvPr>
          <p:cNvSpPr/>
          <p:nvPr/>
        </p:nvSpPr>
        <p:spPr>
          <a:xfrm>
            <a:off x="6064124" y="3241176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8165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DBAB68-74D8-4AA3-BD5F-88D643D37F1C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Now let’s try representing the negative number 117 or -117.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218D2-A002-4167-B164-0DA06A9A3793}"/>
              </a:ext>
            </a:extLst>
          </p:cNvPr>
          <p:cNvSpPr/>
          <p:nvPr/>
        </p:nvSpPr>
        <p:spPr>
          <a:xfrm>
            <a:off x="7335300" y="4072172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-117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E63357-CA83-4EB0-B43C-0DF03FAB613F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B136102-679E-4D31-861B-BC1C29B19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25042"/>
              </p:ext>
            </p:extLst>
          </p:nvPr>
        </p:nvGraphicFramePr>
        <p:xfrm>
          <a:off x="176564" y="1423696"/>
          <a:ext cx="8181048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1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87823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7090978-2033-441A-A5A2-E2FFE99C2529}"/>
              </a:ext>
            </a:extLst>
          </p:cNvPr>
          <p:cNvSpPr/>
          <p:nvPr/>
        </p:nvSpPr>
        <p:spPr>
          <a:xfrm>
            <a:off x="4019178" y="3241177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97D881-6104-4A49-9513-1728B0B4201C}"/>
              </a:ext>
            </a:extLst>
          </p:cNvPr>
          <p:cNvSpPr/>
          <p:nvPr/>
        </p:nvSpPr>
        <p:spPr>
          <a:xfrm>
            <a:off x="6064124" y="3241176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DDB5C3-AC53-402D-902F-0DE379542D99}"/>
              </a:ext>
            </a:extLst>
          </p:cNvPr>
          <p:cNvSpPr/>
          <p:nvPr/>
        </p:nvSpPr>
        <p:spPr>
          <a:xfrm>
            <a:off x="7073889" y="3241175"/>
            <a:ext cx="35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6220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3A2C56-205B-47B7-9A49-D6D2EB6868F0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a simple method you can follow to easily turn a positive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number into its negative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 version.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06747B-CDEC-4BAF-BFA5-65A446F8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94488"/>
              </p:ext>
            </p:extLst>
          </p:nvPr>
        </p:nvGraphicFramePr>
        <p:xfrm>
          <a:off x="266775" y="1383792"/>
          <a:ext cx="8008544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E2C485FD-2ADB-4034-93D6-C4EE3C77D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6358" y="5950204"/>
            <a:ext cx="609600" cy="609600"/>
          </a:xfrm>
          <a:prstGeom prst="rect">
            <a:avLst/>
          </a:prstGeom>
        </p:spPr>
      </p:pic>
      <p:pic>
        <p:nvPicPr>
          <p:cNvPr id="10" name="Audio 1">
            <a:hlinkClick r:id="" action="ppaction://media"/>
            <a:extLst>
              <a:ext uri="{FF2B5EF4-FFF2-40B4-BE49-F238E27FC236}">
                <a16:creationId xmlns:a16="http://schemas.microsoft.com/office/drawing/2014/main" id="{8D5C039F-B480-47B8-A428-823B317710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1291" y="5950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9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1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06158D-6BF9-485D-B918-B75ED976D6E9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a simple method you can follow to easily turn a positive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 number into its negative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 version.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+12 into -12.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46F32F-577E-488D-8BB2-9A0BE9CD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8657"/>
              </p:ext>
            </p:extLst>
          </p:nvPr>
        </p:nvGraphicFramePr>
        <p:xfrm>
          <a:off x="266775" y="1383792"/>
          <a:ext cx="8008544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75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A67524-396D-424E-8508-384991ABDB5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+12 into -12.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F0523-12C3-4414-BEAC-8559E087A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31662"/>
              </p:ext>
            </p:extLst>
          </p:nvPr>
        </p:nvGraphicFramePr>
        <p:xfrm>
          <a:off x="266775" y="1383792"/>
          <a:ext cx="8008544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B75199-22CB-4C5D-B272-220E17165662}"/>
              </a:ext>
            </a:extLst>
          </p:cNvPr>
          <p:cNvSpPr/>
          <p:nvPr/>
        </p:nvSpPr>
        <p:spPr>
          <a:xfrm>
            <a:off x="8520652" y="1375000"/>
            <a:ext cx="3529637" cy="48017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341516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car's milometer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72CDA8-C9CD-4658-9033-99C7BBC918B6}"/>
              </a:ext>
            </a:extLst>
          </p:cNvPr>
          <p:cNvGrpSpPr/>
          <p:nvPr/>
        </p:nvGrpSpPr>
        <p:grpSpPr>
          <a:xfrm>
            <a:off x="324042" y="993174"/>
            <a:ext cx="3536543" cy="3857265"/>
            <a:chOff x="8183016" y="758174"/>
            <a:chExt cx="3536543" cy="3857265"/>
          </a:xfrm>
        </p:grpSpPr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8CB15B-2C8F-4497-8B2E-19557083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7B24EE-F3D2-459B-9994-4884226B73BB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2001C3-7B5E-41C3-A0F0-B83CE88E0F1B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0D7973-F5FD-4724-A5F8-E56DE8E01DE8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579532-429A-49C7-8F7A-2BD7F6D04C38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CB794B-C666-40D2-876D-6DD7943CF11E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C6745B-6EE6-4345-884B-C2AECB68847A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7C69D4-9D16-4BCF-BCDD-908DD7401218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861148-F347-4554-AA0F-4E1141DCD9EE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FE3C4-B777-4F85-BAD5-454E248046C3}"/>
              </a:ext>
            </a:extLst>
          </p:cNvPr>
          <p:cNvSpPr/>
          <p:nvPr/>
        </p:nvSpPr>
        <p:spPr>
          <a:xfrm>
            <a:off x="425728" y="5139948"/>
            <a:ext cx="33307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 leaves the factory with all digits on its milometer set to 0.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1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9DCAE6-793C-42B4-9D60-A8CE1F4490D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+12 into -12.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78BC50-BB18-4EAF-9BED-B0325E53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87816"/>
              </p:ext>
            </p:extLst>
          </p:nvPr>
        </p:nvGraphicFramePr>
        <p:xfrm>
          <a:off x="266775" y="1383792"/>
          <a:ext cx="8008544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B814F50-03A3-4F59-A79F-F6DB6DEC13F9}"/>
              </a:ext>
            </a:extLst>
          </p:cNvPr>
          <p:cNvSpPr/>
          <p:nvPr/>
        </p:nvSpPr>
        <p:spPr>
          <a:xfrm>
            <a:off x="8520651" y="1866080"/>
            <a:ext cx="3529637" cy="122881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2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10DE96-F5E0-4E30-BB93-302106B9D27E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+12 into -12.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EAEDB3-BB48-4B23-A010-4ABA04323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54994"/>
              </p:ext>
            </p:extLst>
          </p:nvPr>
        </p:nvGraphicFramePr>
        <p:xfrm>
          <a:off x="266775" y="1383792"/>
          <a:ext cx="8008544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51D0B1D-876C-495E-AE2F-5D2974080389}"/>
              </a:ext>
            </a:extLst>
          </p:cNvPr>
          <p:cNvSpPr/>
          <p:nvPr/>
        </p:nvSpPr>
        <p:spPr>
          <a:xfrm>
            <a:off x="8520652" y="3084342"/>
            <a:ext cx="3529637" cy="48533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71D71C-9F2E-4C09-8F1F-FE1CBB733AD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convert +12 into -12.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Write out the positive version of the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Starting from the right-most digit (least significant bit), copy each of the digits exactly as they appear, up to and including the first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From this point on, swap every 1 for a 0 and every 0 for a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A4E678-B92D-479D-8EB7-D1625D09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27037"/>
              </p:ext>
            </p:extLst>
          </p:nvPr>
        </p:nvGraphicFramePr>
        <p:xfrm>
          <a:off x="266775" y="1383792"/>
          <a:ext cx="8008544" cy="2097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1068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068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12064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971A7D-4A98-4159-B054-20119316FDB5}"/>
              </a:ext>
            </a:extLst>
          </p:cNvPr>
          <p:cNvSpPr/>
          <p:nvPr/>
        </p:nvSpPr>
        <p:spPr>
          <a:xfrm>
            <a:off x="7518223" y="2432304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+12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F10AA-2BAF-4FA7-BB18-3FA39C74D3F2}"/>
              </a:ext>
            </a:extLst>
          </p:cNvPr>
          <p:cNvSpPr/>
          <p:nvPr/>
        </p:nvSpPr>
        <p:spPr>
          <a:xfrm>
            <a:off x="7559404" y="3409769"/>
            <a:ext cx="127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D395D6-7CF9-4401-9EE3-16AD8E1522B8}"/>
              </a:ext>
            </a:extLst>
          </p:cNvPr>
          <p:cNvSpPr/>
          <p:nvPr/>
        </p:nvSpPr>
        <p:spPr>
          <a:xfrm>
            <a:off x="176565" y="523174"/>
            <a:ext cx="97503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positive numbers into negative numbers using two's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6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do we represent negative numbers in binary using the two’s complement method?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341516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car's milometer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72CDA8-C9CD-4658-9033-99C7BBC918B6}"/>
              </a:ext>
            </a:extLst>
          </p:cNvPr>
          <p:cNvGrpSpPr/>
          <p:nvPr/>
        </p:nvGrpSpPr>
        <p:grpSpPr>
          <a:xfrm>
            <a:off x="324042" y="993174"/>
            <a:ext cx="3536543" cy="3857265"/>
            <a:chOff x="8183016" y="758174"/>
            <a:chExt cx="3536543" cy="3857265"/>
          </a:xfrm>
        </p:grpSpPr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8CB15B-2C8F-4497-8B2E-19557083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7B24EE-F3D2-459B-9994-4884226B73BB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2001C3-7B5E-41C3-A0F0-B83CE88E0F1B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0D7973-F5FD-4724-A5F8-E56DE8E01DE8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579532-429A-49C7-8F7A-2BD7F6D04C38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CB794B-C666-40D2-876D-6DD7943CF11E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C6745B-6EE6-4345-884B-C2AECB68847A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7C69D4-9D16-4BCF-BCDD-908DD7401218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861148-F347-4554-AA0F-4E1141DCD9EE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2371A7-0E20-49D3-9E61-0F5C6CD3DA48}"/>
              </a:ext>
            </a:extLst>
          </p:cNvPr>
          <p:cNvGrpSpPr/>
          <p:nvPr/>
        </p:nvGrpSpPr>
        <p:grpSpPr>
          <a:xfrm>
            <a:off x="4327728" y="993174"/>
            <a:ext cx="3536543" cy="3857265"/>
            <a:chOff x="8183016" y="758174"/>
            <a:chExt cx="3536543" cy="3857265"/>
          </a:xfrm>
        </p:grpSpPr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AFD6B23-40AE-457F-BD97-7E76955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C0BC26-DEF6-4ECA-8E73-4F24098886FE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C70438-649E-4749-8EFC-A7461890EA40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7DF4DA-B26F-4507-9DA5-F968D05523E3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052FC8-4B49-456F-88EA-4F29C2BC4677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832891-AC20-4E7E-9CB6-562859CF55F2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571598-9E31-4E6E-AA81-049F30ED6372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596DE0-4931-4B33-BB62-B5A707F6FEAE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140266-18A7-4886-9A5E-1756FA8188B0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1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20F1B-4DE4-4BE2-B331-B828D7FD309F}"/>
              </a:ext>
            </a:extLst>
          </p:cNvPr>
          <p:cNvSpPr/>
          <p:nvPr/>
        </p:nvSpPr>
        <p:spPr>
          <a:xfrm>
            <a:off x="4378195" y="5136396"/>
            <a:ext cx="343314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were to drive the car for a mile, we would end up with 000001 on the meter.</a:t>
            </a:r>
          </a:p>
          <a:p>
            <a:pPr algn="ctr"/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could think of this as +1 mile.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397959-03EA-442F-AD36-24E0752739D8}"/>
              </a:ext>
            </a:extLst>
          </p:cNvPr>
          <p:cNvSpPr/>
          <p:nvPr/>
        </p:nvSpPr>
        <p:spPr>
          <a:xfrm>
            <a:off x="425728" y="5139948"/>
            <a:ext cx="33307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 leaves the factory with all digits on its milometer set to 0.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341516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car's milometer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72CDA8-C9CD-4658-9033-99C7BBC918B6}"/>
              </a:ext>
            </a:extLst>
          </p:cNvPr>
          <p:cNvGrpSpPr/>
          <p:nvPr/>
        </p:nvGrpSpPr>
        <p:grpSpPr>
          <a:xfrm>
            <a:off x="324042" y="993174"/>
            <a:ext cx="3536543" cy="3857265"/>
            <a:chOff x="8183016" y="758174"/>
            <a:chExt cx="3536543" cy="3857265"/>
          </a:xfrm>
        </p:grpSpPr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8CB15B-2C8F-4497-8B2E-19557083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7B24EE-F3D2-459B-9994-4884226B73BB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2001C3-7B5E-41C3-A0F0-B83CE88E0F1B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0D7973-F5FD-4724-A5F8-E56DE8E01DE8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579532-429A-49C7-8F7A-2BD7F6D04C38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CB794B-C666-40D2-876D-6DD7943CF11E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C6745B-6EE6-4345-884B-C2AECB68847A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7C69D4-9D16-4BCF-BCDD-908DD7401218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861148-F347-4554-AA0F-4E1141DCD9EE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2371A7-0E20-49D3-9E61-0F5C6CD3DA48}"/>
              </a:ext>
            </a:extLst>
          </p:cNvPr>
          <p:cNvGrpSpPr/>
          <p:nvPr/>
        </p:nvGrpSpPr>
        <p:grpSpPr>
          <a:xfrm>
            <a:off x="4327728" y="993174"/>
            <a:ext cx="3536543" cy="3857265"/>
            <a:chOff x="8183016" y="758174"/>
            <a:chExt cx="3536543" cy="3857265"/>
          </a:xfrm>
        </p:grpSpPr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AFD6B23-40AE-457F-BD97-7E76955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C0BC26-DEF6-4ECA-8E73-4F24098886FE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C70438-649E-4749-8EFC-A7461890EA40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7DF4DA-B26F-4507-9DA5-F968D05523E3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052FC8-4B49-456F-88EA-4F29C2BC4677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832891-AC20-4E7E-9CB6-562859CF55F2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571598-9E31-4E6E-AA81-049F30ED6372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596DE0-4931-4B33-BB62-B5A707F6FEAE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140266-18A7-4886-9A5E-1756FA8188B0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1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AB5736-5100-416B-8585-637A48A2556C}"/>
              </a:ext>
            </a:extLst>
          </p:cNvPr>
          <p:cNvGrpSpPr/>
          <p:nvPr/>
        </p:nvGrpSpPr>
        <p:grpSpPr>
          <a:xfrm>
            <a:off x="8331414" y="993174"/>
            <a:ext cx="3536543" cy="3857265"/>
            <a:chOff x="8183016" y="758174"/>
            <a:chExt cx="3536543" cy="3857265"/>
          </a:xfrm>
        </p:grpSpPr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7E6B018-594B-45BB-9DE5-85AE71FC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016" y="758174"/>
              <a:ext cx="3536543" cy="353654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243F16-D4D2-43FF-A3F6-39A9F3702C72}"/>
                </a:ext>
              </a:extLst>
            </p:cNvPr>
            <p:cNvSpPr/>
            <p:nvPr/>
          </p:nvSpPr>
          <p:spPr>
            <a:xfrm>
              <a:off x="8864871" y="4139189"/>
              <a:ext cx="2179368" cy="47625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A4D144-C498-4AE6-83C6-66B9523DE27D}"/>
                </a:ext>
              </a:extLst>
            </p:cNvPr>
            <p:cNvGrpSpPr/>
            <p:nvPr/>
          </p:nvGrpSpPr>
          <p:grpSpPr>
            <a:xfrm>
              <a:off x="8898731" y="4175366"/>
              <a:ext cx="2102644" cy="396634"/>
              <a:chOff x="8898731" y="4175366"/>
              <a:chExt cx="1571628" cy="39663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99BE993-3526-4829-B797-59BDEDF1CA8D}"/>
                  </a:ext>
                </a:extLst>
              </p:cNvPr>
              <p:cNvSpPr/>
              <p:nvPr/>
            </p:nvSpPr>
            <p:spPr>
              <a:xfrm>
                <a:off x="889873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D1FBC6-8C17-4F5E-B9F2-AD1696B9EB65}"/>
                  </a:ext>
                </a:extLst>
              </p:cNvPr>
              <p:cNvSpPr/>
              <p:nvPr/>
            </p:nvSpPr>
            <p:spPr>
              <a:xfrm>
                <a:off x="9160669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0AC283-3284-4290-A81E-72FDF870C876}"/>
                  </a:ext>
                </a:extLst>
              </p:cNvPr>
              <p:cNvSpPr/>
              <p:nvPr/>
            </p:nvSpPr>
            <p:spPr>
              <a:xfrm>
                <a:off x="9422607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5BA1CD-6980-4EFF-A42E-F123956C0B4D}"/>
                  </a:ext>
                </a:extLst>
              </p:cNvPr>
              <p:cNvSpPr/>
              <p:nvPr/>
            </p:nvSpPr>
            <p:spPr>
              <a:xfrm>
                <a:off x="9684545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CC7EA2-01D1-4304-92A4-6B723DABCF70}"/>
                  </a:ext>
                </a:extLst>
              </p:cNvPr>
              <p:cNvSpPr/>
              <p:nvPr/>
            </p:nvSpPr>
            <p:spPr>
              <a:xfrm>
                <a:off x="9946483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BE376A8-29FE-4840-93AF-2A00BEEB70C1}"/>
                  </a:ext>
                </a:extLst>
              </p:cNvPr>
              <p:cNvSpPr/>
              <p:nvPr/>
            </p:nvSpPr>
            <p:spPr>
              <a:xfrm>
                <a:off x="10208421" y="4175366"/>
                <a:ext cx="261938" cy="396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9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3634FB9-D031-4CDB-B606-2C51F40AB41F}"/>
              </a:ext>
            </a:extLst>
          </p:cNvPr>
          <p:cNvSpPr/>
          <p:nvPr/>
        </p:nvSpPr>
        <p:spPr>
          <a:xfrm>
            <a:off x="4378195" y="5136396"/>
            <a:ext cx="343314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were to drive the car for a mile, we would end up with 000001 on the meter.</a:t>
            </a:r>
          </a:p>
          <a:p>
            <a:pPr algn="ctr"/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could think of this as +1 mile.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5AC0D6-73BB-47F6-A650-26A72398DAEE}"/>
              </a:ext>
            </a:extLst>
          </p:cNvPr>
          <p:cNvSpPr/>
          <p:nvPr/>
        </p:nvSpPr>
        <p:spPr>
          <a:xfrm>
            <a:off x="8168158" y="5136396"/>
            <a:ext cx="3860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if we could turn the meter back 1 mile to 999999.</a:t>
            </a:r>
          </a:p>
          <a:p>
            <a:pPr algn="ctr"/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could think of this as -1 mile.</a:t>
            </a:r>
          </a:p>
          <a:p>
            <a:pPr algn="ctr"/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Computers can use a similar concept.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Audio 1">
            <a:hlinkClick r:id="" action="ppaction://media"/>
            <a:extLst>
              <a:ext uri="{FF2B5EF4-FFF2-40B4-BE49-F238E27FC236}">
                <a16:creationId xmlns:a16="http://schemas.microsoft.com/office/drawing/2014/main" id="{D543BEC7-A048-4184-9E85-E190D2006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79D1D92-D2D8-4528-8551-BF470CA85495}"/>
              </a:ext>
            </a:extLst>
          </p:cNvPr>
          <p:cNvSpPr/>
          <p:nvPr/>
        </p:nvSpPr>
        <p:spPr>
          <a:xfrm>
            <a:off x="425728" y="5139948"/>
            <a:ext cx="33307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 leaves the factory with all digits on its milometer set to 0.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CA19B-44CC-4DC8-A8EE-0ACC47BFC3C2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 are the denary numbers from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-3 to +3 represented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553529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a negative number in binary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38217965-63BA-4057-A5E6-FAB01B43BC81}"/>
              </a:ext>
            </a:extLst>
          </p:cNvPr>
          <p:cNvGraphicFramePr>
            <a:graphicFrameLocks noGrp="1"/>
          </p:cNvGraphicFramePr>
          <p:nvPr/>
        </p:nvGraphicFramePr>
        <p:xfrm>
          <a:off x="282485" y="1148622"/>
          <a:ext cx="8020270" cy="3418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027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186261980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5034743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4619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4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5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5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5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CA19B-44CC-4DC8-A8EE-0ACC47BFC3C2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 are the denary numbers from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-3 to +3 represented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Much like with </a:t>
            </a:r>
            <a:r>
              <a:rPr lang="en-GB" sz="1600" b="1" dirty="0">
                <a:solidFill>
                  <a:schemeClr val="tx1"/>
                </a:solidFill>
              </a:rPr>
              <a:t>sign and magnitude </a:t>
            </a:r>
            <a:r>
              <a:rPr lang="en-GB" sz="1600" dirty="0">
                <a:solidFill>
                  <a:schemeClr val="tx1"/>
                </a:solidFill>
              </a:rPr>
              <a:t>representation, we can see that: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Positive numbers always start with a zero.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553529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a negative number in binary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38217965-63BA-4057-A5E6-FAB01B43BC81}"/>
              </a:ext>
            </a:extLst>
          </p:cNvPr>
          <p:cNvGraphicFramePr>
            <a:graphicFrameLocks noGrp="1"/>
          </p:cNvGraphicFramePr>
          <p:nvPr/>
        </p:nvGraphicFramePr>
        <p:xfrm>
          <a:off x="282485" y="1148622"/>
          <a:ext cx="8020270" cy="3418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027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186261980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5034743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4619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4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5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5048"/>
                  </a:ext>
                </a:extLst>
              </a:tr>
            </a:tbl>
          </a:graphicData>
        </a:graphic>
      </p:graphicFrame>
      <p:pic>
        <p:nvPicPr>
          <p:cNvPr id="6" name="Audio 9">
            <a:hlinkClick r:id="" action="ppaction://media"/>
            <a:extLst>
              <a:ext uri="{FF2B5EF4-FFF2-40B4-BE49-F238E27FC236}">
                <a16:creationId xmlns:a16="http://schemas.microsoft.com/office/drawing/2014/main" id="{CF6A682E-A147-440E-96B0-D89DB1F0A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D3E279-685E-44A4-906E-8E3E5D86237C}"/>
              </a:ext>
            </a:extLst>
          </p:cNvPr>
          <p:cNvGrpSpPr/>
          <p:nvPr/>
        </p:nvGrpSpPr>
        <p:grpSpPr>
          <a:xfrm>
            <a:off x="141711" y="2608326"/>
            <a:ext cx="8325239" cy="2045970"/>
            <a:chOff x="141711" y="2608326"/>
            <a:chExt cx="8325239" cy="20459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3F10919-AD58-40BD-92B7-79F48680ED53}"/>
                </a:ext>
              </a:extLst>
            </p:cNvPr>
            <p:cNvSpPr/>
            <p:nvPr/>
          </p:nvSpPr>
          <p:spPr>
            <a:xfrm>
              <a:off x="7346810" y="2608326"/>
              <a:ext cx="1120140" cy="20459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CEE57C-7820-49EB-AC23-68CD35A64DBF}"/>
                </a:ext>
              </a:extLst>
            </p:cNvPr>
            <p:cNvSpPr/>
            <p:nvPr/>
          </p:nvSpPr>
          <p:spPr>
            <a:xfrm>
              <a:off x="141711" y="2608326"/>
              <a:ext cx="1120140" cy="20459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2B978-16B6-40D8-B9FD-A5D7CC6DE27A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" y="2608326"/>
              <a:ext cx="66294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9DFC1A-C128-421A-ACB8-4A5607A668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" y="4654296"/>
              <a:ext cx="643737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2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CA19B-44CC-4DC8-A8EE-0ACC47BFC3C2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 are the denary numbers from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-3 to +3 represented in </a:t>
            </a:r>
            <a:r>
              <a:rPr lang="en-GB" sz="1600" b="1" dirty="0">
                <a:solidFill>
                  <a:schemeClr val="tx1"/>
                </a:solidFill>
              </a:rPr>
              <a:t>two’s complement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binary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Much like with </a:t>
            </a:r>
            <a:r>
              <a:rPr lang="en-GB" sz="1600" b="1" dirty="0">
                <a:solidFill>
                  <a:schemeClr val="tx1"/>
                </a:solidFill>
              </a:rPr>
              <a:t>sign and magnitude </a:t>
            </a:r>
            <a:r>
              <a:rPr lang="en-GB" sz="1600" dirty="0">
                <a:solidFill>
                  <a:schemeClr val="tx1"/>
                </a:solidFill>
              </a:rPr>
              <a:t>representation, we can see that: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Positive numbers always start with a zero.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Negative numbers always start with a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553529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a negative number in binary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38217965-63BA-4057-A5E6-FAB01B43BC81}"/>
              </a:ext>
            </a:extLst>
          </p:cNvPr>
          <p:cNvGraphicFramePr>
            <a:graphicFrameLocks noGrp="1"/>
          </p:cNvGraphicFramePr>
          <p:nvPr/>
        </p:nvGraphicFramePr>
        <p:xfrm>
          <a:off x="282485" y="1148622"/>
          <a:ext cx="8020270" cy="3418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027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186261980"/>
                    </a:ext>
                  </a:extLst>
                </a:gridCol>
                <a:gridCol w="802027">
                  <a:extLst>
                    <a:ext uri="{9D8B030D-6E8A-4147-A177-3AD203B41FA5}">
                      <a16:colId xmlns:a16="http://schemas.microsoft.com/office/drawing/2014/main" val="125034743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4619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4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5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5048"/>
                  </a:ext>
                </a:extLst>
              </a:tr>
            </a:tbl>
          </a:graphicData>
        </a:graphic>
      </p:graphicFrame>
      <p:pic>
        <p:nvPicPr>
          <p:cNvPr id="7" name="Audio 1">
            <a:hlinkClick r:id="" action="ppaction://media"/>
            <a:extLst>
              <a:ext uri="{FF2B5EF4-FFF2-40B4-BE49-F238E27FC236}">
                <a16:creationId xmlns:a16="http://schemas.microsoft.com/office/drawing/2014/main" id="{BF33ABCC-D9DA-4A5C-9A3D-F7CDECA6A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0DFA67-D359-4D3C-8ECE-B32E110F5ADC}"/>
              </a:ext>
            </a:extLst>
          </p:cNvPr>
          <p:cNvGrpSpPr/>
          <p:nvPr/>
        </p:nvGrpSpPr>
        <p:grpSpPr>
          <a:xfrm>
            <a:off x="141711" y="1227582"/>
            <a:ext cx="8325239" cy="1661922"/>
            <a:chOff x="141711" y="2608326"/>
            <a:chExt cx="8325239" cy="20459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5F38E9-FA86-4134-8B58-35E39DF5308B}"/>
                </a:ext>
              </a:extLst>
            </p:cNvPr>
            <p:cNvSpPr/>
            <p:nvPr/>
          </p:nvSpPr>
          <p:spPr>
            <a:xfrm>
              <a:off x="7346810" y="2608326"/>
              <a:ext cx="1120140" cy="20459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D08D1A-EE78-4033-82D6-F21A0499A730}"/>
                </a:ext>
              </a:extLst>
            </p:cNvPr>
            <p:cNvSpPr/>
            <p:nvPr/>
          </p:nvSpPr>
          <p:spPr>
            <a:xfrm>
              <a:off x="141711" y="2608326"/>
              <a:ext cx="1120140" cy="20459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2C8F32-2C01-433D-A9F0-BA28BACCB308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" y="2608326"/>
              <a:ext cx="66294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BD6FDE-4583-4A97-8FB2-93EF7859CD1A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" y="4654296"/>
              <a:ext cx="643737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244A1C-D201-4DCF-9424-BC646FB359B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2906-E260-4F41-90D9-9054A5E720FD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1A4DF18B-55F3-405E-A81F-205330C7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46891"/>
              </p:ext>
            </p:extLst>
          </p:nvPr>
        </p:nvGraphicFramePr>
        <p:xfrm>
          <a:off x="176565" y="1428356"/>
          <a:ext cx="8181048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F9B1D-564E-4F2D-B43C-7F2F78B5EE6B}"/>
              </a:ext>
            </a:extLst>
          </p:cNvPr>
          <p:cNvSpPr/>
          <p:nvPr/>
        </p:nvSpPr>
        <p:spPr>
          <a:xfrm>
            <a:off x="54383" y="1297546"/>
            <a:ext cx="1300563" cy="69813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5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AED82A-74AE-4D6A-9A57-C8E7118B54FB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When using the </a:t>
            </a:r>
            <a:r>
              <a:rPr lang="en-GB" sz="1600" b="1" dirty="0">
                <a:solidFill>
                  <a:schemeClr val="tx1"/>
                </a:solidFill>
              </a:rPr>
              <a:t>two’s complement </a:t>
            </a:r>
            <a:r>
              <a:rPr lang="en-GB" sz="1600" dirty="0">
                <a:solidFill>
                  <a:schemeClr val="tx1"/>
                </a:solidFill>
              </a:rPr>
              <a:t>method, the left-most bit (known as the </a:t>
            </a:r>
            <a:r>
              <a:rPr lang="en-GB" sz="1600" b="1" dirty="0">
                <a:solidFill>
                  <a:schemeClr val="tx1"/>
                </a:solidFill>
              </a:rPr>
              <a:t>most significant bit </a:t>
            </a:r>
            <a:r>
              <a:rPr lang="en-GB" sz="1600" dirty="0">
                <a:solidFill>
                  <a:schemeClr val="tx1"/>
                </a:solidFill>
              </a:rPr>
              <a:t>or</a:t>
            </a:r>
            <a:r>
              <a:rPr lang="en-GB" sz="1600" b="1" dirty="0">
                <a:solidFill>
                  <a:schemeClr val="tx1"/>
                </a:solidFill>
              </a:rPr>
              <a:t> MSB) </a:t>
            </a:r>
            <a:r>
              <a:rPr lang="en-GB" sz="1600" dirty="0">
                <a:solidFill>
                  <a:schemeClr val="tx1"/>
                </a:solidFill>
              </a:rPr>
              <a:t>represents a negative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start by representing the positive number 117 or +117.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9CE73-F350-4280-A9BC-597A7C9CD78F}"/>
              </a:ext>
            </a:extLst>
          </p:cNvPr>
          <p:cNvSpPr/>
          <p:nvPr/>
        </p:nvSpPr>
        <p:spPr>
          <a:xfrm>
            <a:off x="176565" y="523174"/>
            <a:ext cx="25298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Two’s complement</a:t>
            </a:r>
            <a:endParaRPr lang="en-GB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AE94E33-C966-40EF-99C7-41C3F859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81661"/>
              </p:ext>
            </p:extLst>
          </p:nvPr>
        </p:nvGraphicFramePr>
        <p:xfrm>
          <a:off x="176565" y="1428356"/>
          <a:ext cx="8181048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2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1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85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1740</Words>
  <Application>Microsoft Office PowerPoint</Application>
  <PresentationFormat>Widescreen</PresentationFormat>
  <Paragraphs>636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389</cp:revision>
  <dcterms:created xsi:type="dcterms:W3CDTF">2019-10-14T15:21:06Z</dcterms:created>
  <dcterms:modified xsi:type="dcterms:W3CDTF">2021-02-10T13:18:00Z</dcterms:modified>
</cp:coreProperties>
</file>