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0" r:id="rId3"/>
    <p:sldId id="289" r:id="rId4"/>
    <p:sldId id="290" r:id="rId5"/>
    <p:sldId id="281" r:id="rId6"/>
    <p:sldId id="282" r:id="rId7"/>
    <p:sldId id="283" r:id="rId8"/>
    <p:sldId id="284" r:id="rId9"/>
    <p:sldId id="285" r:id="rId10"/>
    <p:sldId id="287" r:id="rId11"/>
    <p:sldId id="292" r:id="rId12"/>
    <p:sldId id="294" r:id="rId13"/>
    <p:sldId id="295" r:id="rId14"/>
    <p:sldId id="293" r:id="rId15"/>
    <p:sldId id="288" r:id="rId16"/>
    <p:sldId id="29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2" autoAdjust="0"/>
    <p:restoredTop sz="89606" autoAdjust="0"/>
  </p:normalViewPr>
  <p:slideViewPr>
    <p:cSldViewPr>
      <p:cViewPr varScale="1">
        <p:scale>
          <a:sx n="61" d="100"/>
          <a:sy n="61" d="100"/>
        </p:scale>
        <p:origin x="16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38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bit.ly/1lW3MG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Computer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Data Representation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hexadecimal?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Hex numbers are shorter/more memorable than equivalent binary numbers..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/>
              <a:t> </a:t>
            </a:r>
            <a:r>
              <a:rPr lang="en-GB" b="1" dirty="0">
                <a:solidFill>
                  <a:srgbClr val="0070C0"/>
                </a:solidFill>
              </a:rPr>
              <a:t>... and can easily be converted to and from binary... </a:t>
            </a:r>
          </a:p>
          <a:p>
            <a:endParaRPr lang="en-GB" b="1" dirty="0">
              <a:solidFill>
                <a:srgbClr val="0070C0"/>
              </a:solidFill>
            </a:endParaRPr>
          </a:p>
          <a:p>
            <a:r>
              <a:rPr lang="en-GB" b="1" dirty="0">
                <a:solidFill>
                  <a:srgbClr val="00CC00"/>
                </a:solidFill>
              </a:rPr>
              <a:t>... as each hexadecimal digit corresponds to 4 binary digits 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4210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Hexadecimal Conversions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Complete the conversions on the sheet (and stick this in your books!)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3440" r="12641"/>
          <a:stretch>
            <a:fillRect/>
          </a:stretch>
        </p:blipFill>
        <p:spPr bwMode="auto">
          <a:xfrm>
            <a:off x="8187753" y="0"/>
            <a:ext cx="956247" cy="129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to Hex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48498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Really you will only ever see 8-bit binary numbers at GCSE level, which can be represented as two hex digits.</a:t>
            </a:r>
          </a:p>
          <a:p>
            <a:endParaRPr lang="en-GB" dirty="0"/>
          </a:p>
          <a:p>
            <a:r>
              <a:rPr lang="en-GB" dirty="0"/>
              <a:t>The first hex digit represents groups of 16, the second hex digit represents the units left over.</a:t>
            </a:r>
          </a:p>
          <a:p>
            <a:pPr>
              <a:buNone/>
            </a:pPr>
            <a:endParaRPr lang="en-GB" dirty="0"/>
          </a:p>
          <a:p>
            <a:r>
              <a:rPr lang="en-GB" dirty="0"/>
              <a:t>        denary =                                   =            in hex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99592" y="4233862"/>
            <a:ext cx="918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92</a:t>
            </a:r>
          </a:p>
        </p:txBody>
      </p:sp>
      <p:sp>
        <p:nvSpPr>
          <p:cNvPr id="5" name="Rectangle 4"/>
          <p:cNvSpPr/>
          <p:nvPr/>
        </p:nvSpPr>
        <p:spPr>
          <a:xfrm>
            <a:off x="3275856" y="3789040"/>
            <a:ext cx="3121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01011100</a:t>
            </a:r>
          </a:p>
        </p:txBody>
      </p:sp>
      <p:sp>
        <p:nvSpPr>
          <p:cNvPr id="6" name="Rectangle 5"/>
          <p:cNvSpPr/>
          <p:nvPr/>
        </p:nvSpPr>
        <p:spPr>
          <a:xfrm>
            <a:off x="6804248" y="4221088"/>
            <a:ext cx="955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5C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3779912" y="4293096"/>
            <a:ext cx="648072" cy="122413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eft Brace 8"/>
          <p:cNvSpPr/>
          <p:nvPr/>
        </p:nvSpPr>
        <p:spPr>
          <a:xfrm rot="16200000">
            <a:off x="5292080" y="4365104"/>
            <a:ext cx="648072" cy="122413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350644" y="5229200"/>
            <a:ext cx="15093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5</a:t>
            </a:r>
          </a:p>
          <a:p>
            <a:pPr algn="ctr"/>
            <a:r>
              <a:rPr lang="en-GB" dirty="0"/>
              <a:t>(groups of 16)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69172" y="5301208"/>
            <a:ext cx="16351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12</a:t>
            </a:r>
          </a:p>
          <a:p>
            <a:pPr algn="ctr"/>
            <a:r>
              <a:rPr lang="en-GB" dirty="0"/>
              <a:t>units</a:t>
            </a:r>
          </a:p>
          <a:p>
            <a:pPr algn="ctr"/>
            <a:r>
              <a:rPr lang="en-GB" dirty="0"/>
              <a:t>(replaced by C)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Denary to Hex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To convert 182 in denary into hex the first step is to work out how many groups of 16 there are in 182.</a:t>
            </a:r>
          </a:p>
          <a:p>
            <a:endParaRPr lang="en-GB" dirty="0"/>
          </a:p>
          <a:p>
            <a:r>
              <a:rPr lang="en-GB" dirty="0"/>
              <a:t>Secondly work out how many units are left over.</a:t>
            </a:r>
          </a:p>
          <a:p>
            <a:endParaRPr lang="en-GB" dirty="0"/>
          </a:p>
          <a:p>
            <a:r>
              <a:rPr lang="en-GB" dirty="0"/>
              <a:t>182 / 16 = 11 remainder 6</a:t>
            </a:r>
          </a:p>
          <a:p>
            <a:endParaRPr lang="en-GB" dirty="0"/>
          </a:p>
          <a:p>
            <a:r>
              <a:rPr lang="en-GB" dirty="0"/>
              <a:t>11 is B in hex. 6 is just 6! So 182 denary = B6 hex</a:t>
            </a:r>
          </a:p>
          <a:p>
            <a:endParaRPr lang="en-GB" dirty="0"/>
          </a:p>
          <a:p>
            <a:r>
              <a:rPr lang="en-GB" dirty="0"/>
              <a:t>Alternatively, you can convert the denary to binary first and then convert the binary to hex, as above.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 – Challenge!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you create a spreadsheet that will automatically work out the denary number from the hexadecimal number you type in (or vice versa?), or binary to hexadecimal?</a:t>
            </a:r>
          </a:p>
          <a:p>
            <a:endParaRPr lang="en-GB" dirty="0"/>
          </a:p>
          <a:p>
            <a:r>
              <a:rPr lang="en-GB" dirty="0"/>
              <a:t>Validate it so you can only enter a </a:t>
            </a:r>
            <a:r>
              <a:rPr lang="en-GB" dirty="0">
                <a:latin typeface="Calibri" pitchFamily="34" charset="0"/>
              </a:rPr>
              <a:t>0</a:t>
            </a:r>
            <a:r>
              <a:rPr lang="en-GB" dirty="0"/>
              <a:t> or </a:t>
            </a:r>
            <a:r>
              <a:rPr lang="en-GB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OF HEXADECIMAL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dirty="0">
                <a:solidFill>
                  <a:schemeClr val="tx1">
                    <a:lumMod val="85000"/>
                  </a:schemeClr>
                </a:solidFill>
              </a:rPr>
              <a:t>Used in error messages</a:t>
            </a:r>
          </a:p>
          <a:p>
            <a:pPr marL="502920" lvl="1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2000" dirty="0">
                <a:solidFill>
                  <a:schemeClr val="tx1">
                    <a:lumMod val="85000"/>
                  </a:schemeClr>
                </a:solidFill>
                <a:hlinkClick r:id="rId2"/>
              </a:rPr>
              <a:t>http://bit.ly/1lW3MGI</a:t>
            </a:r>
            <a:r>
              <a:rPr lang="en-GB" sz="2000" dirty="0">
                <a:solidFill>
                  <a:schemeClr val="tx1">
                    <a:lumMod val="85000"/>
                  </a:schemeClr>
                </a:solidFill>
              </a:rPr>
              <a:t> </a:t>
            </a:r>
          </a:p>
          <a:p>
            <a:pPr marL="502920" lvl="1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en-GB" sz="2000" dirty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dirty="0">
                <a:solidFill>
                  <a:schemeClr val="tx1">
                    <a:lumMod val="85000"/>
                  </a:schemeClr>
                </a:solidFill>
              </a:rPr>
              <a:t>Representation of colours in images and HTML </a:t>
            </a: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en-GB" dirty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dirty="0">
                <a:solidFill>
                  <a:schemeClr val="tx1">
                    <a:lumMod val="85000"/>
                  </a:schemeClr>
                </a:solidFill>
              </a:rPr>
              <a:t>Challenge! – what other uses of hexadecimal in computing can you find?</a:t>
            </a:r>
          </a:p>
        </p:txBody>
      </p:sp>
      <p:pic>
        <p:nvPicPr>
          <p:cNvPr id="8194" name="Picture 2" descr="http://digital.ni.com/public.nsf/$CXIV/ATTACH-AEEE-8YWKY8/$FILE/Error%20Messag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277743"/>
            <a:ext cx="5186908" cy="4307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0"/>
            <a:ext cx="48787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7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25609"/>
          </a:xfrm>
        </p:spPr>
        <p:txBody>
          <a:bodyPr>
            <a:normAutofit/>
          </a:bodyPr>
          <a:lstStyle/>
          <a:p>
            <a:r>
              <a:rPr lang="en-GB" dirty="0"/>
              <a:t>So if binary is a base </a:t>
            </a:r>
            <a:r>
              <a:rPr lang="en-GB" dirty="0">
                <a:latin typeface="Calibri" pitchFamily="34" charset="0"/>
              </a:rPr>
              <a:t>2</a:t>
            </a:r>
            <a:r>
              <a:rPr lang="en-GB" dirty="0"/>
              <a:t> number system that has the numbers </a:t>
            </a:r>
            <a:r>
              <a:rPr lang="en-GB" dirty="0">
                <a:latin typeface="Calibri" pitchFamily="34" charset="0"/>
              </a:rPr>
              <a:t>0</a:t>
            </a:r>
            <a:r>
              <a:rPr lang="en-GB" dirty="0"/>
              <a:t> and </a:t>
            </a:r>
            <a:r>
              <a:rPr lang="en-GB" dirty="0">
                <a:latin typeface="Calibri" pitchFamily="34" charset="0"/>
              </a:rPr>
              <a:t>1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And denary (base 10) uses the numbers  </a:t>
            </a:r>
            <a:r>
              <a:rPr lang="en-GB" dirty="0">
                <a:latin typeface="Calibri" pitchFamily="34" charset="0"/>
              </a:rPr>
              <a:t>0 , 1, 2, 3, 4, 5, 6, 7, 8, 9.</a:t>
            </a:r>
          </a:p>
          <a:p>
            <a:endParaRPr lang="en-GB" dirty="0">
              <a:latin typeface="Calibri" pitchFamily="34" charset="0"/>
            </a:endParaRPr>
          </a:p>
          <a:p>
            <a:r>
              <a:rPr lang="en-GB" dirty="0">
                <a:latin typeface="Calibri" pitchFamily="34" charset="0"/>
              </a:rPr>
              <a:t>How can we display numbers bigger than 9? For example, 10, 11, 12, 13 etc?</a:t>
            </a:r>
          </a:p>
          <a:p>
            <a:endParaRPr lang="en-GB" dirty="0">
              <a:latin typeface="Calibri" pitchFamily="34" charset="0"/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614667" y="5934670"/>
            <a:ext cx="6465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Can you </a:t>
            </a:r>
            <a:r>
              <a: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explain this?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365613" cy="91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25609"/>
          </a:xfrm>
        </p:spPr>
        <p:txBody>
          <a:bodyPr>
            <a:normAutofit/>
          </a:bodyPr>
          <a:lstStyle/>
          <a:p>
            <a:r>
              <a:rPr lang="en-GB" dirty="0"/>
              <a:t>So if binary is a base </a:t>
            </a:r>
            <a:r>
              <a:rPr lang="en-GB" dirty="0">
                <a:latin typeface="Calibri" pitchFamily="34" charset="0"/>
              </a:rPr>
              <a:t>2</a:t>
            </a:r>
            <a:r>
              <a:rPr lang="en-GB" dirty="0"/>
              <a:t> number system that has the numbers </a:t>
            </a:r>
            <a:r>
              <a:rPr lang="en-GB" dirty="0">
                <a:latin typeface="Calibri" pitchFamily="34" charset="0"/>
              </a:rPr>
              <a:t>0</a:t>
            </a:r>
            <a:r>
              <a:rPr lang="en-GB" dirty="0"/>
              <a:t> and </a:t>
            </a:r>
            <a:r>
              <a:rPr lang="en-GB" dirty="0">
                <a:latin typeface="Calibri" pitchFamily="34" charset="0"/>
              </a:rPr>
              <a:t>1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And denary (base 10) uses the numbers  </a:t>
            </a:r>
            <a:r>
              <a:rPr lang="en-GB" dirty="0">
                <a:latin typeface="Calibri" pitchFamily="34" charset="0"/>
              </a:rPr>
              <a:t>0 , 1, 2, 3, 4, 5, 6, 7, 8, 9.</a:t>
            </a:r>
          </a:p>
          <a:p>
            <a:endParaRPr lang="en-GB" dirty="0">
              <a:latin typeface="Calibri" pitchFamily="34" charset="0"/>
            </a:endParaRPr>
          </a:p>
          <a:p>
            <a:r>
              <a:rPr lang="en-GB" dirty="0">
                <a:latin typeface="Calibri" pitchFamily="34" charset="0"/>
              </a:rPr>
              <a:t>How can we display numbers bigger than 9? For example, 10, 11, 12, 13 etc?</a:t>
            </a:r>
          </a:p>
          <a:p>
            <a:endParaRPr lang="en-GB" dirty="0">
              <a:latin typeface="Calibri" pitchFamily="34" charset="0"/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115616" y="5934670"/>
            <a:ext cx="7463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We’ll come back to this…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one is easier to remember?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dirty="0"/>
              <a:t>Humans are not very good at remembering long strings of numbers.</a:t>
            </a:r>
          </a:p>
          <a:p>
            <a:endParaRPr lang="en-GB" dirty="0"/>
          </a:p>
          <a:p>
            <a:r>
              <a:rPr lang="en-GB" dirty="0"/>
              <a:t>To make it easier for us, we can represent every group of 4 bits (a nibble) with a single digit.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1628800"/>
            <a:ext cx="3121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01011011</a:t>
            </a:r>
          </a:p>
        </p:txBody>
      </p:sp>
      <p:sp>
        <p:nvSpPr>
          <p:cNvPr id="5" name="Rectangle 4"/>
          <p:cNvSpPr/>
          <p:nvPr/>
        </p:nvSpPr>
        <p:spPr>
          <a:xfrm>
            <a:off x="5652120" y="1628800"/>
            <a:ext cx="918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5B</a:t>
            </a:r>
          </a:p>
        </p:txBody>
      </p:sp>
      <p:sp>
        <p:nvSpPr>
          <p:cNvPr id="6" name="Rectangle 5"/>
          <p:cNvSpPr/>
          <p:nvPr/>
        </p:nvSpPr>
        <p:spPr>
          <a:xfrm>
            <a:off x="3995936" y="1700808"/>
            <a:ext cx="1101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</a:t>
            </a:r>
            <a:endParaRPr lang="en-US" sz="5400" b="1" cap="none" spc="0" dirty="0">
              <a:ln w="1143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Picture 2" descr="C:\Users\tanya.theron\AppData\Local\Microsoft\Windows\Temporary Internet Files\Content.IE5\C2S9YEU4\MC9004419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284496"/>
            <a:ext cx="1331640" cy="157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Introducing 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smallest value you can have with 4 bits is 0000. The largest value is 1111.</a:t>
            </a:r>
          </a:p>
          <a:p>
            <a:r>
              <a:rPr lang="en-GB" dirty="0"/>
              <a:t>This means that we need to represent the denary values 0 to 15 with a single digit. The trouble is, we only have numerical digits 0 to 9!</a:t>
            </a:r>
          </a:p>
          <a:p>
            <a:r>
              <a:rPr lang="en-GB" dirty="0"/>
              <a:t>To get around this problem we use letters to fill the gap until we get to 16.</a:t>
            </a:r>
          </a:p>
          <a:p>
            <a:r>
              <a:rPr lang="en-GB" dirty="0"/>
              <a:t>This is called Base 16 in Maths, or </a:t>
            </a:r>
            <a:r>
              <a:rPr lang="en-GB" b="1" dirty="0"/>
              <a:t>hexadecimal</a:t>
            </a:r>
            <a:r>
              <a:rPr lang="en-GB" dirty="0"/>
              <a:t> in Computing. We abbreviate this to</a:t>
            </a:r>
            <a:r>
              <a:rPr lang="en-GB" b="1" dirty="0"/>
              <a:t> hex.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25609"/>
          </a:xfrm>
        </p:spPr>
        <p:txBody>
          <a:bodyPr>
            <a:normAutofit/>
          </a:bodyPr>
          <a:lstStyle/>
          <a:p>
            <a:r>
              <a:rPr lang="en-GB" dirty="0"/>
              <a:t>Hexadecimal is a base </a:t>
            </a:r>
            <a:r>
              <a:rPr lang="en-GB" dirty="0">
                <a:latin typeface="Calibri" pitchFamily="34" charset="0"/>
              </a:rPr>
              <a:t>16</a:t>
            </a:r>
            <a:r>
              <a:rPr lang="en-GB" dirty="0"/>
              <a:t> number system.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2420888"/>
          <a:ext cx="309634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Hexadecimal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707904" y="2420888"/>
          <a:ext cx="309634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Hexadecimal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bri" pitchFamily="34" charset="0"/>
                        </a:rPr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Converting from 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625609"/>
          </a:xfrm>
        </p:spPr>
        <p:txBody>
          <a:bodyPr/>
          <a:lstStyle/>
          <a:p>
            <a:r>
              <a:rPr lang="en-GB" dirty="0"/>
              <a:t>Hexadecimal Number </a:t>
            </a:r>
            <a:r>
              <a:rPr lang="en-GB" dirty="0">
                <a:latin typeface="Calibri" pitchFamily="34" charset="0"/>
              </a:rPr>
              <a:t>FF </a:t>
            </a:r>
            <a:r>
              <a:rPr lang="en-GB" dirty="0"/>
              <a:t>to denary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852936"/>
          <a:ext cx="691276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Hexadecimal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67744" y="5733256"/>
            <a:ext cx="4059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Denary = 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255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192" y="4365104"/>
            <a:ext cx="2258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 * 15) = 15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732240" y="3717032"/>
            <a:ext cx="233191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5856" y="4365104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(16 * 15) = 240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16016" y="3789040"/>
            <a:ext cx="139080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68144" y="4149080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7164288" y="1412776"/>
            <a:ext cx="1979712" cy="1512168"/>
          </a:xfrm>
          <a:prstGeom prst="irregularSeal1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F = </a:t>
            </a:r>
            <a:r>
              <a:rPr lang="en-GB" sz="2400" dirty="0"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Converting from 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625609"/>
          </a:xfrm>
        </p:spPr>
        <p:txBody>
          <a:bodyPr/>
          <a:lstStyle/>
          <a:p>
            <a:r>
              <a:rPr lang="en-GB" dirty="0"/>
              <a:t>Hexadecimal Number </a:t>
            </a:r>
            <a:r>
              <a:rPr lang="en-GB" dirty="0">
                <a:latin typeface="Calibri" pitchFamily="34" charset="0"/>
              </a:rPr>
              <a:t>8D </a:t>
            </a:r>
            <a:r>
              <a:rPr lang="en-GB" dirty="0"/>
              <a:t>to denary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852936"/>
          <a:ext cx="691276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Hexadecimal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67743" y="5733256"/>
            <a:ext cx="4059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Denary = 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141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4365104"/>
            <a:ext cx="2258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 * 13) = 13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732240" y="3717032"/>
            <a:ext cx="233191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5856" y="4365104"/>
            <a:ext cx="24673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(16 * 8) = 128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16016" y="3789040"/>
            <a:ext cx="139080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68144" y="4149080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7164288" y="1412776"/>
            <a:ext cx="1979712" cy="1512168"/>
          </a:xfrm>
          <a:prstGeom prst="irregularSeal1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D = </a:t>
            </a:r>
            <a:r>
              <a:rPr lang="en-GB" sz="2400" dirty="0">
                <a:latin typeface="Calibri" pitchFamily="34" charset="0"/>
              </a:rPr>
              <a:t>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Converting from 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625609"/>
          </a:xfrm>
        </p:spPr>
        <p:txBody>
          <a:bodyPr/>
          <a:lstStyle/>
          <a:p>
            <a:r>
              <a:rPr lang="en-GB" dirty="0"/>
              <a:t>On whiteboards convert </a:t>
            </a:r>
            <a:r>
              <a:rPr lang="en-GB" dirty="0">
                <a:latin typeface="Calibri" pitchFamily="34" charset="0"/>
              </a:rPr>
              <a:t>EE </a:t>
            </a:r>
            <a:r>
              <a:rPr lang="en-GB" dirty="0"/>
              <a:t>to denary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852936"/>
          <a:ext cx="691276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Hexadecimal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67743" y="5733256"/>
            <a:ext cx="4059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Denary = 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238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4365104"/>
            <a:ext cx="2258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 * 14) = 14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732240" y="3717032"/>
            <a:ext cx="233191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5856" y="4365104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(16 * 14) = 224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16016" y="3789040"/>
            <a:ext cx="139080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68144" y="4149080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7164288" y="1412776"/>
            <a:ext cx="1979712" cy="1512168"/>
          </a:xfrm>
          <a:prstGeom prst="irregularSeal1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E = </a:t>
            </a:r>
            <a:r>
              <a:rPr lang="en-GB" sz="2400" dirty="0">
                <a:latin typeface="Calibri" pitchFamily="34" charset="0"/>
              </a:rPr>
              <a:t>14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365613" cy="91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Converting from Hexadecimal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625609"/>
          </a:xfrm>
        </p:spPr>
        <p:txBody>
          <a:bodyPr/>
          <a:lstStyle/>
          <a:p>
            <a:r>
              <a:rPr lang="en-GB" dirty="0"/>
              <a:t>On whiteboards convert </a:t>
            </a:r>
            <a:r>
              <a:rPr lang="en-GB" dirty="0">
                <a:latin typeface="Calibri" pitchFamily="34" charset="0"/>
              </a:rPr>
              <a:t>AC </a:t>
            </a:r>
            <a:r>
              <a:rPr lang="en-GB" dirty="0"/>
              <a:t>to denary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852936"/>
          <a:ext cx="691276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Hexadecimal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Calibri" pitchFamily="34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67742" y="5733256"/>
            <a:ext cx="4059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Denary = 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172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4365104"/>
            <a:ext cx="2258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 * 12) = 12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732240" y="3717032"/>
            <a:ext cx="233191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5856" y="4365104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alibri" pitchFamily="34" charset="0"/>
              </a:rPr>
              <a:t>(16 * 10) = 160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716016" y="3789040"/>
            <a:ext cx="139080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68144" y="4149080"/>
            <a:ext cx="550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+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7164288" y="1412776"/>
            <a:ext cx="1979712" cy="1512168"/>
          </a:xfrm>
          <a:prstGeom prst="irregularSeal1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A = </a:t>
            </a:r>
            <a:r>
              <a:rPr lang="en-GB" sz="2400" dirty="0">
                <a:latin typeface="Calibri" pitchFamily="34" charset="0"/>
              </a:rPr>
              <a:t>10</a:t>
            </a:r>
          </a:p>
          <a:p>
            <a:pPr algn="ctr"/>
            <a:r>
              <a:rPr lang="en-GB" sz="2400" dirty="0">
                <a:latin typeface="Calibri" pitchFamily="34" charset="0"/>
              </a:rPr>
              <a:t>C = 12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365613" cy="91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12955</TotalTime>
  <Words>754</Words>
  <Application>Microsoft Office PowerPoint</Application>
  <PresentationFormat>On-screen Show (4:3)</PresentationFormat>
  <Paragraphs>170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Tw Cen MT</vt:lpstr>
      <vt:lpstr>Wingdings</vt:lpstr>
      <vt:lpstr>Wingdings 2</vt:lpstr>
      <vt:lpstr>Median</vt:lpstr>
      <vt:lpstr>Computer Science</vt:lpstr>
      <vt:lpstr>Recap</vt:lpstr>
      <vt:lpstr>Which one is easier to remember?</vt:lpstr>
      <vt:lpstr>Introducing Hexadecimal</vt:lpstr>
      <vt:lpstr>Hexadecimal</vt:lpstr>
      <vt:lpstr>Converting from Hexadecimal</vt:lpstr>
      <vt:lpstr>Converting from Hexadecimal</vt:lpstr>
      <vt:lpstr>Converting from Hexadecimal</vt:lpstr>
      <vt:lpstr>Converting from Hexadecimal</vt:lpstr>
      <vt:lpstr>Why hexadecimal?</vt:lpstr>
      <vt:lpstr>Hexadecimal Conversions</vt:lpstr>
      <vt:lpstr>Binary to Hex</vt:lpstr>
      <vt:lpstr>Denary to Hex</vt:lpstr>
      <vt:lpstr>Extension – Challenge!</vt:lpstr>
      <vt:lpstr>USES OF HEXADECIMAL</vt:lpstr>
      <vt:lpstr>Review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</cp:lastModifiedBy>
  <cp:revision>345</cp:revision>
  <dcterms:created xsi:type="dcterms:W3CDTF">2014-06-23T10:47:17Z</dcterms:created>
  <dcterms:modified xsi:type="dcterms:W3CDTF">2016-10-17T19:42:20Z</dcterms:modified>
</cp:coreProperties>
</file>