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331" r:id="rId3"/>
    <p:sldId id="341" r:id="rId4"/>
    <p:sldId id="332" r:id="rId5"/>
    <p:sldId id="336" r:id="rId6"/>
    <p:sldId id="352" r:id="rId7"/>
    <p:sldId id="337" r:id="rId8"/>
    <p:sldId id="338" r:id="rId9"/>
    <p:sldId id="339" r:id="rId10"/>
    <p:sldId id="340" r:id="rId11"/>
    <p:sldId id="345" r:id="rId12"/>
    <p:sldId id="346" r:id="rId13"/>
    <p:sldId id="343" r:id="rId14"/>
    <p:sldId id="347" r:id="rId15"/>
    <p:sldId id="348" r:id="rId16"/>
    <p:sldId id="349" r:id="rId17"/>
    <p:sldId id="350" r:id="rId18"/>
    <p:sldId id="351" r:id="rId19"/>
    <p:sldId id="28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aig Sargent" initials="CS" lastIdx="1" clrIdx="0">
    <p:extLst>
      <p:ext uri="{19B8F6BF-5375-455C-9EA6-DF929625EA0E}">
        <p15:presenceInfo xmlns:p15="http://schemas.microsoft.com/office/powerpoint/2012/main" userId="6642d3c79e1f347b" providerId="Windows Live"/>
      </p:ext>
    </p:extLst>
  </p:cmAuthor>
  <p:cmAuthor id="2" name="David Hillyard" initials="DH" lastIdx="1" clrIdx="1">
    <p:extLst>
      <p:ext uri="{19B8F6BF-5375-455C-9EA6-DF929625EA0E}">
        <p15:presenceInfo xmlns:p15="http://schemas.microsoft.com/office/powerpoint/2012/main" userId="7e93cd5e9b5c678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4C6A"/>
    <a:srgbClr val="D8431A"/>
    <a:srgbClr val="E15C24"/>
    <a:srgbClr val="EC7930"/>
    <a:srgbClr val="F3951F"/>
    <a:srgbClr val="F9AA10"/>
    <a:srgbClr val="ED7D31"/>
    <a:srgbClr val="C00000"/>
    <a:srgbClr val="FFC000"/>
    <a:srgbClr val="E765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20" autoAdjust="0"/>
    <p:restoredTop sz="93476" autoAdjust="0"/>
  </p:normalViewPr>
  <p:slideViewPr>
    <p:cSldViewPr snapToGrid="0">
      <p:cViewPr varScale="1">
        <p:scale>
          <a:sx n="102" d="100"/>
          <a:sy n="102" d="100"/>
        </p:scale>
        <p:origin x="48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9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79E7-C786-4674-BB8E-EF00881A491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86045-0178-4FB2-9D7A-08D75B7694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53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67369-A355-4D19-AEEC-9D0100EF3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924699-1673-40E6-9241-180D77942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BE935-35F7-402A-9F4D-C68B29248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D7A12-EBDB-45B0-9FF5-F17A7EF67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C7090-3E02-4EBA-95BB-2F3FF45C1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8429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13C68-F937-4619-AC2A-808BB5FBC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4D0E72-F13A-47A1-9749-F939C5B614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ACE7D0-DEEB-4789-9725-4826AE9B0A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52C0A-0BB5-4C36-AC67-AFCF2DC0A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906B4-69CB-471E-B443-A6DD5955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21424-3B0E-4EEC-875D-327603D19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20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6F412-1941-41D2-AC46-E8C20860A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2A1B5D-15E6-4D4B-B6F5-E46A1A723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18167-751F-4B50-84DD-7F7377E43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10E4B-ECAF-4B58-9633-F0D2214A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0936C-E069-45AA-8B1E-8B295D2AA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37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0BBC43-F9FB-4DC0-9192-4C6BBC0BBF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65541F-6124-45F5-9E33-C88771523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8D7AD-9B6B-4D71-A044-0A8CD107B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F19E0-2B2A-44A5-95AA-5794953B8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AE265-1899-40B9-ABCC-0F0FA6B45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77CF4-093B-4C66-A107-491AFAE19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249AB-C9F4-4A3F-A472-C5FDCF3AA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A491B-E55E-4F96-A0A2-08ABE853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EE9C3-3BD7-499C-9C8F-E914AF0CC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A0F2C-BB77-4D20-BD01-009748E06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006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EAB41-C5F4-4F77-8A5C-14CA38A3E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5B807-A41F-4934-B9B5-F06B7FECF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9AEC-9ECF-4105-84CF-CCC301ADB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A81FA-05E8-4A50-9FC5-A94F3634C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13BE1-EE3A-45AF-BF76-41B86D070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0735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1685-8ECA-46F3-BC78-B8E4D43D8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252D3-EA14-47C6-8BDF-B549E97DE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9FA317-5ECF-4693-88DD-BCA7EC391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CA0AA-2226-49B9-8142-4F45D8CE6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7F340D-9456-43F7-A764-CBD130EF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2910B-6BBA-4043-8CD2-7AE056F14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60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960B3-16E7-4811-A5F8-83614659A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DB62EE-BCB8-429D-BB6F-89DF9F3EA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34AD67-4C0E-484D-B7FF-FB976A171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7660E-8B38-43A5-A48D-A4523AA03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7EFE82-A3BC-42B8-9F71-5C3C1ADD41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BD8DB3-F688-4AB2-AAFC-0E5E7F2E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8F70DA-1B40-4425-B025-A8D06411A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95CE6D-8A51-4013-A622-D11EFBB72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5227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E232E-9E69-481F-BDD8-74F4219ED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AD69E5-4081-437F-98E4-2CAF4F5C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B30953-0189-477F-ABF4-CE4D2ED1E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CC43C7-506A-468F-96CB-96E8683CF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981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o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F19224-2084-4C89-AEFB-59035B0F8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8E9D01-9A95-4DC3-AD5E-0657203E7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B0936-CF61-444A-88C9-B1BE2B016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0CC6F3-15F4-4749-9242-EDD4FF8C5DBF}"/>
              </a:ext>
            </a:extLst>
          </p:cNvPr>
          <p:cNvSpPr/>
          <p:nvPr userDrawn="1"/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3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OCR A Level</a:t>
            </a:r>
          </a:p>
          <a:p>
            <a:pPr algn="ctr"/>
            <a:r>
              <a:rPr lang="en-GB" sz="2300" b="1" dirty="0">
                <a:solidFill>
                  <a:schemeClr val="bg1"/>
                </a:solidFill>
                <a:latin typeface="Century Gothic" panose="020B0502020202020204" pitchFamily="34" charset="0"/>
              </a:rPr>
              <a:t>(H446)</a:t>
            </a:r>
          </a:p>
          <a:p>
            <a:pPr algn="ctr"/>
            <a:endParaRPr lang="en-GB" sz="2800" b="1" dirty="0">
              <a:solidFill>
                <a:schemeClr val="bg1"/>
              </a:solidFill>
            </a:endParaRPr>
          </a:p>
          <a:p>
            <a:pPr algn="ctr"/>
            <a:endParaRPr lang="en-GB" sz="2800" b="1" dirty="0">
              <a:solidFill>
                <a:schemeClr val="bg1"/>
              </a:solidFill>
            </a:endParaRPr>
          </a:p>
          <a:p>
            <a:pPr algn="ctr"/>
            <a:endParaRPr lang="en-GB" sz="2800" b="1" dirty="0">
              <a:solidFill>
                <a:schemeClr val="bg1"/>
              </a:solidFill>
            </a:endParaRPr>
          </a:p>
          <a:p>
            <a:pPr algn="ctr"/>
            <a:endParaRPr lang="en-GB" sz="2800" b="1" dirty="0">
              <a:solidFill>
                <a:schemeClr val="bg1"/>
              </a:solidFill>
            </a:endParaRPr>
          </a:p>
          <a:p>
            <a:pPr algn="ctr"/>
            <a:endParaRPr lang="en-GB" sz="2800" b="1" dirty="0">
              <a:solidFill>
                <a:schemeClr val="bg1"/>
              </a:solidFill>
            </a:endParaRPr>
          </a:p>
          <a:p>
            <a:pPr algn="ctr"/>
            <a:endParaRPr lang="en-GB" sz="2800" b="1" dirty="0">
              <a:solidFill>
                <a:schemeClr val="bg1"/>
              </a:solidFill>
            </a:endParaRPr>
          </a:p>
          <a:p>
            <a:pPr algn="ctr"/>
            <a:endParaRPr lang="en-GB" sz="2800" b="1" dirty="0">
              <a:solidFill>
                <a:schemeClr val="bg1"/>
              </a:solidFill>
            </a:endParaRPr>
          </a:p>
          <a:p>
            <a:pPr algn="ctr"/>
            <a:endParaRPr lang="en-GB" sz="2800" b="1" dirty="0">
              <a:solidFill>
                <a:schemeClr val="bg1"/>
              </a:solidFill>
            </a:endParaRPr>
          </a:p>
          <a:p>
            <a:pPr algn="ctr"/>
            <a:endParaRPr lang="en-GB" sz="1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B2C14A7-E460-4357-90EB-FC2CBD74FCA1}"/>
              </a:ext>
            </a:extLst>
          </p:cNvPr>
          <p:cNvSpPr/>
          <p:nvPr userDrawn="1"/>
        </p:nvSpPr>
        <p:spPr>
          <a:xfrm>
            <a:off x="8915400" y="2354373"/>
            <a:ext cx="2140171" cy="2140171"/>
          </a:xfrm>
          <a:prstGeom prst="ellips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Picture 6" descr="A picture containing brush&#10;&#10;Description automatically generated">
            <a:extLst>
              <a:ext uri="{FF2B5EF4-FFF2-40B4-BE49-F238E27FC236}">
                <a16:creationId xmlns:a16="http://schemas.microsoft.com/office/drawing/2014/main" id="{802D9E8A-D873-49FF-AED9-2CD228DFF5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" r="-3" b="-3"/>
          <a:stretch/>
        </p:blipFill>
        <p:spPr>
          <a:xfrm>
            <a:off x="9029206" y="2474254"/>
            <a:ext cx="1912560" cy="1909489"/>
          </a:xfrm>
          <a:custGeom>
            <a:avLst/>
            <a:gdLst>
              <a:gd name="connsiteX0" fmla="*/ 3028805 w 6057610"/>
              <a:gd name="connsiteY0" fmla="*/ 0 h 6057610"/>
              <a:gd name="connsiteX1" fmla="*/ 6057610 w 6057610"/>
              <a:gd name="connsiteY1" fmla="*/ 3028805 h 6057610"/>
              <a:gd name="connsiteX2" fmla="*/ 3028805 w 6057610"/>
              <a:gd name="connsiteY2" fmla="*/ 6057610 h 6057610"/>
              <a:gd name="connsiteX3" fmla="*/ 0 w 6057610"/>
              <a:gd name="connsiteY3" fmla="*/ 3028805 h 6057610"/>
              <a:gd name="connsiteX4" fmla="*/ 3028805 w 6057610"/>
              <a:gd name="connsiteY4" fmla="*/ 0 h 605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7C181E4-E0E6-417C-A181-D2E36CE93221}"/>
              </a:ext>
            </a:extLst>
          </p:cNvPr>
          <p:cNvSpPr/>
          <p:nvPr userDrawn="1"/>
        </p:nvSpPr>
        <p:spPr>
          <a:xfrm>
            <a:off x="91193" y="6510363"/>
            <a:ext cx="94678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600" b="1" dirty="0">
                <a:solidFill>
                  <a:schemeClr val="bg1">
                    <a:lumMod val="50000"/>
                  </a:schemeClr>
                </a:solidFill>
              </a:rPr>
              <a:t>Teacher site: 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</a:rPr>
              <a:t>craigndave.org   |   </a:t>
            </a:r>
            <a:r>
              <a:rPr lang="en-GB" sz="1600" b="1" dirty="0">
                <a:solidFill>
                  <a:schemeClr val="bg1">
                    <a:lumMod val="50000"/>
                  </a:schemeClr>
                </a:solidFill>
              </a:rPr>
              <a:t>Student site: 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</a:rPr>
              <a:t>student.craigndave.org   |   </a:t>
            </a:r>
            <a:r>
              <a:rPr lang="en-GB" sz="1600" b="1" dirty="0">
                <a:solidFill>
                  <a:schemeClr val="bg1">
                    <a:lumMod val="50000"/>
                  </a:schemeClr>
                </a:solidFill>
              </a:rPr>
              <a:t>Smart revise: 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</a:rPr>
              <a:t>smartrevise.co.uk  </a:t>
            </a:r>
          </a:p>
        </p:txBody>
      </p:sp>
    </p:spTree>
    <p:extLst>
      <p:ext uri="{BB962C8B-B14F-4D97-AF65-F5344CB8AC3E}">
        <p14:creationId xmlns:p14="http://schemas.microsoft.com/office/powerpoint/2010/main" val="409001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o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F19224-2084-4C89-AEFB-59035B0F8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8E9D01-9A95-4DC3-AD5E-0657203E7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B0936-CF61-444A-88C9-B1BE2B016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7AACC54-1682-4874-BD09-D8CF92EDAE43}"/>
              </a:ext>
            </a:extLst>
          </p:cNvPr>
          <p:cNvGrpSpPr/>
          <p:nvPr userDrawn="1"/>
        </p:nvGrpSpPr>
        <p:grpSpPr>
          <a:xfrm>
            <a:off x="-1" y="0"/>
            <a:ext cx="12192002" cy="419100"/>
            <a:chOff x="-1" y="0"/>
            <a:chExt cx="12192002" cy="533400"/>
          </a:xfrm>
          <a:solidFill>
            <a:srgbClr val="FFB3B3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E5FF8B6-F953-41A2-8CA9-2F6F841BDD32}"/>
                </a:ext>
              </a:extLst>
            </p:cNvPr>
            <p:cNvSpPr/>
            <p:nvPr/>
          </p:nvSpPr>
          <p:spPr>
            <a:xfrm>
              <a:off x="10123715" y="0"/>
              <a:ext cx="2068286" cy="53339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r"/>
              <a:r>
                <a:rPr lang="en-GB" b="1" dirty="0">
                  <a:solidFill>
                    <a:schemeClr val="bg1">
                      <a:lumMod val="65000"/>
                    </a:schemeClr>
                  </a:solidFill>
                </a:rPr>
                <a:t>H466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3B4ABA0-791C-4EF4-91E1-0A7F5B882D36}"/>
                </a:ext>
              </a:extLst>
            </p:cNvPr>
            <p:cNvSpPr/>
            <p:nvPr/>
          </p:nvSpPr>
          <p:spPr>
            <a:xfrm>
              <a:off x="-1" y="0"/>
              <a:ext cx="10551460" cy="5334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GB" b="1" dirty="0">
                  <a:solidFill>
                    <a:schemeClr val="bg1"/>
                  </a:solidFill>
                </a:rPr>
                <a:t>SLR10 Databases| Normalisation</a:t>
              </a:r>
            </a:p>
            <a:p>
              <a:endParaRPr lang="en-GB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091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E615E-FCEC-48A2-8A58-855AC1751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6C2E3-EFFC-4E46-8E3B-353E3410C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F8DFF-FB25-4FDB-AE01-189095807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5E6D8-83E5-4A1F-91A5-3CC7778F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2ED67-D636-4841-A380-71A8E2C2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CBE11-BFFB-4E5F-95F9-EF6A83AD8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1817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68667-8C97-4EFE-84F3-BDAFCA0D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6806C-F4A6-4145-8586-E1BA0D6AA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371F7-F0FF-4998-A335-671F6745CC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BD5A5-95A5-4ED6-B746-12AF9CEAF3AB}" type="datetimeFigureOut">
              <a:rPr lang="en-GB" smtClean="0"/>
              <a:t>10/02/2021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1381F-CB31-4B37-8E8C-1B4AD2A08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29192-27C3-435C-AA4E-0FF49DC56D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6102D-FACC-46D2-982F-C509AB4FB7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701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1342EC1-2AFD-4406-9F14-4D674F90CAE8}"/>
              </a:ext>
            </a:extLst>
          </p:cNvPr>
          <p:cNvSpPr txBox="1"/>
          <p:nvPr/>
        </p:nvSpPr>
        <p:spPr>
          <a:xfrm>
            <a:off x="304800" y="92954"/>
            <a:ext cx="98792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solidFill>
                  <a:srgbClr val="C00000"/>
                </a:solidFill>
                <a:latin typeface="Century Gothic" panose="020B0502020202020204" pitchFamily="34" charset="0"/>
                <a:ea typeface="+mj-ea"/>
                <a:cs typeface="+mj-cs"/>
              </a:rPr>
              <a:t>SLR10 Databases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BF442-A178-4CA8-8D0A-DF0A8E18C046}"/>
              </a:ext>
            </a:extLst>
          </p:cNvPr>
          <p:cNvSpPr txBox="1"/>
          <p:nvPr/>
        </p:nvSpPr>
        <p:spPr>
          <a:xfrm>
            <a:off x="304800" y="1650609"/>
            <a:ext cx="8267700" cy="3450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Normalisation to 3NF revisited</a:t>
            </a:r>
          </a:p>
        </p:txBody>
      </p:sp>
    </p:spTree>
    <p:extLst>
      <p:ext uri="{BB962C8B-B14F-4D97-AF65-F5344CB8AC3E}">
        <p14:creationId xmlns:p14="http://schemas.microsoft.com/office/powerpoint/2010/main" val="1383771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341">
            <a:extLst>
              <a:ext uri="{FF2B5EF4-FFF2-40B4-BE49-F238E27FC236}">
                <a16:creationId xmlns:a16="http://schemas.microsoft.com/office/drawing/2014/main" id="{9B9D80E0-B76B-4ACA-B327-E37D70C535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118404"/>
              </p:ext>
            </p:extLst>
          </p:nvPr>
        </p:nvGraphicFramePr>
        <p:xfrm>
          <a:off x="277091" y="1484076"/>
          <a:ext cx="7311257" cy="2591100"/>
        </p:xfrm>
        <a:graphic>
          <a:graphicData uri="http://schemas.openxmlformats.org/drawingml/2006/table">
            <a:tbl>
              <a:tblPr/>
              <a:tblGrid>
                <a:gridCol w="800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2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47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4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370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625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830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277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44164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second normal form (2NF)</a:t>
            </a:r>
            <a:r>
              <a:rPr lang="en-GB" sz="1600" dirty="0">
                <a:solidFill>
                  <a:schemeClr val="tx1"/>
                </a:solidFill>
              </a:rPr>
              <a:t>,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a table should follow two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The data is already in </a:t>
            </a:r>
            <a:r>
              <a:rPr lang="en-GB" sz="1600" b="1" dirty="0">
                <a:solidFill>
                  <a:schemeClr val="tx1"/>
                </a:solidFill>
              </a:rPr>
              <a:t>1NF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Any </a:t>
            </a:r>
            <a:r>
              <a:rPr lang="en-GB" sz="1600" b="1" dirty="0">
                <a:solidFill>
                  <a:schemeClr val="tx1"/>
                </a:solidFill>
              </a:rPr>
              <a:t>partial dependencies </a:t>
            </a:r>
            <a:r>
              <a:rPr lang="en-GB" sz="1600" dirty="0">
                <a:solidFill>
                  <a:schemeClr val="tx1"/>
                </a:solidFill>
              </a:rPr>
              <a:t>have been removed.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difficulty, 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correct, mark)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75DB20-E9BE-401F-A7F2-FEE705902472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9EA3EB-B8AE-4266-9518-79AEAD886D3D}"/>
              </a:ext>
            </a:extLst>
          </p:cNvPr>
          <p:cNvSpPr/>
          <p:nvPr/>
        </p:nvSpPr>
        <p:spPr>
          <a:xfrm>
            <a:off x="8520651" y="1930400"/>
            <a:ext cx="3529637" cy="561975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2E34C051-56FB-4943-BD6E-7CBFACF05A4F}"/>
              </a:ext>
            </a:extLst>
          </p:cNvPr>
          <p:cNvSpPr/>
          <p:nvPr/>
        </p:nvSpPr>
        <p:spPr>
          <a:xfrm>
            <a:off x="499621" y="4250926"/>
            <a:ext cx="2903456" cy="1600215"/>
          </a:xfrm>
          <a:prstGeom prst="wedgeRoundRectCallout">
            <a:avLst>
              <a:gd name="adj1" fmla="val -11160"/>
              <a:gd name="adj2" fmla="val -66080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The </a:t>
            </a:r>
            <a:r>
              <a:rPr lang="en-GB" sz="1600" i="1" dirty="0">
                <a:solidFill>
                  <a:schemeClr val="tx1"/>
                </a:solidFill>
              </a:rPr>
              <a:t>question</a:t>
            </a:r>
            <a:r>
              <a:rPr lang="en-GB" sz="1600" dirty="0">
                <a:solidFill>
                  <a:schemeClr val="tx1"/>
                </a:solidFill>
              </a:rPr>
              <a:t> field is only dependent on the </a:t>
            </a:r>
            <a:r>
              <a:rPr lang="en-GB" sz="1600" i="1" dirty="0">
                <a:solidFill>
                  <a:schemeClr val="tx1"/>
                </a:solidFill>
              </a:rPr>
              <a:t>topic</a:t>
            </a:r>
            <a:r>
              <a:rPr lang="en-GB" sz="1600" dirty="0">
                <a:solidFill>
                  <a:schemeClr val="tx1"/>
                </a:solidFill>
              </a:rPr>
              <a:t> field –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we have found a partial dependency.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F01EB5-39F7-409A-9B4C-EA76A5C3139E}"/>
              </a:ext>
            </a:extLst>
          </p:cNvPr>
          <p:cNvSpPr/>
          <p:nvPr/>
        </p:nvSpPr>
        <p:spPr>
          <a:xfrm>
            <a:off x="1081821" y="1496686"/>
            <a:ext cx="2321255" cy="257849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044EEF-0688-42E8-AD4A-E1499539E890}"/>
              </a:ext>
            </a:extLst>
          </p:cNvPr>
          <p:cNvSpPr/>
          <p:nvPr/>
        </p:nvSpPr>
        <p:spPr>
          <a:xfrm>
            <a:off x="277090" y="1487633"/>
            <a:ext cx="794261" cy="2578490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504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341">
            <a:extLst>
              <a:ext uri="{FF2B5EF4-FFF2-40B4-BE49-F238E27FC236}">
                <a16:creationId xmlns:a16="http://schemas.microsoft.com/office/drawing/2014/main" id="{F0EE2716-68FB-4BE3-B519-5ADD36E7C1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118404"/>
              </p:ext>
            </p:extLst>
          </p:nvPr>
        </p:nvGraphicFramePr>
        <p:xfrm>
          <a:off x="277091" y="1484076"/>
          <a:ext cx="7311257" cy="2591100"/>
        </p:xfrm>
        <a:graphic>
          <a:graphicData uri="http://schemas.openxmlformats.org/drawingml/2006/table">
            <a:tbl>
              <a:tblPr/>
              <a:tblGrid>
                <a:gridCol w="800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2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47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4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370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625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830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277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44164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second normal form (2NF)</a:t>
            </a:r>
            <a:r>
              <a:rPr lang="en-GB" sz="1600" dirty="0">
                <a:solidFill>
                  <a:schemeClr val="tx1"/>
                </a:solidFill>
              </a:rPr>
              <a:t>,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a table should follow two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The data is already in </a:t>
            </a:r>
            <a:r>
              <a:rPr lang="en-GB" sz="1600" b="1" dirty="0">
                <a:solidFill>
                  <a:schemeClr val="tx1"/>
                </a:solidFill>
              </a:rPr>
              <a:t>1NF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Any </a:t>
            </a:r>
            <a:r>
              <a:rPr lang="en-GB" sz="1600" b="1" dirty="0">
                <a:solidFill>
                  <a:schemeClr val="tx1"/>
                </a:solidFill>
              </a:rPr>
              <a:t>partial dependencies </a:t>
            </a:r>
            <a:r>
              <a:rPr lang="en-GB" sz="1600" dirty="0">
                <a:solidFill>
                  <a:schemeClr val="tx1"/>
                </a:solidFill>
              </a:rPr>
              <a:t>have been removed.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difficulty, 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correct, mark)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75DB20-E9BE-401F-A7F2-FEE705902472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A536CF-899B-441A-8269-89DE3D9879C7}"/>
              </a:ext>
            </a:extLst>
          </p:cNvPr>
          <p:cNvSpPr/>
          <p:nvPr/>
        </p:nvSpPr>
        <p:spPr>
          <a:xfrm>
            <a:off x="8520651" y="1930400"/>
            <a:ext cx="3529637" cy="561975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F6EB8F-405F-43F2-99D1-ED405A521D7C}"/>
              </a:ext>
            </a:extLst>
          </p:cNvPr>
          <p:cNvSpPr/>
          <p:nvPr/>
        </p:nvSpPr>
        <p:spPr>
          <a:xfrm>
            <a:off x="3393648" y="1506357"/>
            <a:ext cx="669305" cy="2568819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AB1912-1ECD-4018-9BF7-BF169EB983FB}"/>
              </a:ext>
            </a:extLst>
          </p:cNvPr>
          <p:cNvSpPr/>
          <p:nvPr/>
        </p:nvSpPr>
        <p:spPr>
          <a:xfrm>
            <a:off x="1088766" y="1484076"/>
            <a:ext cx="2295829" cy="2591100"/>
          </a:xfrm>
          <a:prstGeom prst="rect">
            <a:avLst/>
          </a:prstGeom>
          <a:solidFill>
            <a:schemeClr val="accent6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F19BAEC9-816B-4E27-8A34-6E1CA41DEE25}"/>
              </a:ext>
            </a:extLst>
          </p:cNvPr>
          <p:cNvSpPr/>
          <p:nvPr/>
        </p:nvSpPr>
        <p:spPr>
          <a:xfrm>
            <a:off x="2611225" y="4250926"/>
            <a:ext cx="2903456" cy="1600215"/>
          </a:xfrm>
          <a:prstGeom prst="wedgeRoundRectCallout">
            <a:avLst>
              <a:gd name="adj1" fmla="val -11160"/>
              <a:gd name="adj2" fmla="val -66080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The </a:t>
            </a:r>
            <a:r>
              <a:rPr lang="en-GB" sz="1600" i="1" dirty="0">
                <a:solidFill>
                  <a:schemeClr val="tx1"/>
                </a:solidFill>
              </a:rPr>
              <a:t>difficulty</a:t>
            </a:r>
            <a:r>
              <a:rPr lang="en-GB" sz="1600" dirty="0">
                <a:solidFill>
                  <a:schemeClr val="tx1"/>
                </a:solidFill>
              </a:rPr>
              <a:t> field is only dependent on the </a:t>
            </a:r>
            <a:r>
              <a:rPr lang="en-GB" sz="1600" i="1" dirty="0">
                <a:solidFill>
                  <a:schemeClr val="tx1"/>
                </a:solidFill>
              </a:rPr>
              <a:t>question </a:t>
            </a:r>
            <a:r>
              <a:rPr lang="en-GB" sz="1600" dirty="0">
                <a:solidFill>
                  <a:schemeClr val="tx1"/>
                </a:solidFill>
              </a:rPr>
              <a:t>field – we have found a second partial dependency.</a:t>
            </a:r>
          </a:p>
        </p:txBody>
      </p:sp>
    </p:spTree>
    <p:extLst>
      <p:ext uri="{BB962C8B-B14F-4D97-AF65-F5344CB8AC3E}">
        <p14:creationId xmlns:p14="http://schemas.microsoft.com/office/powerpoint/2010/main" val="2962196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44164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second normal form (2NF)</a:t>
            </a:r>
            <a:r>
              <a:rPr lang="en-GB" sz="1600" dirty="0">
                <a:solidFill>
                  <a:schemeClr val="tx1"/>
                </a:solidFill>
              </a:rPr>
              <a:t>,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a table should follow two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The data is already in </a:t>
            </a:r>
            <a:r>
              <a:rPr lang="en-GB" sz="1600" b="1" dirty="0">
                <a:solidFill>
                  <a:schemeClr val="tx1"/>
                </a:solidFill>
              </a:rPr>
              <a:t>1NF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Any </a:t>
            </a:r>
            <a:r>
              <a:rPr lang="en-GB" sz="1600" b="1" dirty="0">
                <a:solidFill>
                  <a:schemeClr val="tx1"/>
                </a:solidFill>
              </a:rPr>
              <a:t>partial dependencies </a:t>
            </a:r>
            <a:r>
              <a:rPr lang="en-GB" sz="1600" dirty="0">
                <a:solidFill>
                  <a:schemeClr val="tx1"/>
                </a:solidFill>
              </a:rPr>
              <a:t>have been removed.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341">
            <a:extLst>
              <a:ext uri="{FF2B5EF4-FFF2-40B4-BE49-F238E27FC236}">
                <a16:creationId xmlns:a16="http://schemas.microsoft.com/office/drawing/2014/main" id="{25428488-5DEC-4451-8369-81DC9BCD8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457520"/>
              </p:ext>
            </p:extLst>
          </p:nvPr>
        </p:nvGraphicFramePr>
        <p:xfrm>
          <a:off x="277091" y="1484076"/>
          <a:ext cx="7311257" cy="2591100"/>
        </p:xfrm>
        <a:graphic>
          <a:graphicData uri="http://schemas.openxmlformats.org/drawingml/2006/table">
            <a:tbl>
              <a:tblPr/>
              <a:tblGrid>
                <a:gridCol w="800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2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47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4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370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625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830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277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difficulty, 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correct, mark)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75DB20-E9BE-401F-A7F2-FEE705902472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F6EB8F-405F-43F2-99D1-ED405A521D7C}"/>
              </a:ext>
            </a:extLst>
          </p:cNvPr>
          <p:cNvSpPr/>
          <p:nvPr/>
        </p:nvSpPr>
        <p:spPr>
          <a:xfrm>
            <a:off x="6427900" y="1489352"/>
            <a:ext cx="1160448" cy="2585824"/>
          </a:xfrm>
          <a:prstGeom prst="rect">
            <a:avLst/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AB1912-1ECD-4018-9BF7-BF169EB983FB}"/>
              </a:ext>
            </a:extLst>
          </p:cNvPr>
          <p:cNvSpPr/>
          <p:nvPr/>
        </p:nvSpPr>
        <p:spPr>
          <a:xfrm>
            <a:off x="4072379" y="1484076"/>
            <a:ext cx="2355520" cy="2591100"/>
          </a:xfrm>
          <a:prstGeom prst="rect">
            <a:avLst/>
          </a:prstGeom>
          <a:solidFill>
            <a:srgbClr val="7030A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F19BAEC9-816B-4E27-8A34-6E1CA41DEE25}"/>
              </a:ext>
            </a:extLst>
          </p:cNvPr>
          <p:cNvSpPr/>
          <p:nvPr/>
        </p:nvSpPr>
        <p:spPr>
          <a:xfrm>
            <a:off x="4570820" y="4345194"/>
            <a:ext cx="2903456" cy="1600215"/>
          </a:xfrm>
          <a:prstGeom prst="wedgeRoundRectCallout">
            <a:avLst>
              <a:gd name="adj1" fmla="val 24230"/>
              <a:gd name="adj2" fmla="val -69026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The </a:t>
            </a:r>
            <a:r>
              <a:rPr lang="en-GB" sz="1600" i="1" dirty="0">
                <a:solidFill>
                  <a:schemeClr val="tx1"/>
                </a:solidFill>
              </a:rPr>
              <a:t>correct</a:t>
            </a:r>
            <a:r>
              <a:rPr lang="en-GB" sz="1600" dirty="0">
                <a:solidFill>
                  <a:schemeClr val="tx1"/>
                </a:solidFill>
              </a:rPr>
              <a:t> and </a:t>
            </a:r>
            <a:r>
              <a:rPr lang="en-GB" sz="1600" i="1" dirty="0">
                <a:solidFill>
                  <a:schemeClr val="tx1"/>
                </a:solidFill>
              </a:rPr>
              <a:t>mark</a:t>
            </a:r>
            <a:r>
              <a:rPr lang="en-GB" sz="1600" dirty="0">
                <a:solidFill>
                  <a:schemeClr val="tx1"/>
                </a:solidFill>
              </a:rPr>
              <a:t> fields are only dependent on the </a:t>
            </a:r>
            <a:r>
              <a:rPr lang="en-GB" sz="1600" i="1" dirty="0">
                <a:solidFill>
                  <a:schemeClr val="tx1"/>
                </a:solidFill>
              </a:rPr>
              <a:t>answer </a:t>
            </a:r>
            <a:r>
              <a:rPr lang="en-GB" sz="1600" dirty="0">
                <a:solidFill>
                  <a:schemeClr val="tx1"/>
                </a:solidFill>
              </a:rPr>
              <a:t>field – we have found a third partial dependency.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AB1450-B0F3-468A-9E10-39EBFA654131}"/>
              </a:ext>
            </a:extLst>
          </p:cNvPr>
          <p:cNvSpPr/>
          <p:nvPr/>
        </p:nvSpPr>
        <p:spPr>
          <a:xfrm>
            <a:off x="8520651" y="1930400"/>
            <a:ext cx="3529637" cy="561975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19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44164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second normal form (2NF)</a:t>
            </a:r>
            <a:r>
              <a:rPr lang="en-GB" sz="1600" dirty="0">
                <a:solidFill>
                  <a:schemeClr val="tx1"/>
                </a:solidFill>
              </a:rPr>
              <a:t>,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a table should follow two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The data is already in </a:t>
            </a:r>
            <a:r>
              <a:rPr lang="en-GB" sz="1600" b="1" dirty="0">
                <a:solidFill>
                  <a:schemeClr val="tx1"/>
                </a:solidFill>
              </a:rPr>
              <a:t>1NF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Any </a:t>
            </a:r>
            <a:r>
              <a:rPr lang="en-GB" sz="1600" b="1" dirty="0">
                <a:solidFill>
                  <a:schemeClr val="tx1"/>
                </a:solidFill>
              </a:rPr>
              <a:t>partial dependencies </a:t>
            </a:r>
            <a:r>
              <a:rPr lang="en-GB" sz="1600" dirty="0">
                <a:solidFill>
                  <a:schemeClr val="tx1"/>
                </a:solidFill>
              </a:rPr>
              <a:t>have been removed.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TOPIC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topic)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question, difficulty, topicID)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ANSWER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answer, correct, mark, questionID)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910F62-636C-4280-A649-BD7EDBEDD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410808"/>
              </p:ext>
            </p:extLst>
          </p:nvPr>
        </p:nvGraphicFramePr>
        <p:xfrm>
          <a:off x="179034" y="4812013"/>
          <a:ext cx="5220017" cy="1905300"/>
        </p:xfrm>
        <a:graphic>
          <a:graphicData uri="http://schemas.openxmlformats.org/drawingml/2006/table">
            <a:tbl>
              <a:tblPr/>
              <a:tblGrid>
                <a:gridCol w="724462">
                  <a:extLst>
                    <a:ext uri="{9D8B030D-6E8A-4147-A177-3AD203B41FA5}">
                      <a16:colId xmlns:a16="http://schemas.microsoft.com/office/drawing/2014/main" val="3911251092"/>
                    </a:ext>
                  </a:extLst>
                </a:gridCol>
                <a:gridCol w="2688200">
                  <a:extLst>
                    <a:ext uri="{9D8B030D-6E8A-4147-A177-3AD203B41FA5}">
                      <a16:colId xmlns:a16="http://schemas.microsoft.com/office/drawing/2014/main" val="1177887503"/>
                    </a:ext>
                  </a:extLst>
                </a:gridCol>
                <a:gridCol w="584762">
                  <a:extLst>
                    <a:ext uri="{9D8B030D-6E8A-4147-A177-3AD203B41FA5}">
                      <a16:colId xmlns:a16="http://schemas.microsoft.com/office/drawing/2014/main" val="1197864734"/>
                    </a:ext>
                  </a:extLst>
                </a:gridCol>
                <a:gridCol w="421250">
                  <a:extLst>
                    <a:ext uri="{9D8B030D-6E8A-4147-A177-3AD203B41FA5}">
                      <a16:colId xmlns:a16="http://schemas.microsoft.com/office/drawing/2014/main" val="2473627872"/>
                    </a:ext>
                  </a:extLst>
                </a:gridCol>
                <a:gridCol w="801343">
                  <a:extLst>
                    <a:ext uri="{9D8B030D-6E8A-4147-A177-3AD203B41FA5}">
                      <a16:colId xmlns:a16="http://schemas.microsoft.com/office/drawing/2014/main" val="42903615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04802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6991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739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921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02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2028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0987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595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800550"/>
                  </a:ext>
                </a:extLst>
              </a:tr>
            </a:tbl>
          </a:graphicData>
        </a:graphic>
      </p:graphicFrame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495AE709-B170-4C37-9DEC-68440DBEA552}"/>
              </a:ext>
            </a:extLst>
          </p:cNvPr>
          <p:cNvSpPr/>
          <p:nvPr/>
        </p:nvSpPr>
        <p:spPr>
          <a:xfrm>
            <a:off x="2126423" y="2246441"/>
            <a:ext cx="2926399" cy="1047714"/>
          </a:xfrm>
          <a:prstGeom prst="wedgeRoundRectCallout">
            <a:avLst>
              <a:gd name="adj1" fmla="val -60359"/>
              <a:gd name="adj2" fmla="val -22244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We have moved the </a:t>
            </a:r>
            <a:r>
              <a:rPr lang="en-GB" sz="1600" i="1" dirty="0">
                <a:solidFill>
                  <a:schemeClr val="tx1"/>
                </a:solidFill>
              </a:rPr>
              <a:t>topic</a:t>
            </a:r>
            <a:r>
              <a:rPr lang="en-GB" sz="1600" dirty="0">
                <a:solidFill>
                  <a:schemeClr val="tx1"/>
                </a:solidFill>
              </a:rPr>
              <a:t> field into its own table and added a primary key, </a:t>
            </a:r>
            <a:r>
              <a:rPr lang="en-GB" sz="1600" i="1" dirty="0">
                <a:solidFill>
                  <a:schemeClr val="tx1"/>
                </a:solidFill>
              </a:rPr>
              <a:t>topicID.</a:t>
            </a:r>
          </a:p>
        </p:txBody>
      </p:sp>
      <p:graphicFrame>
        <p:nvGraphicFramePr>
          <p:cNvPr id="45" name="Group 341">
            <a:extLst>
              <a:ext uri="{FF2B5EF4-FFF2-40B4-BE49-F238E27FC236}">
                <a16:creationId xmlns:a16="http://schemas.microsoft.com/office/drawing/2014/main" id="{208FCE39-364D-4B00-8D74-CD6C00848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908702"/>
              </p:ext>
            </p:extLst>
          </p:nvPr>
        </p:nvGraphicFramePr>
        <p:xfrm>
          <a:off x="176565" y="2517164"/>
          <a:ext cx="1477681" cy="669895"/>
        </p:xfrm>
        <a:graphic>
          <a:graphicData uri="http://schemas.openxmlformats.org/drawingml/2006/table">
            <a:tbl>
              <a:tblPr/>
              <a:tblGrid>
                <a:gridCol w="664372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813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5" name="Rectangle 74">
            <a:extLst>
              <a:ext uri="{FF2B5EF4-FFF2-40B4-BE49-F238E27FC236}">
                <a16:creationId xmlns:a16="http://schemas.microsoft.com/office/drawing/2014/main" id="{FA06D27D-A6A8-4C0D-A805-616F8AF9E0A9}"/>
              </a:ext>
            </a:extLst>
          </p:cNvPr>
          <p:cNvSpPr/>
          <p:nvPr/>
        </p:nvSpPr>
        <p:spPr>
          <a:xfrm>
            <a:off x="176565" y="2531781"/>
            <a:ext cx="671847" cy="220846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7" name="Group 341">
            <a:extLst>
              <a:ext uri="{FF2B5EF4-FFF2-40B4-BE49-F238E27FC236}">
                <a16:creationId xmlns:a16="http://schemas.microsoft.com/office/drawing/2014/main" id="{8DFA8BE1-73A0-4A33-BAB0-F6167F6087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844497"/>
              </p:ext>
            </p:extLst>
          </p:nvPr>
        </p:nvGraphicFramePr>
        <p:xfrm>
          <a:off x="176565" y="3560335"/>
          <a:ext cx="4332352" cy="807055"/>
        </p:xfrm>
        <a:graphic>
          <a:graphicData uri="http://schemas.openxmlformats.org/drawingml/2006/table">
            <a:tbl>
              <a:tblPr/>
              <a:tblGrid>
                <a:gridCol w="780509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2271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851">
                  <a:extLst>
                    <a:ext uri="{9D8B030D-6E8A-4147-A177-3AD203B41FA5}">
                      <a16:colId xmlns:a16="http://schemas.microsoft.com/office/drawing/2014/main" val="281956472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52791561-306C-4F8D-9687-453627004C38}"/>
              </a:ext>
            </a:extLst>
          </p:cNvPr>
          <p:cNvSpPr/>
          <p:nvPr/>
        </p:nvSpPr>
        <p:spPr>
          <a:xfrm>
            <a:off x="8520651" y="1930400"/>
            <a:ext cx="3529637" cy="561975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01D651-0066-401C-B79F-28B2DAAC6EE3}"/>
              </a:ext>
            </a:extLst>
          </p:cNvPr>
          <p:cNvSpPr txBox="1"/>
          <p:nvPr/>
        </p:nvSpPr>
        <p:spPr>
          <a:xfrm>
            <a:off x="8515247" y="5506156"/>
            <a:ext cx="353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One topic has many questions, and one question has many answers.</a:t>
            </a:r>
            <a:endParaRPr lang="en-GB" i="1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2ADC82A-DBC3-4DAA-82BC-6EB9DDA2B31C}"/>
              </a:ext>
            </a:extLst>
          </p:cNvPr>
          <p:cNvGrpSpPr/>
          <p:nvPr/>
        </p:nvGrpSpPr>
        <p:grpSpPr>
          <a:xfrm>
            <a:off x="8686116" y="6136174"/>
            <a:ext cx="3197237" cy="563298"/>
            <a:chOff x="8787340" y="6099826"/>
            <a:chExt cx="3197237" cy="563298"/>
          </a:xfrm>
        </p:grpSpPr>
        <p:sp>
          <p:nvSpPr>
            <p:cNvPr id="32" name="Line 423">
              <a:extLst>
                <a:ext uri="{FF2B5EF4-FFF2-40B4-BE49-F238E27FC236}">
                  <a16:creationId xmlns:a16="http://schemas.microsoft.com/office/drawing/2014/main" id="{9D49C847-B173-46D2-9847-542F3D9808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82299" y="6379755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33" name="Group 47">
              <a:extLst>
                <a:ext uri="{FF2B5EF4-FFF2-40B4-BE49-F238E27FC236}">
                  <a16:creationId xmlns:a16="http://schemas.microsoft.com/office/drawing/2014/main" id="{B6D47F80-3350-4C8F-B29E-2666DC436C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07734" y="6216507"/>
              <a:ext cx="200025" cy="323850"/>
              <a:chOff x="6772275" y="5305425"/>
              <a:chExt cx="200025" cy="323850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B097C3B9-8060-4566-A7E5-3616C6703636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17AAD2FB-8D24-4247-958D-1ECFF54CBAC6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E10DC73-090F-4025-8874-3E287654BF32}"/>
                </a:ext>
              </a:extLst>
            </p:cNvPr>
            <p:cNvSpPr/>
            <p:nvPr/>
          </p:nvSpPr>
          <p:spPr bwMode="auto">
            <a:xfrm>
              <a:off x="11203527" y="6101149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answer</a:t>
              </a:r>
            </a:p>
          </p:txBody>
        </p:sp>
        <p:sp>
          <p:nvSpPr>
            <p:cNvPr id="35" name="Line 423">
              <a:extLst>
                <a:ext uri="{FF2B5EF4-FFF2-40B4-BE49-F238E27FC236}">
                  <a16:creationId xmlns:a16="http://schemas.microsoft.com/office/drawing/2014/main" id="{8B51DC9F-5993-4DDE-B7EC-15C3356FB7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574730" y="6378432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36" name="Group 47">
              <a:extLst>
                <a:ext uri="{FF2B5EF4-FFF2-40B4-BE49-F238E27FC236}">
                  <a16:creationId xmlns:a16="http://schemas.microsoft.com/office/drawing/2014/main" id="{52587B74-FE0C-4AA7-9114-1C338FAC05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00165" y="6215184"/>
              <a:ext cx="200025" cy="323850"/>
              <a:chOff x="6772275" y="5305425"/>
              <a:chExt cx="200025" cy="323850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25C8D4E-48ED-426D-8DE0-0E9FEA1F6B14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CDC86D36-CB34-4CBD-8EB0-C1978DC7B329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DE19EF4-8D9E-4190-AE81-9E84AF18E2DE}"/>
                </a:ext>
              </a:extLst>
            </p:cNvPr>
            <p:cNvSpPr/>
            <p:nvPr/>
          </p:nvSpPr>
          <p:spPr bwMode="auto">
            <a:xfrm>
              <a:off x="8787340" y="6099826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topic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56C9CE0-D8F6-446C-9177-22F2D53C3C9E}"/>
                </a:ext>
              </a:extLst>
            </p:cNvPr>
            <p:cNvSpPr/>
            <p:nvPr/>
          </p:nvSpPr>
          <p:spPr bwMode="auto">
            <a:xfrm>
              <a:off x="9994909" y="6101149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8917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44164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second normal form (2NF)</a:t>
            </a:r>
            <a:r>
              <a:rPr lang="en-GB" sz="1600" dirty="0">
                <a:solidFill>
                  <a:schemeClr val="tx1"/>
                </a:solidFill>
              </a:rPr>
              <a:t>,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a table should follow two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The data is already in </a:t>
            </a:r>
            <a:r>
              <a:rPr lang="en-GB" sz="1600" b="1" dirty="0">
                <a:solidFill>
                  <a:schemeClr val="tx1"/>
                </a:solidFill>
              </a:rPr>
              <a:t>1NF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Any </a:t>
            </a:r>
            <a:r>
              <a:rPr lang="en-GB" sz="1600" b="1" dirty="0">
                <a:solidFill>
                  <a:schemeClr val="tx1"/>
                </a:solidFill>
              </a:rPr>
              <a:t>partial dependencies </a:t>
            </a:r>
            <a:r>
              <a:rPr lang="en-GB" sz="1600" dirty="0">
                <a:solidFill>
                  <a:schemeClr val="tx1"/>
                </a:solidFill>
              </a:rPr>
              <a:t>have been removed.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TOPIC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topic)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question, difficulty, topicID)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ANSWER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answer, correct, mark, questionID)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910F62-636C-4280-A649-BD7EDBEDDD61}"/>
              </a:ext>
            </a:extLst>
          </p:cNvPr>
          <p:cNvGraphicFramePr>
            <a:graphicFrameLocks noGrp="1"/>
          </p:cNvGraphicFramePr>
          <p:nvPr/>
        </p:nvGraphicFramePr>
        <p:xfrm>
          <a:off x="179034" y="4812013"/>
          <a:ext cx="5220017" cy="1905300"/>
        </p:xfrm>
        <a:graphic>
          <a:graphicData uri="http://schemas.openxmlformats.org/drawingml/2006/table">
            <a:tbl>
              <a:tblPr/>
              <a:tblGrid>
                <a:gridCol w="724462">
                  <a:extLst>
                    <a:ext uri="{9D8B030D-6E8A-4147-A177-3AD203B41FA5}">
                      <a16:colId xmlns:a16="http://schemas.microsoft.com/office/drawing/2014/main" val="3911251092"/>
                    </a:ext>
                  </a:extLst>
                </a:gridCol>
                <a:gridCol w="2688200">
                  <a:extLst>
                    <a:ext uri="{9D8B030D-6E8A-4147-A177-3AD203B41FA5}">
                      <a16:colId xmlns:a16="http://schemas.microsoft.com/office/drawing/2014/main" val="1177887503"/>
                    </a:ext>
                  </a:extLst>
                </a:gridCol>
                <a:gridCol w="584762">
                  <a:extLst>
                    <a:ext uri="{9D8B030D-6E8A-4147-A177-3AD203B41FA5}">
                      <a16:colId xmlns:a16="http://schemas.microsoft.com/office/drawing/2014/main" val="1197864734"/>
                    </a:ext>
                  </a:extLst>
                </a:gridCol>
                <a:gridCol w="421250">
                  <a:extLst>
                    <a:ext uri="{9D8B030D-6E8A-4147-A177-3AD203B41FA5}">
                      <a16:colId xmlns:a16="http://schemas.microsoft.com/office/drawing/2014/main" val="2473627872"/>
                    </a:ext>
                  </a:extLst>
                </a:gridCol>
                <a:gridCol w="801343">
                  <a:extLst>
                    <a:ext uri="{9D8B030D-6E8A-4147-A177-3AD203B41FA5}">
                      <a16:colId xmlns:a16="http://schemas.microsoft.com/office/drawing/2014/main" val="42903615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04802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6991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739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921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02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2028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0987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595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800550"/>
                  </a:ext>
                </a:extLst>
              </a:tr>
            </a:tbl>
          </a:graphicData>
        </a:graphic>
      </p:graphicFrame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495AE709-B170-4C37-9DEC-68440DBEA552}"/>
              </a:ext>
            </a:extLst>
          </p:cNvPr>
          <p:cNvSpPr/>
          <p:nvPr/>
        </p:nvSpPr>
        <p:spPr>
          <a:xfrm>
            <a:off x="4905585" y="2135991"/>
            <a:ext cx="3127731" cy="2508766"/>
          </a:xfrm>
          <a:prstGeom prst="wedgeRoundRectCallout">
            <a:avLst>
              <a:gd name="adj1" fmla="val -59350"/>
              <a:gd name="adj2" fmla="val 17210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The </a:t>
            </a:r>
            <a:r>
              <a:rPr lang="en-GB" sz="1600" i="1" dirty="0">
                <a:solidFill>
                  <a:schemeClr val="tx1"/>
                </a:solidFill>
              </a:rPr>
              <a:t>QUESTION</a:t>
            </a:r>
            <a:r>
              <a:rPr lang="en-GB" sz="1600" dirty="0">
                <a:solidFill>
                  <a:schemeClr val="tx1"/>
                </a:solidFill>
              </a:rPr>
              <a:t> table only has the </a:t>
            </a:r>
            <a:r>
              <a:rPr lang="en-GB" sz="1600" i="1" dirty="0">
                <a:solidFill>
                  <a:schemeClr val="tx1"/>
                </a:solidFill>
              </a:rPr>
              <a:t>question</a:t>
            </a:r>
            <a:r>
              <a:rPr lang="en-GB" sz="1600" dirty="0">
                <a:solidFill>
                  <a:schemeClr val="tx1"/>
                </a:solidFill>
              </a:rPr>
              <a:t> and </a:t>
            </a:r>
            <a:r>
              <a:rPr lang="en-GB" sz="1600" i="1" dirty="0">
                <a:solidFill>
                  <a:schemeClr val="tx1"/>
                </a:solidFill>
              </a:rPr>
              <a:t>difficulty</a:t>
            </a:r>
            <a:r>
              <a:rPr lang="en-GB" sz="1600" dirty="0">
                <a:solidFill>
                  <a:schemeClr val="tx1"/>
                </a:solidFill>
              </a:rPr>
              <a:t> fields remaining. We have added the primary key field </a:t>
            </a:r>
            <a:r>
              <a:rPr lang="en-GB" sz="1600" i="1" dirty="0">
                <a:solidFill>
                  <a:schemeClr val="tx1"/>
                </a:solidFill>
              </a:rPr>
              <a:t>questionID – </a:t>
            </a:r>
            <a:r>
              <a:rPr lang="en-GB" sz="1600" dirty="0">
                <a:solidFill>
                  <a:schemeClr val="tx1"/>
                </a:solidFill>
              </a:rPr>
              <a:t>thus, removing our previous composite key – and added </a:t>
            </a:r>
            <a:r>
              <a:rPr lang="en-GB" sz="1600" i="1" dirty="0">
                <a:solidFill>
                  <a:schemeClr val="tx1"/>
                </a:solidFill>
              </a:rPr>
              <a:t>topicID</a:t>
            </a:r>
            <a:r>
              <a:rPr lang="en-GB" sz="1600" dirty="0">
                <a:solidFill>
                  <a:schemeClr val="tx1"/>
                </a:solidFill>
              </a:rPr>
              <a:t> as a foreign key so it can link back to the </a:t>
            </a:r>
            <a:r>
              <a:rPr lang="en-GB" sz="1600" i="1" dirty="0">
                <a:solidFill>
                  <a:schemeClr val="tx1"/>
                </a:solidFill>
              </a:rPr>
              <a:t>TOPIC</a:t>
            </a:r>
            <a:r>
              <a:rPr lang="en-GB" sz="1600" dirty="0">
                <a:solidFill>
                  <a:schemeClr val="tx1"/>
                </a:solidFill>
              </a:rPr>
              <a:t> table.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052C0B0-0C82-49B6-BD98-F3D9380DC9DC}"/>
              </a:ext>
            </a:extLst>
          </p:cNvPr>
          <p:cNvCxnSpPr>
            <a:cxnSpLocks/>
          </p:cNvCxnSpPr>
          <p:nvPr/>
        </p:nvCxnSpPr>
        <p:spPr>
          <a:xfrm flipV="1">
            <a:off x="493648" y="2260389"/>
            <a:ext cx="0" cy="250252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4A1F20A-D155-490C-973A-7EBCCD756078}"/>
              </a:ext>
            </a:extLst>
          </p:cNvPr>
          <p:cNvCxnSpPr>
            <a:cxnSpLocks/>
          </p:cNvCxnSpPr>
          <p:nvPr/>
        </p:nvCxnSpPr>
        <p:spPr>
          <a:xfrm>
            <a:off x="474532" y="2279441"/>
            <a:ext cx="3741604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9C61940-F83A-4184-8AE2-8E4C5E7AF6A1}"/>
              </a:ext>
            </a:extLst>
          </p:cNvPr>
          <p:cNvCxnSpPr>
            <a:cxnSpLocks/>
          </p:cNvCxnSpPr>
          <p:nvPr/>
        </p:nvCxnSpPr>
        <p:spPr>
          <a:xfrm flipV="1">
            <a:off x="4221005" y="2260389"/>
            <a:ext cx="0" cy="1393736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C3C97B7-590D-4919-B04E-31328AF01BE1}"/>
              </a:ext>
            </a:extLst>
          </p:cNvPr>
          <p:cNvCxnSpPr>
            <a:cxnSpLocks/>
          </p:cNvCxnSpPr>
          <p:nvPr/>
        </p:nvCxnSpPr>
        <p:spPr>
          <a:xfrm flipV="1">
            <a:off x="3969407" y="3396343"/>
            <a:ext cx="246793" cy="196269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07ED6A5-74B5-4696-9B48-3767DBC176E2}"/>
              </a:ext>
            </a:extLst>
          </p:cNvPr>
          <p:cNvCxnSpPr>
            <a:cxnSpLocks/>
          </p:cNvCxnSpPr>
          <p:nvPr/>
        </p:nvCxnSpPr>
        <p:spPr>
          <a:xfrm flipH="1" flipV="1">
            <a:off x="4216136" y="3390374"/>
            <a:ext cx="247343" cy="196707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Group 341">
            <a:extLst>
              <a:ext uri="{FF2B5EF4-FFF2-40B4-BE49-F238E27FC236}">
                <a16:creationId xmlns:a16="http://schemas.microsoft.com/office/drawing/2014/main" id="{208FCE39-364D-4B00-8D74-CD6C0084871F}"/>
              </a:ext>
            </a:extLst>
          </p:cNvPr>
          <p:cNvGraphicFramePr>
            <a:graphicFrameLocks noGrp="1"/>
          </p:cNvGraphicFramePr>
          <p:nvPr/>
        </p:nvGraphicFramePr>
        <p:xfrm>
          <a:off x="176565" y="2517164"/>
          <a:ext cx="1477681" cy="669895"/>
        </p:xfrm>
        <a:graphic>
          <a:graphicData uri="http://schemas.openxmlformats.org/drawingml/2006/table">
            <a:tbl>
              <a:tblPr/>
              <a:tblGrid>
                <a:gridCol w="664372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813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35F8A3B1-244E-423C-8FE9-3F89085C4534}"/>
              </a:ext>
            </a:extLst>
          </p:cNvPr>
          <p:cNvSpPr/>
          <p:nvPr/>
        </p:nvSpPr>
        <p:spPr>
          <a:xfrm>
            <a:off x="192616" y="2527396"/>
            <a:ext cx="655796" cy="220967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" name="Group 341">
            <a:extLst>
              <a:ext uri="{FF2B5EF4-FFF2-40B4-BE49-F238E27FC236}">
                <a16:creationId xmlns:a16="http://schemas.microsoft.com/office/drawing/2014/main" id="{B5156DD8-DCE0-45A2-A050-DCC981BF10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701203"/>
              </p:ext>
            </p:extLst>
          </p:nvPr>
        </p:nvGraphicFramePr>
        <p:xfrm>
          <a:off x="176565" y="3560335"/>
          <a:ext cx="4332352" cy="807055"/>
        </p:xfrm>
        <a:graphic>
          <a:graphicData uri="http://schemas.openxmlformats.org/drawingml/2006/table">
            <a:tbl>
              <a:tblPr/>
              <a:tblGrid>
                <a:gridCol w="780509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2271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851">
                  <a:extLst>
                    <a:ext uri="{9D8B030D-6E8A-4147-A177-3AD203B41FA5}">
                      <a16:colId xmlns:a16="http://schemas.microsoft.com/office/drawing/2014/main" val="281956472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22F39E7-109C-43DC-AA94-D0CF136B8561}"/>
              </a:ext>
            </a:extLst>
          </p:cNvPr>
          <p:cNvSpPr/>
          <p:nvPr/>
        </p:nvSpPr>
        <p:spPr>
          <a:xfrm>
            <a:off x="176565" y="3572577"/>
            <a:ext cx="792156" cy="236802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63D7EE-C7D3-4497-AFA1-4D3BDF6FCE41}"/>
              </a:ext>
            </a:extLst>
          </p:cNvPr>
          <p:cNvSpPr/>
          <p:nvPr/>
        </p:nvSpPr>
        <p:spPr>
          <a:xfrm>
            <a:off x="3909327" y="3589079"/>
            <a:ext cx="602064" cy="211248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932CD0F-C149-432A-B64E-756038C83241}"/>
              </a:ext>
            </a:extLst>
          </p:cNvPr>
          <p:cNvSpPr/>
          <p:nvPr/>
        </p:nvSpPr>
        <p:spPr>
          <a:xfrm>
            <a:off x="8520651" y="1930400"/>
            <a:ext cx="3529637" cy="561975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0675DFC-0810-4AB2-AD68-326C69CF5B12}"/>
              </a:ext>
            </a:extLst>
          </p:cNvPr>
          <p:cNvSpPr txBox="1"/>
          <p:nvPr/>
        </p:nvSpPr>
        <p:spPr>
          <a:xfrm>
            <a:off x="8515247" y="5506156"/>
            <a:ext cx="353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One topic has many questions, and one question has many answers.</a:t>
            </a:r>
            <a:endParaRPr lang="en-GB" i="1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A929C87-9F30-416E-912E-DED1A42532D5}"/>
              </a:ext>
            </a:extLst>
          </p:cNvPr>
          <p:cNvGrpSpPr/>
          <p:nvPr/>
        </p:nvGrpSpPr>
        <p:grpSpPr>
          <a:xfrm>
            <a:off x="8686116" y="6136174"/>
            <a:ext cx="3197237" cy="563298"/>
            <a:chOff x="8787340" y="6099826"/>
            <a:chExt cx="3197237" cy="563298"/>
          </a:xfrm>
        </p:grpSpPr>
        <p:sp>
          <p:nvSpPr>
            <p:cNvPr id="37" name="Line 423">
              <a:extLst>
                <a:ext uri="{FF2B5EF4-FFF2-40B4-BE49-F238E27FC236}">
                  <a16:creationId xmlns:a16="http://schemas.microsoft.com/office/drawing/2014/main" id="{DE1F99B5-CCB0-42C1-8465-7545E22FB0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82299" y="6379755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38" name="Group 47">
              <a:extLst>
                <a:ext uri="{FF2B5EF4-FFF2-40B4-BE49-F238E27FC236}">
                  <a16:creationId xmlns:a16="http://schemas.microsoft.com/office/drawing/2014/main" id="{E7BC53C0-D978-4FC7-8941-06A9462A50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07734" y="6216507"/>
              <a:ext cx="200025" cy="323850"/>
              <a:chOff x="6772275" y="5305425"/>
              <a:chExt cx="200025" cy="323850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62BB9377-41AD-4522-B57B-2CC72BCCA64D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AF7EB8E4-0CC5-421B-929F-9CA54E7DC1D9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FC61552-C251-4715-912D-663B4C4EC806}"/>
                </a:ext>
              </a:extLst>
            </p:cNvPr>
            <p:cNvSpPr/>
            <p:nvPr/>
          </p:nvSpPr>
          <p:spPr bwMode="auto">
            <a:xfrm>
              <a:off x="11203527" y="6101149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answer</a:t>
              </a:r>
            </a:p>
          </p:txBody>
        </p:sp>
        <p:sp>
          <p:nvSpPr>
            <p:cNvPr id="40" name="Line 423">
              <a:extLst>
                <a:ext uri="{FF2B5EF4-FFF2-40B4-BE49-F238E27FC236}">
                  <a16:creationId xmlns:a16="http://schemas.microsoft.com/office/drawing/2014/main" id="{F339182B-4DC3-4E04-9C9E-57A140DB33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574730" y="6378432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42" name="Group 47">
              <a:extLst>
                <a:ext uri="{FF2B5EF4-FFF2-40B4-BE49-F238E27FC236}">
                  <a16:creationId xmlns:a16="http://schemas.microsoft.com/office/drawing/2014/main" id="{0223C54A-9CA0-40AC-A079-D297529AD6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00165" y="6215184"/>
              <a:ext cx="200025" cy="323850"/>
              <a:chOff x="6772275" y="5305425"/>
              <a:chExt cx="200025" cy="323850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F0BB123A-0F0C-425B-9352-885DA3605BEE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76790145-FC0F-482A-8C4D-80B411F2FEC0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37809B5-9F36-4D54-9BC6-B4C6506E50D6}"/>
                </a:ext>
              </a:extLst>
            </p:cNvPr>
            <p:cNvSpPr/>
            <p:nvPr/>
          </p:nvSpPr>
          <p:spPr bwMode="auto">
            <a:xfrm>
              <a:off x="8787340" y="6099826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topic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BC2FEF0-E791-41E7-B1B8-5633CC1FF9E8}"/>
                </a:ext>
              </a:extLst>
            </p:cNvPr>
            <p:cNvSpPr/>
            <p:nvPr/>
          </p:nvSpPr>
          <p:spPr bwMode="auto">
            <a:xfrm>
              <a:off x="9994909" y="6101149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9256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44164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second normal form (2NF)</a:t>
            </a:r>
            <a:r>
              <a:rPr lang="en-GB" sz="1600" dirty="0">
                <a:solidFill>
                  <a:schemeClr val="tx1"/>
                </a:solidFill>
              </a:rPr>
              <a:t>,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a table should follow two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The data is already in </a:t>
            </a:r>
            <a:r>
              <a:rPr lang="en-GB" sz="1600" b="1" dirty="0">
                <a:solidFill>
                  <a:schemeClr val="tx1"/>
                </a:solidFill>
              </a:rPr>
              <a:t>1NF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Any </a:t>
            </a:r>
            <a:r>
              <a:rPr lang="en-GB" sz="1600" b="1" dirty="0">
                <a:solidFill>
                  <a:schemeClr val="tx1"/>
                </a:solidFill>
              </a:rPr>
              <a:t>partial dependencies </a:t>
            </a:r>
            <a:r>
              <a:rPr lang="en-GB" sz="1600" dirty="0">
                <a:solidFill>
                  <a:schemeClr val="tx1"/>
                </a:solidFill>
              </a:rPr>
              <a:t>have been removed.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endParaRPr lang="en-GB" sz="1600" dirty="0">
              <a:solidFill>
                <a:schemeClr val="tx1"/>
              </a:solidFill>
            </a:endParaRPr>
          </a:p>
          <a:p>
            <a:pPr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Our table is now in </a:t>
            </a:r>
            <a:r>
              <a:rPr lang="en-GB" sz="1600" b="1" dirty="0">
                <a:solidFill>
                  <a:schemeClr val="tx1"/>
                </a:solidFill>
              </a:rPr>
              <a:t>2NF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TOPIC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topic)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question, difficulty, topicID)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ANSWER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answer, correct, mark, questionID)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F9536C1-F557-40F9-8897-15B248C07AD5}"/>
              </a:ext>
            </a:extLst>
          </p:cNvPr>
          <p:cNvGrpSpPr/>
          <p:nvPr/>
        </p:nvGrpSpPr>
        <p:grpSpPr>
          <a:xfrm>
            <a:off x="503110" y="3312330"/>
            <a:ext cx="4829926" cy="1591622"/>
            <a:chOff x="500637" y="1851562"/>
            <a:chExt cx="4829926" cy="1591622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C7088F1-7430-4592-BD95-755210C5F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9753" y="1851562"/>
              <a:ext cx="0" cy="250252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7DCD474-BB63-43E1-96E0-6FFD68E9F689}"/>
                </a:ext>
              </a:extLst>
            </p:cNvPr>
            <p:cNvCxnSpPr>
              <a:cxnSpLocks/>
            </p:cNvCxnSpPr>
            <p:nvPr/>
          </p:nvCxnSpPr>
          <p:spPr>
            <a:xfrm>
              <a:off x="500637" y="1851562"/>
              <a:ext cx="4528563" cy="0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450DEE4-0574-44D2-86BF-268798DD85D3}"/>
                </a:ext>
              </a:extLst>
            </p:cNvPr>
            <p:cNvGrpSpPr/>
            <p:nvPr/>
          </p:nvGrpSpPr>
          <p:grpSpPr>
            <a:xfrm>
              <a:off x="4682347" y="1851562"/>
              <a:ext cx="648216" cy="1591622"/>
              <a:chOff x="1786747" y="623998"/>
              <a:chExt cx="648216" cy="1591622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F1DDA29-C1EE-4D1A-A3C4-DFE44F546F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115692" y="623998"/>
                <a:ext cx="0" cy="151304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406B6A2-35ED-4CD0-A878-4EDF585277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86747" y="1957837"/>
                <a:ext cx="324140" cy="257783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7A7B1843-EAB2-4D3E-AC01-6B023313FFB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10823" y="1951868"/>
                <a:ext cx="324140" cy="257783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910F62-636C-4280-A649-BD7EDBEDDD61}"/>
              </a:ext>
            </a:extLst>
          </p:cNvPr>
          <p:cNvGraphicFramePr>
            <a:graphicFrameLocks noGrp="1"/>
          </p:cNvGraphicFramePr>
          <p:nvPr/>
        </p:nvGraphicFramePr>
        <p:xfrm>
          <a:off x="179034" y="4812013"/>
          <a:ext cx="5220017" cy="1905300"/>
        </p:xfrm>
        <a:graphic>
          <a:graphicData uri="http://schemas.openxmlformats.org/drawingml/2006/table">
            <a:tbl>
              <a:tblPr/>
              <a:tblGrid>
                <a:gridCol w="724462">
                  <a:extLst>
                    <a:ext uri="{9D8B030D-6E8A-4147-A177-3AD203B41FA5}">
                      <a16:colId xmlns:a16="http://schemas.microsoft.com/office/drawing/2014/main" val="3911251092"/>
                    </a:ext>
                  </a:extLst>
                </a:gridCol>
                <a:gridCol w="2688200">
                  <a:extLst>
                    <a:ext uri="{9D8B030D-6E8A-4147-A177-3AD203B41FA5}">
                      <a16:colId xmlns:a16="http://schemas.microsoft.com/office/drawing/2014/main" val="1177887503"/>
                    </a:ext>
                  </a:extLst>
                </a:gridCol>
                <a:gridCol w="584762">
                  <a:extLst>
                    <a:ext uri="{9D8B030D-6E8A-4147-A177-3AD203B41FA5}">
                      <a16:colId xmlns:a16="http://schemas.microsoft.com/office/drawing/2014/main" val="1197864734"/>
                    </a:ext>
                  </a:extLst>
                </a:gridCol>
                <a:gridCol w="421250">
                  <a:extLst>
                    <a:ext uri="{9D8B030D-6E8A-4147-A177-3AD203B41FA5}">
                      <a16:colId xmlns:a16="http://schemas.microsoft.com/office/drawing/2014/main" val="2473627872"/>
                    </a:ext>
                  </a:extLst>
                </a:gridCol>
                <a:gridCol w="801343">
                  <a:extLst>
                    <a:ext uri="{9D8B030D-6E8A-4147-A177-3AD203B41FA5}">
                      <a16:colId xmlns:a16="http://schemas.microsoft.com/office/drawing/2014/main" val="42903615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04802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6991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739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921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02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2028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0987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595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800550"/>
                  </a:ext>
                </a:extLst>
              </a:tr>
            </a:tbl>
          </a:graphicData>
        </a:graphic>
      </p:graphicFrame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495AE709-B170-4C37-9DEC-68440DBEA552}"/>
              </a:ext>
            </a:extLst>
          </p:cNvPr>
          <p:cNvSpPr/>
          <p:nvPr/>
        </p:nvSpPr>
        <p:spPr>
          <a:xfrm>
            <a:off x="5523152" y="4053526"/>
            <a:ext cx="2926399" cy="2644623"/>
          </a:xfrm>
          <a:prstGeom prst="wedgeRoundRectCallout">
            <a:avLst>
              <a:gd name="adj1" fmla="val -56815"/>
              <a:gd name="adj2" fmla="val 21846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We have put the </a:t>
            </a:r>
            <a:r>
              <a:rPr lang="en-GB" sz="1600" i="1" dirty="0">
                <a:solidFill>
                  <a:schemeClr val="tx1"/>
                </a:solidFill>
              </a:rPr>
              <a:t>answer</a:t>
            </a:r>
            <a:r>
              <a:rPr lang="en-GB" sz="1600" dirty="0">
                <a:solidFill>
                  <a:schemeClr val="tx1"/>
                </a:solidFill>
              </a:rPr>
              <a:t>, </a:t>
            </a:r>
            <a:r>
              <a:rPr lang="en-GB" sz="1600" i="1" dirty="0">
                <a:solidFill>
                  <a:schemeClr val="tx1"/>
                </a:solidFill>
              </a:rPr>
              <a:t>correct</a:t>
            </a:r>
            <a:r>
              <a:rPr lang="en-GB" sz="1600" dirty="0">
                <a:solidFill>
                  <a:schemeClr val="tx1"/>
                </a:solidFill>
              </a:rPr>
              <a:t> and </a:t>
            </a:r>
            <a:r>
              <a:rPr lang="en-GB" sz="1600" i="1" dirty="0">
                <a:solidFill>
                  <a:schemeClr val="tx1"/>
                </a:solidFill>
              </a:rPr>
              <a:t>mark</a:t>
            </a:r>
            <a:r>
              <a:rPr lang="en-GB" sz="1600" dirty="0">
                <a:solidFill>
                  <a:schemeClr val="tx1"/>
                </a:solidFill>
              </a:rPr>
              <a:t> fields into their own table; added the primary key </a:t>
            </a:r>
            <a:r>
              <a:rPr lang="en-GB" sz="1600" i="1" dirty="0">
                <a:solidFill>
                  <a:schemeClr val="tx1"/>
                </a:solidFill>
              </a:rPr>
              <a:t>answerID;</a:t>
            </a:r>
            <a:r>
              <a:rPr lang="en-GB" sz="1600" dirty="0">
                <a:solidFill>
                  <a:schemeClr val="tx1"/>
                </a:solidFill>
              </a:rPr>
              <a:t> and added </a:t>
            </a:r>
            <a:r>
              <a:rPr lang="en-GB" sz="1600" i="1" dirty="0">
                <a:solidFill>
                  <a:schemeClr val="tx1"/>
                </a:solidFill>
              </a:rPr>
              <a:t>questionID</a:t>
            </a:r>
            <a:r>
              <a:rPr lang="en-GB" sz="1600" dirty="0">
                <a:solidFill>
                  <a:schemeClr val="tx1"/>
                </a:solidFill>
              </a:rPr>
              <a:t> as a foreign key to link back to the </a:t>
            </a:r>
            <a:r>
              <a:rPr lang="en-GB" sz="1600" i="1" dirty="0">
                <a:solidFill>
                  <a:schemeClr val="tx1"/>
                </a:solidFill>
              </a:rPr>
              <a:t>QUESTION</a:t>
            </a:r>
            <a:r>
              <a:rPr lang="en-GB" sz="1600" dirty="0">
                <a:solidFill>
                  <a:schemeClr val="tx1"/>
                </a:solidFill>
              </a:rPr>
              <a:t> table.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052C0B0-0C82-49B6-BD98-F3D9380DC9DC}"/>
              </a:ext>
            </a:extLst>
          </p:cNvPr>
          <p:cNvCxnSpPr>
            <a:cxnSpLocks/>
          </p:cNvCxnSpPr>
          <p:nvPr/>
        </p:nvCxnSpPr>
        <p:spPr>
          <a:xfrm flipV="1">
            <a:off x="493648" y="2260389"/>
            <a:ext cx="0" cy="250252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4A1F20A-D155-490C-973A-7EBCCD756078}"/>
              </a:ext>
            </a:extLst>
          </p:cNvPr>
          <p:cNvCxnSpPr>
            <a:cxnSpLocks/>
          </p:cNvCxnSpPr>
          <p:nvPr/>
        </p:nvCxnSpPr>
        <p:spPr>
          <a:xfrm>
            <a:off x="474532" y="2279441"/>
            <a:ext cx="3741604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9C61940-F83A-4184-8AE2-8E4C5E7AF6A1}"/>
              </a:ext>
            </a:extLst>
          </p:cNvPr>
          <p:cNvCxnSpPr>
            <a:cxnSpLocks/>
          </p:cNvCxnSpPr>
          <p:nvPr/>
        </p:nvCxnSpPr>
        <p:spPr>
          <a:xfrm flipV="1">
            <a:off x="4221005" y="2260389"/>
            <a:ext cx="0" cy="1393736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C3C97B7-590D-4919-B04E-31328AF01BE1}"/>
              </a:ext>
            </a:extLst>
          </p:cNvPr>
          <p:cNvCxnSpPr>
            <a:cxnSpLocks/>
          </p:cNvCxnSpPr>
          <p:nvPr/>
        </p:nvCxnSpPr>
        <p:spPr>
          <a:xfrm flipV="1">
            <a:off x="3969407" y="3396343"/>
            <a:ext cx="246793" cy="196269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07ED6A5-74B5-4696-9B48-3767DBC176E2}"/>
              </a:ext>
            </a:extLst>
          </p:cNvPr>
          <p:cNvCxnSpPr>
            <a:cxnSpLocks/>
          </p:cNvCxnSpPr>
          <p:nvPr/>
        </p:nvCxnSpPr>
        <p:spPr>
          <a:xfrm flipH="1" flipV="1">
            <a:off x="4216136" y="3390374"/>
            <a:ext cx="247343" cy="196707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Group 341">
            <a:extLst>
              <a:ext uri="{FF2B5EF4-FFF2-40B4-BE49-F238E27FC236}">
                <a16:creationId xmlns:a16="http://schemas.microsoft.com/office/drawing/2014/main" id="{208FCE39-364D-4B00-8D74-CD6C0084871F}"/>
              </a:ext>
            </a:extLst>
          </p:cNvPr>
          <p:cNvGraphicFramePr>
            <a:graphicFrameLocks noGrp="1"/>
          </p:cNvGraphicFramePr>
          <p:nvPr/>
        </p:nvGraphicFramePr>
        <p:xfrm>
          <a:off x="176565" y="2517164"/>
          <a:ext cx="1477681" cy="669895"/>
        </p:xfrm>
        <a:graphic>
          <a:graphicData uri="http://schemas.openxmlformats.org/drawingml/2006/table">
            <a:tbl>
              <a:tblPr/>
              <a:tblGrid>
                <a:gridCol w="664372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813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Group 341">
            <a:extLst>
              <a:ext uri="{FF2B5EF4-FFF2-40B4-BE49-F238E27FC236}">
                <a16:creationId xmlns:a16="http://schemas.microsoft.com/office/drawing/2014/main" id="{25428488-5DEC-4451-8369-81DC9BCD8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919202"/>
              </p:ext>
            </p:extLst>
          </p:nvPr>
        </p:nvGraphicFramePr>
        <p:xfrm>
          <a:off x="179038" y="3562873"/>
          <a:ext cx="4332352" cy="807055"/>
        </p:xfrm>
        <a:graphic>
          <a:graphicData uri="http://schemas.openxmlformats.org/drawingml/2006/table">
            <a:tbl>
              <a:tblPr/>
              <a:tblGrid>
                <a:gridCol w="780629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2271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851">
                  <a:extLst>
                    <a:ext uri="{9D8B030D-6E8A-4147-A177-3AD203B41FA5}">
                      <a16:colId xmlns:a16="http://schemas.microsoft.com/office/drawing/2014/main" val="281956472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CCB98E4-7B83-4E4D-8703-340212DB3D71}"/>
              </a:ext>
            </a:extLst>
          </p:cNvPr>
          <p:cNvSpPr/>
          <p:nvPr/>
        </p:nvSpPr>
        <p:spPr>
          <a:xfrm>
            <a:off x="155738" y="4821441"/>
            <a:ext cx="758662" cy="240824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B579AB-D97C-40AC-9C8A-8CA6E4CF7FB4}"/>
              </a:ext>
            </a:extLst>
          </p:cNvPr>
          <p:cNvSpPr/>
          <p:nvPr/>
        </p:nvSpPr>
        <p:spPr>
          <a:xfrm>
            <a:off x="4593190" y="4812014"/>
            <a:ext cx="819730" cy="24082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044327-BBC7-4C41-B910-4AEBE4DC2765}"/>
              </a:ext>
            </a:extLst>
          </p:cNvPr>
          <p:cNvSpPr/>
          <p:nvPr/>
        </p:nvSpPr>
        <p:spPr>
          <a:xfrm>
            <a:off x="184264" y="3562582"/>
            <a:ext cx="766337" cy="23080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6033E2-A780-4008-97F5-05D6CB9C9353}"/>
              </a:ext>
            </a:extLst>
          </p:cNvPr>
          <p:cNvSpPr/>
          <p:nvPr/>
        </p:nvSpPr>
        <p:spPr>
          <a:xfrm>
            <a:off x="8520651" y="1930400"/>
            <a:ext cx="3529637" cy="561975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4CD9431-1AF4-46E8-B97D-13D717AF4ECB}"/>
              </a:ext>
            </a:extLst>
          </p:cNvPr>
          <p:cNvSpPr txBox="1"/>
          <p:nvPr/>
        </p:nvSpPr>
        <p:spPr>
          <a:xfrm>
            <a:off x="8515247" y="5506156"/>
            <a:ext cx="353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One topic has many questions, and one question has many answers.</a:t>
            </a:r>
            <a:endParaRPr lang="en-GB" i="1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3AA20EB-4871-478C-B610-AA1CDDEC0315}"/>
              </a:ext>
            </a:extLst>
          </p:cNvPr>
          <p:cNvGrpSpPr/>
          <p:nvPr/>
        </p:nvGrpSpPr>
        <p:grpSpPr>
          <a:xfrm>
            <a:off x="8686116" y="6136174"/>
            <a:ext cx="3197237" cy="563298"/>
            <a:chOff x="8787340" y="6099826"/>
            <a:chExt cx="3197237" cy="563298"/>
          </a:xfrm>
        </p:grpSpPr>
        <p:sp>
          <p:nvSpPr>
            <p:cNvPr id="44" name="Line 423">
              <a:extLst>
                <a:ext uri="{FF2B5EF4-FFF2-40B4-BE49-F238E27FC236}">
                  <a16:creationId xmlns:a16="http://schemas.microsoft.com/office/drawing/2014/main" id="{6C074041-4626-41FB-AA66-1CDB51BB3E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82299" y="6379755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46" name="Group 47">
              <a:extLst>
                <a:ext uri="{FF2B5EF4-FFF2-40B4-BE49-F238E27FC236}">
                  <a16:creationId xmlns:a16="http://schemas.microsoft.com/office/drawing/2014/main" id="{56361E22-2F9D-4872-9A69-9DADE30B8C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07734" y="6216507"/>
              <a:ext cx="200025" cy="323850"/>
              <a:chOff x="6772275" y="5305425"/>
              <a:chExt cx="200025" cy="323850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34E4EC8D-577D-4D6E-AC42-23CC3B35E31B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F4FB0730-C37F-4391-BDCA-6DA73B6999C8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A2E574B-6F63-4F83-BF45-C7D585EDE3CA}"/>
                </a:ext>
              </a:extLst>
            </p:cNvPr>
            <p:cNvSpPr/>
            <p:nvPr/>
          </p:nvSpPr>
          <p:spPr bwMode="auto">
            <a:xfrm>
              <a:off x="11203527" y="6101149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answer</a:t>
              </a:r>
            </a:p>
          </p:txBody>
        </p:sp>
        <p:sp>
          <p:nvSpPr>
            <p:cNvPr id="48" name="Line 423">
              <a:extLst>
                <a:ext uri="{FF2B5EF4-FFF2-40B4-BE49-F238E27FC236}">
                  <a16:creationId xmlns:a16="http://schemas.microsoft.com/office/drawing/2014/main" id="{19E51987-C50A-4128-ACB1-7CE007BF80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574730" y="6378432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51" name="Group 47">
              <a:extLst>
                <a:ext uri="{FF2B5EF4-FFF2-40B4-BE49-F238E27FC236}">
                  <a16:creationId xmlns:a16="http://schemas.microsoft.com/office/drawing/2014/main" id="{41FD9D99-49C4-4112-AC74-B9F3D2C051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00165" y="6215184"/>
              <a:ext cx="200025" cy="323850"/>
              <a:chOff x="6772275" y="5305425"/>
              <a:chExt cx="200025" cy="323850"/>
            </a:xfrm>
          </p:grpSpPr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B68B30FE-EF46-4938-9730-19DECDFDF08F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CCE42CBA-4BCD-45F7-9199-937D42D670F6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FD6F906-4C3A-4C5E-9695-F06B356F7840}"/>
                </a:ext>
              </a:extLst>
            </p:cNvPr>
            <p:cNvSpPr/>
            <p:nvPr/>
          </p:nvSpPr>
          <p:spPr bwMode="auto">
            <a:xfrm>
              <a:off x="8787340" y="6099826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topic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FDE5D93-58CF-4124-A007-51B62CCE87CE}"/>
                </a:ext>
              </a:extLst>
            </p:cNvPr>
            <p:cNvSpPr/>
            <p:nvPr/>
          </p:nvSpPr>
          <p:spPr bwMode="auto">
            <a:xfrm>
              <a:off x="9994909" y="6101149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question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7364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44164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third normal form (3NF) </a:t>
            </a:r>
            <a:r>
              <a:rPr lang="en-GB" sz="1600" dirty="0">
                <a:solidFill>
                  <a:schemeClr val="tx1"/>
                </a:solidFill>
              </a:rPr>
              <a:t>a table should follow two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The data is already in </a:t>
            </a:r>
            <a:r>
              <a:rPr lang="en-GB" sz="1600" b="1" dirty="0">
                <a:solidFill>
                  <a:schemeClr val="tx1"/>
                </a:solidFill>
              </a:rPr>
              <a:t>2NF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Any </a:t>
            </a:r>
            <a:r>
              <a:rPr lang="en-GB" sz="1600" b="1" dirty="0">
                <a:solidFill>
                  <a:schemeClr val="tx1"/>
                </a:solidFill>
              </a:rPr>
              <a:t>transitive dependencies </a:t>
            </a:r>
            <a:r>
              <a:rPr lang="en-GB" sz="1600" dirty="0">
                <a:solidFill>
                  <a:schemeClr val="tx1"/>
                </a:solidFill>
              </a:rPr>
              <a:t>have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been removed.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Normalise the following table to 3NF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TOPIC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topic)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question, difficulty, topicID)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ANSWER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answer, correct, mark, questionID)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9EA3EB-B8AE-4266-9518-79AEAD886D3D}"/>
              </a:ext>
            </a:extLst>
          </p:cNvPr>
          <p:cNvSpPr/>
          <p:nvPr/>
        </p:nvSpPr>
        <p:spPr>
          <a:xfrm>
            <a:off x="8520651" y="1911547"/>
            <a:ext cx="3529637" cy="58024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F9536C1-F557-40F9-8897-15B248C07AD5}"/>
              </a:ext>
            </a:extLst>
          </p:cNvPr>
          <p:cNvGrpSpPr/>
          <p:nvPr/>
        </p:nvGrpSpPr>
        <p:grpSpPr>
          <a:xfrm>
            <a:off x="503110" y="3312330"/>
            <a:ext cx="4829926" cy="1591622"/>
            <a:chOff x="500637" y="1851562"/>
            <a:chExt cx="4829926" cy="1591622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C7088F1-7430-4592-BD95-755210C5F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9753" y="1851562"/>
              <a:ext cx="0" cy="250252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7DCD474-BB63-43E1-96E0-6FFD68E9F689}"/>
                </a:ext>
              </a:extLst>
            </p:cNvPr>
            <p:cNvCxnSpPr>
              <a:cxnSpLocks/>
            </p:cNvCxnSpPr>
            <p:nvPr/>
          </p:nvCxnSpPr>
          <p:spPr>
            <a:xfrm>
              <a:off x="500637" y="1851562"/>
              <a:ext cx="4528563" cy="0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450DEE4-0574-44D2-86BF-268798DD85D3}"/>
                </a:ext>
              </a:extLst>
            </p:cNvPr>
            <p:cNvGrpSpPr/>
            <p:nvPr/>
          </p:nvGrpSpPr>
          <p:grpSpPr>
            <a:xfrm>
              <a:off x="4682347" y="1851562"/>
              <a:ext cx="648216" cy="1591622"/>
              <a:chOff x="1786747" y="623998"/>
              <a:chExt cx="648216" cy="1591622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F1DDA29-C1EE-4D1A-A3C4-DFE44F546F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115692" y="623998"/>
                <a:ext cx="0" cy="151304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406B6A2-35ED-4CD0-A878-4EDF585277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86747" y="1957837"/>
                <a:ext cx="324140" cy="257783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7A7B1843-EAB2-4D3E-AC01-6B023313FFB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10823" y="1951868"/>
                <a:ext cx="324140" cy="257783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910F62-636C-4280-A649-BD7EDBEDD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597470"/>
              </p:ext>
            </p:extLst>
          </p:nvPr>
        </p:nvGraphicFramePr>
        <p:xfrm>
          <a:off x="179034" y="4812013"/>
          <a:ext cx="5220017" cy="1905300"/>
        </p:xfrm>
        <a:graphic>
          <a:graphicData uri="http://schemas.openxmlformats.org/drawingml/2006/table">
            <a:tbl>
              <a:tblPr/>
              <a:tblGrid>
                <a:gridCol w="724462">
                  <a:extLst>
                    <a:ext uri="{9D8B030D-6E8A-4147-A177-3AD203B41FA5}">
                      <a16:colId xmlns:a16="http://schemas.microsoft.com/office/drawing/2014/main" val="3911251092"/>
                    </a:ext>
                  </a:extLst>
                </a:gridCol>
                <a:gridCol w="2688200">
                  <a:extLst>
                    <a:ext uri="{9D8B030D-6E8A-4147-A177-3AD203B41FA5}">
                      <a16:colId xmlns:a16="http://schemas.microsoft.com/office/drawing/2014/main" val="1177887503"/>
                    </a:ext>
                  </a:extLst>
                </a:gridCol>
                <a:gridCol w="584762">
                  <a:extLst>
                    <a:ext uri="{9D8B030D-6E8A-4147-A177-3AD203B41FA5}">
                      <a16:colId xmlns:a16="http://schemas.microsoft.com/office/drawing/2014/main" val="1197864734"/>
                    </a:ext>
                  </a:extLst>
                </a:gridCol>
                <a:gridCol w="421250">
                  <a:extLst>
                    <a:ext uri="{9D8B030D-6E8A-4147-A177-3AD203B41FA5}">
                      <a16:colId xmlns:a16="http://schemas.microsoft.com/office/drawing/2014/main" val="2473627872"/>
                    </a:ext>
                  </a:extLst>
                </a:gridCol>
                <a:gridCol w="801343">
                  <a:extLst>
                    <a:ext uri="{9D8B030D-6E8A-4147-A177-3AD203B41FA5}">
                      <a16:colId xmlns:a16="http://schemas.microsoft.com/office/drawing/2014/main" val="42903615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04802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6991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739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921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02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2028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0987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595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800550"/>
                  </a:ext>
                </a:extLst>
              </a:tr>
            </a:tbl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912AD38E-48C5-4C95-B0A4-1802B8B54A42}"/>
              </a:ext>
            </a:extLst>
          </p:cNvPr>
          <p:cNvSpPr txBox="1"/>
          <p:nvPr/>
        </p:nvSpPr>
        <p:spPr>
          <a:xfrm>
            <a:off x="8515247" y="5506156"/>
            <a:ext cx="353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One topic has many questions, and one question has many answers.</a:t>
            </a:r>
            <a:endParaRPr lang="en-GB" i="1" dirty="0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052C0B0-0C82-49B6-BD98-F3D9380DC9DC}"/>
              </a:ext>
            </a:extLst>
          </p:cNvPr>
          <p:cNvCxnSpPr>
            <a:cxnSpLocks/>
          </p:cNvCxnSpPr>
          <p:nvPr/>
        </p:nvCxnSpPr>
        <p:spPr>
          <a:xfrm flipV="1">
            <a:off x="493648" y="2260389"/>
            <a:ext cx="0" cy="250252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4A1F20A-D155-490C-973A-7EBCCD756078}"/>
              </a:ext>
            </a:extLst>
          </p:cNvPr>
          <p:cNvCxnSpPr>
            <a:cxnSpLocks/>
          </p:cNvCxnSpPr>
          <p:nvPr/>
        </p:nvCxnSpPr>
        <p:spPr>
          <a:xfrm>
            <a:off x="474532" y="2279441"/>
            <a:ext cx="3741604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9C61940-F83A-4184-8AE2-8E4C5E7AF6A1}"/>
              </a:ext>
            </a:extLst>
          </p:cNvPr>
          <p:cNvCxnSpPr>
            <a:cxnSpLocks/>
          </p:cNvCxnSpPr>
          <p:nvPr/>
        </p:nvCxnSpPr>
        <p:spPr>
          <a:xfrm flipV="1">
            <a:off x="4221005" y="2260389"/>
            <a:ext cx="0" cy="1393736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C3C97B7-590D-4919-B04E-31328AF01BE1}"/>
              </a:ext>
            </a:extLst>
          </p:cNvPr>
          <p:cNvCxnSpPr>
            <a:cxnSpLocks/>
          </p:cNvCxnSpPr>
          <p:nvPr/>
        </p:nvCxnSpPr>
        <p:spPr>
          <a:xfrm flipV="1">
            <a:off x="3969407" y="3396343"/>
            <a:ext cx="246793" cy="196269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07ED6A5-74B5-4696-9B48-3767DBC176E2}"/>
              </a:ext>
            </a:extLst>
          </p:cNvPr>
          <p:cNvCxnSpPr>
            <a:cxnSpLocks/>
          </p:cNvCxnSpPr>
          <p:nvPr/>
        </p:nvCxnSpPr>
        <p:spPr>
          <a:xfrm flipH="1" flipV="1">
            <a:off x="4216136" y="3390374"/>
            <a:ext cx="247343" cy="196707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Group 341">
            <a:extLst>
              <a:ext uri="{FF2B5EF4-FFF2-40B4-BE49-F238E27FC236}">
                <a16:creationId xmlns:a16="http://schemas.microsoft.com/office/drawing/2014/main" id="{208FCE39-364D-4B00-8D74-CD6C00848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617623"/>
              </p:ext>
            </p:extLst>
          </p:nvPr>
        </p:nvGraphicFramePr>
        <p:xfrm>
          <a:off x="176565" y="2517164"/>
          <a:ext cx="1477681" cy="669895"/>
        </p:xfrm>
        <a:graphic>
          <a:graphicData uri="http://schemas.openxmlformats.org/drawingml/2006/table">
            <a:tbl>
              <a:tblPr/>
              <a:tblGrid>
                <a:gridCol w="664372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813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72" name="Group 71">
            <a:extLst>
              <a:ext uri="{FF2B5EF4-FFF2-40B4-BE49-F238E27FC236}">
                <a16:creationId xmlns:a16="http://schemas.microsoft.com/office/drawing/2014/main" id="{955DF801-3E5A-4A34-BCEC-51A880490D20}"/>
              </a:ext>
            </a:extLst>
          </p:cNvPr>
          <p:cNvGrpSpPr/>
          <p:nvPr/>
        </p:nvGrpSpPr>
        <p:grpSpPr>
          <a:xfrm>
            <a:off x="8686116" y="6136174"/>
            <a:ext cx="3197237" cy="563298"/>
            <a:chOff x="8787340" y="6099826"/>
            <a:chExt cx="3197237" cy="563298"/>
          </a:xfrm>
        </p:grpSpPr>
        <p:sp>
          <p:nvSpPr>
            <p:cNvPr id="16" name="Line 423">
              <a:extLst>
                <a:ext uri="{FF2B5EF4-FFF2-40B4-BE49-F238E27FC236}">
                  <a16:creationId xmlns:a16="http://schemas.microsoft.com/office/drawing/2014/main" id="{9C3221C9-1E46-46B6-815E-53752B2502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82299" y="6379755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20" name="Group 47">
              <a:extLst>
                <a:ext uri="{FF2B5EF4-FFF2-40B4-BE49-F238E27FC236}">
                  <a16:creationId xmlns:a16="http://schemas.microsoft.com/office/drawing/2014/main" id="{3BE3E113-F07A-4615-8990-0DDA681671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07734" y="6216507"/>
              <a:ext cx="200025" cy="323850"/>
              <a:chOff x="6772275" y="5305425"/>
              <a:chExt cx="200025" cy="323850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23BD9F68-1817-444F-BD87-89CB6A6DD943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1371239D-D071-4B7A-8691-07FEF5D00A71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372AD2-B7F1-48E0-A0AA-4B9474EF9EBC}"/>
                </a:ext>
              </a:extLst>
            </p:cNvPr>
            <p:cNvSpPr/>
            <p:nvPr/>
          </p:nvSpPr>
          <p:spPr bwMode="auto">
            <a:xfrm>
              <a:off x="11203527" y="6101149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answer</a:t>
              </a:r>
            </a:p>
          </p:txBody>
        </p:sp>
        <p:sp>
          <p:nvSpPr>
            <p:cNvPr id="67" name="Line 423">
              <a:extLst>
                <a:ext uri="{FF2B5EF4-FFF2-40B4-BE49-F238E27FC236}">
                  <a16:creationId xmlns:a16="http://schemas.microsoft.com/office/drawing/2014/main" id="{BB9E5378-5FF9-42AC-BBE3-033636ABFF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574730" y="6378432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68" name="Group 47">
              <a:extLst>
                <a:ext uri="{FF2B5EF4-FFF2-40B4-BE49-F238E27FC236}">
                  <a16:creationId xmlns:a16="http://schemas.microsoft.com/office/drawing/2014/main" id="{9A1B1F59-1AF2-49CB-829E-D647EA87CC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00165" y="6215184"/>
              <a:ext cx="200025" cy="323850"/>
              <a:chOff x="6772275" y="5305425"/>
              <a:chExt cx="200025" cy="323850"/>
            </a:xfrm>
          </p:grpSpPr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916EFA3-EE35-434A-A140-DE3928FAA193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15C11F1D-9E46-48D4-9B19-16675A0D24AC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55CDB8A7-6CF5-40AB-868B-7A14A892C378}"/>
                </a:ext>
              </a:extLst>
            </p:cNvPr>
            <p:cNvSpPr/>
            <p:nvPr/>
          </p:nvSpPr>
          <p:spPr bwMode="auto">
            <a:xfrm>
              <a:off x="8787340" y="6099826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topic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875DB20-E9BE-401F-A7F2-FEE705902472}"/>
                </a:ext>
              </a:extLst>
            </p:cNvPr>
            <p:cNvSpPr/>
            <p:nvPr/>
          </p:nvSpPr>
          <p:spPr bwMode="auto">
            <a:xfrm>
              <a:off x="9994909" y="6101149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question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4A38A59-A415-4241-BD87-606DB15BA0D5}"/>
              </a:ext>
            </a:extLst>
          </p:cNvPr>
          <p:cNvSpPr/>
          <p:nvPr/>
        </p:nvSpPr>
        <p:spPr>
          <a:xfrm>
            <a:off x="4171951" y="4825370"/>
            <a:ext cx="426518" cy="1872779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BF82A42-439D-4F3A-90FA-3E9B3B531789}"/>
              </a:ext>
            </a:extLst>
          </p:cNvPr>
          <p:cNvSpPr/>
          <p:nvPr/>
        </p:nvSpPr>
        <p:spPr>
          <a:xfrm>
            <a:off x="3589327" y="4812013"/>
            <a:ext cx="582623" cy="1886136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0F4FFB46-70C2-4F85-B62A-8CDEF05E1370}"/>
              </a:ext>
            </a:extLst>
          </p:cNvPr>
          <p:cNvSpPr/>
          <p:nvPr/>
        </p:nvSpPr>
        <p:spPr>
          <a:xfrm>
            <a:off x="5523152" y="2187023"/>
            <a:ext cx="2926399" cy="4511127"/>
          </a:xfrm>
          <a:prstGeom prst="wedgeRoundRectCallout">
            <a:avLst>
              <a:gd name="adj1" fmla="val -56815"/>
              <a:gd name="adj2" fmla="val 21846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The </a:t>
            </a:r>
            <a:r>
              <a:rPr lang="en-GB" sz="1600" i="1" dirty="0">
                <a:solidFill>
                  <a:schemeClr val="tx1"/>
                </a:solidFill>
              </a:rPr>
              <a:t>mark</a:t>
            </a:r>
            <a:r>
              <a:rPr lang="en-GB" sz="1600" dirty="0">
                <a:solidFill>
                  <a:schemeClr val="tx1"/>
                </a:solidFill>
              </a:rPr>
              <a:t> field is dependent on the </a:t>
            </a:r>
            <a:r>
              <a:rPr lang="en-GB" sz="1600" i="1" dirty="0">
                <a:solidFill>
                  <a:schemeClr val="tx1"/>
                </a:solidFill>
              </a:rPr>
              <a:t>correct</a:t>
            </a:r>
            <a:r>
              <a:rPr lang="en-GB" sz="1600" dirty="0">
                <a:solidFill>
                  <a:schemeClr val="tx1"/>
                </a:solidFill>
              </a:rPr>
              <a:t> field – i.e., the mark is dependent on the answer being correct or not.</a:t>
            </a:r>
          </a:p>
          <a:p>
            <a:pPr algn="ctr"/>
            <a:endParaRPr lang="en-GB" sz="1600" dirty="0">
              <a:solidFill>
                <a:schemeClr val="tx1"/>
              </a:solidFill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That means it is susceptible to becoming inconsistent – an incorrect answer should never be worth a mark</a:t>
            </a:r>
          </a:p>
          <a:p>
            <a:pPr algn="ctr"/>
            <a:endParaRPr lang="en-GB" sz="1600" dirty="0">
              <a:solidFill>
                <a:schemeClr val="tx1"/>
              </a:solidFill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This is a transitive dependency.</a:t>
            </a:r>
          </a:p>
          <a:p>
            <a:pPr algn="ctr"/>
            <a:endParaRPr lang="en-GB" sz="1600" dirty="0">
              <a:solidFill>
                <a:schemeClr val="tx1"/>
              </a:solidFill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Remember, to be in 3NF, </a:t>
            </a:r>
            <a:br>
              <a:rPr lang="en-GB" sz="1600" dirty="0">
                <a:solidFill>
                  <a:schemeClr val="tx1"/>
                </a:solidFill>
              </a:rPr>
            </a:br>
            <a:r>
              <a:rPr lang="en-GB" sz="1600" i="1" dirty="0">
                <a:solidFill>
                  <a:schemeClr val="tx1"/>
                </a:solidFill>
              </a:rPr>
              <a:t>“All fields must be dependent on the key, the whole key and nothing but the key.” </a:t>
            </a:r>
          </a:p>
        </p:txBody>
      </p:sp>
      <p:graphicFrame>
        <p:nvGraphicFramePr>
          <p:cNvPr id="4" name="Group 341">
            <a:extLst>
              <a:ext uri="{FF2B5EF4-FFF2-40B4-BE49-F238E27FC236}">
                <a16:creationId xmlns:a16="http://schemas.microsoft.com/office/drawing/2014/main" id="{B9DE5BB2-F845-40AC-8948-FCAAA2D03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19724"/>
              </p:ext>
            </p:extLst>
          </p:nvPr>
        </p:nvGraphicFramePr>
        <p:xfrm>
          <a:off x="179158" y="3566270"/>
          <a:ext cx="4332352" cy="807055"/>
        </p:xfrm>
        <a:graphic>
          <a:graphicData uri="http://schemas.openxmlformats.org/drawingml/2006/table">
            <a:tbl>
              <a:tblPr/>
              <a:tblGrid>
                <a:gridCol w="780509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2271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851">
                  <a:extLst>
                    <a:ext uri="{9D8B030D-6E8A-4147-A177-3AD203B41FA5}">
                      <a16:colId xmlns:a16="http://schemas.microsoft.com/office/drawing/2014/main" val="281956472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07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44164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third normal form (3NF) </a:t>
            </a:r>
            <a:r>
              <a:rPr lang="en-GB" sz="1600" dirty="0">
                <a:solidFill>
                  <a:schemeClr val="tx1"/>
                </a:solidFill>
              </a:rPr>
              <a:t>a table should follow two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The data is already in </a:t>
            </a:r>
            <a:r>
              <a:rPr lang="en-GB" sz="1600" b="1" dirty="0">
                <a:solidFill>
                  <a:schemeClr val="tx1"/>
                </a:solidFill>
              </a:rPr>
              <a:t>2NF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Any </a:t>
            </a:r>
            <a:r>
              <a:rPr lang="en-GB" sz="1600" b="1" dirty="0">
                <a:solidFill>
                  <a:schemeClr val="tx1"/>
                </a:solidFill>
              </a:rPr>
              <a:t>transitive dependencies </a:t>
            </a:r>
            <a:r>
              <a:rPr lang="en-GB" sz="1600" dirty="0">
                <a:solidFill>
                  <a:schemeClr val="tx1"/>
                </a:solidFill>
              </a:rPr>
              <a:t>have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been removed.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endParaRPr lang="en-GB" sz="1600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Our table is now in </a:t>
            </a:r>
            <a:r>
              <a:rPr lang="en-GB" sz="1600" b="1" dirty="0">
                <a:solidFill>
                  <a:schemeClr val="tx1"/>
                </a:solidFill>
              </a:rPr>
              <a:t>3NF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TOPIC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topic)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question, difficulty, topicID)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ANSWER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answer, markID, questionID)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MARK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markID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correct)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9EA3EB-B8AE-4266-9518-79AEAD886D3D}"/>
              </a:ext>
            </a:extLst>
          </p:cNvPr>
          <p:cNvSpPr/>
          <p:nvPr/>
        </p:nvSpPr>
        <p:spPr>
          <a:xfrm>
            <a:off x="8520651" y="1911547"/>
            <a:ext cx="3529637" cy="58024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12AD38E-48C5-4C95-B0A4-1802B8B54A42}"/>
              </a:ext>
            </a:extLst>
          </p:cNvPr>
          <p:cNvSpPr txBox="1"/>
          <p:nvPr/>
        </p:nvSpPr>
        <p:spPr>
          <a:xfrm>
            <a:off x="8047268" y="5303598"/>
            <a:ext cx="3558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One topic has many questions, and one question has many answers. </a:t>
            </a:r>
            <a:br>
              <a:rPr lang="en-GB" sz="1600" i="1" dirty="0"/>
            </a:br>
            <a:r>
              <a:rPr lang="en-GB" sz="1600" i="1" dirty="0"/>
              <a:t>A mark can be applied to many answers.</a:t>
            </a:r>
            <a:endParaRPr lang="en-GB" i="1" dirty="0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052C0B0-0C82-49B6-BD98-F3D9380DC9DC}"/>
              </a:ext>
            </a:extLst>
          </p:cNvPr>
          <p:cNvCxnSpPr>
            <a:cxnSpLocks/>
          </p:cNvCxnSpPr>
          <p:nvPr/>
        </p:nvCxnSpPr>
        <p:spPr>
          <a:xfrm flipV="1">
            <a:off x="493648" y="2260389"/>
            <a:ext cx="0" cy="250252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4A1F20A-D155-490C-973A-7EBCCD756078}"/>
              </a:ext>
            </a:extLst>
          </p:cNvPr>
          <p:cNvCxnSpPr>
            <a:cxnSpLocks/>
          </p:cNvCxnSpPr>
          <p:nvPr/>
        </p:nvCxnSpPr>
        <p:spPr>
          <a:xfrm>
            <a:off x="474532" y="2279441"/>
            <a:ext cx="3741604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9C61940-F83A-4184-8AE2-8E4C5E7AF6A1}"/>
              </a:ext>
            </a:extLst>
          </p:cNvPr>
          <p:cNvCxnSpPr>
            <a:cxnSpLocks/>
          </p:cNvCxnSpPr>
          <p:nvPr/>
        </p:nvCxnSpPr>
        <p:spPr>
          <a:xfrm flipV="1">
            <a:off x="4221005" y="2260389"/>
            <a:ext cx="0" cy="1623587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C3C97B7-590D-4919-B04E-31328AF01BE1}"/>
              </a:ext>
            </a:extLst>
          </p:cNvPr>
          <p:cNvCxnSpPr>
            <a:cxnSpLocks/>
          </p:cNvCxnSpPr>
          <p:nvPr/>
        </p:nvCxnSpPr>
        <p:spPr>
          <a:xfrm flipV="1">
            <a:off x="3969407" y="3688443"/>
            <a:ext cx="246793" cy="196269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07ED6A5-74B5-4696-9B48-3767DBC176E2}"/>
              </a:ext>
            </a:extLst>
          </p:cNvPr>
          <p:cNvCxnSpPr>
            <a:cxnSpLocks/>
          </p:cNvCxnSpPr>
          <p:nvPr/>
        </p:nvCxnSpPr>
        <p:spPr>
          <a:xfrm flipH="1" flipV="1">
            <a:off x="4216136" y="3682474"/>
            <a:ext cx="247343" cy="196707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Group 341">
            <a:extLst>
              <a:ext uri="{FF2B5EF4-FFF2-40B4-BE49-F238E27FC236}">
                <a16:creationId xmlns:a16="http://schemas.microsoft.com/office/drawing/2014/main" id="{208FCE39-364D-4B00-8D74-CD6C0084871F}"/>
              </a:ext>
            </a:extLst>
          </p:cNvPr>
          <p:cNvGraphicFramePr>
            <a:graphicFrameLocks noGrp="1"/>
          </p:cNvGraphicFramePr>
          <p:nvPr/>
        </p:nvGraphicFramePr>
        <p:xfrm>
          <a:off x="176565" y="2517164"/>
          <a:ext cx="1477681" cy="669895"/>
        </p:xfrm>
        <a:graphic>
          <a:graphicData uri="http://schemas.openxmlformats.org/drawingml/2006/table">
            <a:tbl>
              <a:tblPr/>
              <a:tblGrid>
                <a:gridCol w="664372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813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6CC29880-805A-4FC7-938C-6F12AAAD41B2}"/>
              </a:ext>
            </a:extLst>
          </p:cNvPr>
          <p:cNvGrpSpPr/>
          <p:nvPr/>
        </p:nvGrpSpPr>
        <p:grpSpPr>
          <a:xfrm>
            <a:off x="7600235" y="6118048"/>
            <a:ext cx="4405855" cy="580101"/>
            <a:chOff x="6857272" y="6118048"/>
            <a:chExt cx="4405855" cy="580101"/>
          </a:xfrm>
        </p:grpSpPr>
        <p:sp>
          <p:nvSpPr>
            <p:cNvPr id="16" name="Line 423">
              <a:extLst>
                <a:ext uri="{FF2B5EF4-FFF2-40B4-BE49-F238E27FC236}">
                  <a16:creationId xmlns:a16="http://schemas.microsoft.com/office/drawing/2014/main" id="{9C3221C9-1E46-46B6-815E-53752B2502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52231" y="6414780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20" name="Group 47">
              <a:extLst>
                <a:ext uri="{FF2B5EF4-FFF2-40B4-BE49-F238E27FC236}">
                  <a16:creationId xmlns:a16="http://schemas.microsoft.com/office/drawing/2014/main" id="{3BE3E113-F07A-4615-8990-0DDA681671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77666" y="6251532"/>
              <a:ext cx="200025" cy="323850"/>
              <a:chOff x="6772275" y="5305425"/>
              <a:chExt cx="200025" cy="323850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23BD9F68-1817-444F-BD87-89CB6A6DD943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1371239D-D071-4B7A-8691-07FEF5D00A71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Line 423">
              <a:extLst>
                <a:ext uri="{FF2B5EF4-FFF2-40B4-BE49-F238E27FC236}">
                  <a16:creationId xmlns:a16="http://schemas.microsoft.com/office/drawing/2014/main" id="{BB9E5378-5FF9-42AC-BBE3-033636ABFF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44662" y="6413457"/>
              <a:ext cx="43075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68" name="Group 47">
              <a:extLst>
                <a:ext uri="{FF2B5EF4-FFF2-40B4-BE49-F238E27FC236}">
                  <a16:creationId xmlns:a16="http://schemas.microsoft.com/office/drawing/2014/main" id="{9A1B1F59-1AF2-49CB-829E-D647EA87CC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70097" y="6250209"/>
              <a:ext cx="200025" cy="323850"/>
              <a:chOff x="6772275" y="5305425"/>
              <a:chExt cx="200025" cy="323850"/>
            </a:xfrm>
          </p:grpSpPr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916EFA3-EE35-434A-A140-DE3928FAA193}"/>
                  </a:ext>
                </a:extLst>
              </p:cNvPr>
              <p:cNvCxnSpPr/>
              <p:nvPr/>
            </p:nvCxnSpPr>
            <p:spPr>
              <a:xfrm flipV="1">
                <a:off x="6772275" y="5305425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15C11F1D-9E46-48D4-9B19-16675A0D24AC}"/>
                  </a:ext>
                </a:extLst>
              </p:cNvPr>
              <p:cNvCxnSpPr/>
              <p:nvPr/>
            </p:nvCxnSpPr>
            <p:spPr>
              <a:xfrm>
                <a:off x="6772275" y="5467350"/>
                <a:ext cx="200025" cy="161925"/>
              </a:xfrm>
              <a:prstGeom prst="line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55CDB8A7-6CF5-40AB-868B-7A14A892C378}"/>
                </a:ext>
              </a:extLst>
            </p:cNvPr>
            <p:cNvSpPr/>
            <p:nvPr/>
          </p:nvSpPr>
          <p:spPr bwMode="auto">
            <a:xfrm>
              <a:off x="6857272" y="6134851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topic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875DB20-E9BE-401F-A7F2-FEE705902472}"/>
                </a:ext>
              </a:extLst>
            </p:cNvPr>
            <p:cNvSpPr/>
            <p:nvPr/>
          </p:nvSpPr>
          <p:spPr bwMode="auto">
            <a:xfrm>
              <a:off x="8064841" y="6136174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question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7D43B7F-9055-4EC1-936B-91D8DF462978}"/>
                </a:ext>
              </a:extLst>
            </p:cNvPr>
            <p:cNvGrpSpPr/>
            <p:nvPr/>
          </p:nvGrpSpPr>
          <p:grpSpPr>
            <a:xfrm flipH="1">
              <a:off x="10046560" y="6233406"/>
              <a:ext cx="430751" cy="323850"/>
              <a:chOff x="10060849" y="6233406"/>
              <a:chExt cx="430751" cy="323850"/>
            </a:xfrm>
          </p:grpSpPr>
          <p:sp>
            <p:nvSpPr>
              <p:cNvPr id="37" name="Line 423">
                <a:extLst>
                  <a:ext uri="{FF2B5EF4-FFF2-40B4-BE49-F238E27FC236}">
                    <a16:creationId xmlns:a16="http://schemas.microsoft.com/office/drawing/2014/main" id="{2F7B1A27-7CCB-42BE-B6BA-8EFFA83F98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060849" y="6396654"/>
                <a:ext cx="430751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grpSp>
            <p:nvGrpSpPr>
              <p:cNvPr id="38" name="Group 47">
                <a:extLst>
                  <a:ext uri="{FF2B5EF4-FFF2-40B4-BE49-F238E27FC236}">
                    <a16:creationId xmlns:a16="http://schemas.microsoft.com/office/drawing/2014/main" id="{75EC442F-E305-44FE-A089-46C2E3A122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286284" y="6233406"/>
                <a:ext cx="200025" cy="323850"/>
                <a:chOff x="6772275" y="5305425"/>
                <a:chExt cx="200025" cy="323850"/>
              </a:xfrm>
            </p:grpSpPr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E732B302-4DC1-41C1-AB68-1A6D6385B9F0}"/>
                    </a:ext>
                  </a:extLst>
                </p:cNvPr>
                <p:cNvCxnSpPr/>
                <p:nvPr/>
              </p:nvCxnSpPr>
              <p:spPr>
                <a:xfrm flipV="1">
                  <a:off x="6772275" y="5305425"/>
                  <a:ext cx="200025" cy="161925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8FE13610-2C42-423A-988F-6D22A00F1962}"/>
                    </a:ext>
                  </a:extLst>
                </p:cNvPr>
                <p:cNvCxnSpPr/>
                <p:nvPr/>
              </p:nvCxnSpPr>
              <p:spPr>
                <a:xfrm>
                  <a:off x="6772275" y="5467350"/>
                  <a:ext cx="200025" cy="161925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8B9CA78F-E847-4AD2-8F9C-4B4C68D2FFED}"/>
                </a:ext>
              </a:extLst>
            </p:cNvPr>
            <p:cNvSpPr/>
            <p:nvPr/>
          </p:nvSpPr>
          <p:spPr bwMode="auto">
            <a:xfrm>
              <a:off x="10482077" y="6118048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mark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372AD2-B7F1-48E0-A0AA-4B9474EF9EBC}"/>
                </a:ext>
              </a:extLst>
            </p:cNvPr>
            <p:cNvSpPr/>
            <p:nvPr/>
          </p:nvSpPr>
          <p:spPr bwMode="auto">
            <a:xfrm>
              <a:off x="9273459" y="6136174"/>
              <a:ext cx="781050" cy="561975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000" b="1" dirty="0">
                  <a:solidFill>
                    <a:schemeClr val="tx1"/>
                  </a:solidFill>
                </a:rPr>
                <a:t>answer</a:t>
              </a:r>
            </a:p>
          </p:txBody>
        </p: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6B6C5E2-0F5B-4B3F-8405-2289F4B9D0EC}"/>
              </a:ext>
            </a:extLst>
          </p:cNvPr>
          <p:cNvCxnSpPr>
            <a:cxnSpLocks/>
          </p:cNvCxnSpPr>
          <p:nvPr/>
        </p:nvCxnSpPr>
        <p:spPr>
          <a:xfrm flipV="1">
            <a:off x="5706584" y="4895850"/>
            <a:ext cx="0" cy="515422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6B4326A-38CB-426B-9E47-CED2BC27E355}"/>
              </a:ext>
            </a:extLst>
          </p:cNvPr>
          <p:cNvCxnSpPr>
            <a:cxnSpLocks/>
          </p:cNvCxnSpPr>
          <p:nvPr/>
        </p:nvCxnSpPr>
        <p:spPr>
          <a:xfrm flipV="1">
            <a:off x="5377639" y="5213020"/>
            <a:ext cx="324140" cy="257783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DF35FD2-2101-41A0-9648-0CBDB58BFB80}"/>
              </a:ext>
            </a:extLst>
          </p:cNvPr>
          <p:cNvCxnSpPr>
            <a:cxnSpLocks/>
          </p:cNvCxnSpPr>
          <p:nvPr/>
        </p:nvCxnSpPr>
        <p:spPr>
          <a:xfrm flipH="1" flipV="1">
            <a:off x="5701715" y="5207051"/>
            <a:ext cx="324140" cy="257783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65FB563-FDA0-4488-A5CB-C6E12AF6CC4F}"/>
              </a:ext>
            </a:extLst>
          </p:cNvPr>
          <p:cNvCxnSpPr>
            <a:cxnSpLocks/>
          </p:cNvCxnSpPr>
          <p:nvPr/>
        </p:nvCxnSpPr>
        <p:spPr>
          <a:xfrm flipV="1">
            <a:off x="534926" y="4899481"/>
            <a:ext cx="0" cy="515422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DD85279E-6A96-47B8-B11E-9360976C8101}"/>
              </a:ext>
            </a:extLst>
          </p:cNvPr>
          <p:cNvCxnSpPr>
            <a:cxnSpLocks/>
          </p:cNvCxnSpPr>
          <p:nvPr/>
        </p:nvCxnSpPr>
        <p:spPr>
          <a:xfrm>
            <a:off x="522226" y="4911972"/>
            <a:ext cx="5179489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Group 341">
            <a:extLst>
              <a:ext uri="{FF2B5EF4-FFF2-40B4-BE49-F238E27FC236}">
                <a16:creationId xmlns:a16="http://schemas.microsoft.com/office/drawing/2014/main" id="{E78E2742-6B74-48AD-9178-51781482A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851139"/>
              </p:ext>
            </p:extLst>
          </p:nvPr>
        </p:nvGraphicFramePr>
        <p:xfrm>
          <a:off x="176565" y="5382174"/>
          <a:ext cx="1477681" cy="669895"/>
        </p:xfrm>
        <a:graphic>
          <a:graphicData uri="http://schemas.openxmlformats.org/drawingml/2006/table">
            <a:tbl>
              <a:tblPr/>
              <a:tblGrid>
                <a:gridCol w="664372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813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A4CDB45F-3B95-4227-9236-A835577B7EE5}"/>
              </a:ext>
            </a:extLst>
          </p:cNvPr>
          <p:cNvSpPr/>
          <p:nvPr/>
        </p:nvSpPr>
        <p:spPr>
          <a:xfrm>
            <a:off x="5432846" y="1651632"/>
            <a:ext cx="2926399" cy="2644623"/>
          </a:xfrm>
          <a:prstGeom prst="wedgeRoundRectCallout">
            <a:avLst>
              <a:gd name="adj1" fmla="val -58748"/>
              <a:gd name="adj2" fmla="val 29331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We have moved the </a:t>
            </a:r>
            <a:r>
              <a:rPr lang="en-GB" sz="1600" i="1" dirty="0">
                <a:solidFill>
                  <a:schemeClr val="tx1"/>
                </a:solidFill>
              </a:rPr>
              <a:t>correct</a:t>
            </a:r>
            <a:r>
              <a:rPr lang="en-GB" sz="1600" dirty="0">
                <a:solidFill>
                  <a:schemeClr val="tx1"/>
                </a:solidFill>
              </a:rPr>
              <a:t> field into its own table and added the primary key </a:t>
            </a:r>
            <a:r>
              <a:rPr lang="en-GB" sz="1600" i="1" dirty="0">
                <a:solidFill>
                  <a:schemeClr val="tx1"/>
                </a:solidFill>
              </a:rPr>
              <a:t>markID</a:t>
            </a:r>
            <a:r>
              <a:rPr lang="en-GB" sz="1600" dirty="0">
                <a:solidFill>
                  <a:schemeClr val="tx1"/>
                </a:solidFill>
              </a:rPr>
              <a:t>, which we have also added as a foreign key in the </a:t>
            </a:r>
            <a:r>
              <a:rPr lang="en-GB" sz="1600" i="1" dirty="0">
                <a:solidFill>
                  <a:schemeClr val="tx1"/>
                </a:solidFill>
              </a:rPr>
              <a:t>ANSWER</a:t>
            </a:r>
            <a:r>
              <a:rPr lang="en-GB" sz="1600" dirty="0">
                <a:solidFill>
                  <a:schemeClr val="tx1"/>
                </a:solidFill>
              </a:rPr>
              <a:t> table to link it back.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E9D029D-354B-4699-9991-0EF317AB4E4B}"/>
              </a:ext>
            </a:extLst>
          </p:cNvPr>
          <p:cNvGrpSpPr/>
          <p:nvPr/>
        </p:nvGrpSpPr>
        <p:grpSpPr>
          <a:xfrm>
            <a:off x="503110" y="3429000"/>
            <a:ext cx="6189493" cy="2041803"/>
            <a:chOff x="503110" y="3429000"/>
            <a:chExt cx="6189493" cy="204180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C7088F1-7430-4592-BD95-755210C5F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26" y="3429000"/>
              <a:ext cx="0" cy="454976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7DCD474-BB63-43E1-96E0-6FFD68E9F689}"/>
                </a:ext>
              </a:extLst>
            </p:cNvPr>
            <p:cNvCxnSpPr>
              <a:cxnSpLocks/>
            </p:cNvCxnSpPr>
            <p:nvPr/>
          </p:nvCxnSpPr>
          <p:spPr>
            <a:xfrm>
              <a:off x="503110" y="3445680"/>
              <a:ext cx="4399090" cy="0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450DEE4-0574-44D2-86BF-268798DD85D3}"/>
                </a:ext>
              </a:extLst>
            </p:cNvPr>
            <p:cNvGrpSpPr/>
            <p:nvPr/>
          </p:nvGrpSpPr>
          <p:grpSpPr>
            <a:xfrm>
              <a:off x="6044387" y="4508500"/>
              <a:ext cx="648216" cy="962303"/>
              <a:chOff x="1786747" y="1253317"/>
              <a:chExt cx="648216" cy="962303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F1DDA29-C1EE-4D1A-A3C4-DFE44F546F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115692" y="1253317"/>
                <a:ext cx="0" cy="883722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406B6A2-35ED-4CD0-A878-4EDF585277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86747" y="1957837"/>
                <a:ext cx="324140" cy="257783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7A7B1843-EAB2-4D3E-AC01-6B023313FFB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10823" y="1951868"/>
                <a:ext cx="324140" cy="257783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4A9956F-C93C-4476-AC24-7CC32E5DF6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90295" y="3429000"/>
              <a:ext cx="0" cy="1062038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9783B68-89D3-406A-B8B4-6567C6196D67}"/>
                </a:ext>
              </a:extLst>
            </p:cNvPr>
            <p:cNvCxnSpPr>
              <a:cxnSpLocks/>
            </p:cNvCxnSpPr>
            <p:nvPr/>
          </p:nvCxnSpPr>
          <p:spPr>
            <a:xfrm>
              <a:off x="4872038" y="4508500"/>
              <a:ext cx="1525002" cy="0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910F62-636C-4280-A649-BD7EDBEDD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513684"/>
              </p:ext>
            </p:extLst>
          </p:nvPr>
        </p:nvGraphicFramePr>
        <p:xfrm>
          <a:off x="2015386" y="5402203"/>
          <a:ext cx="4768605" cy="1277820"/>
        </p:xfrm>
        <a:graphic>
          <a:graphicData uri="http://schemas.openxmlformats.org/drawingml/2006/table">
            <a:tbl>
              <a:tblPr/>
              <a:tblGrid>
                <a:gridCol w="724462">
                  <a:extLst>
                    <a:ext uri="{9D8B030D-6E8A-4147-A177-3AD203B41FA5}">
                      <a16:colId xmlns:a16="http://schemas.microsoft.com/office/drawing/2014/main" val="3911251092"/>
                    </a:ext>
                  </a:extLst>
                </a:gridCol>
                <a:gridCol w="2688200">
                  <a:extLst>
                    <a:ext uri="{9D8B030D-6E8A-4147-A177-3AD203B41FA5}">
                      <a16:colId xmlns:a16="http://schemas.microsoft.com/office/drawing/2014/main" val="1177887503"/>
                    </a:ext>
                  </a:extLst>
                </a:gridCol>
                <a:gridCol w="554600">
                  <a:extLst>
                    <a:ext uri="{9D8B030D-6E8A-4147-A177-3AD203B41FA5}">
                      <a16:colId xmlns:a16="http://schemas.microsoft.com/office/drawing/2014/main" val="2473627872"/>
                    </a:ext>
                  </a:extLst>
                </a:gridCol>
                <a:gridCol w="801343">
                  <a:extLst>
                    <a:ext uri="{9D8B030D-6E8A-4147-A177-3AD203B41FA5}">
                      <a16:colId xmlns:a16="http://schemas.microsoft.com/office/drawing/2014/main" val="42903615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markID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04802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6991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739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921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02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202895"/>
                  </a:ext>
                </a:extLst>
              </a:tr>
            </a:tbl>
          </a:graphicData>
        </a:graphic>
      </p:graphicFrame>
      <p:sp>
        <p:nvSpPr>
          <p:cNvPr id="60" name="Rectangle 59">
            <a:extLst>
              <a:ext uri="{FF2B5EF4-FFF2-40B4-BE49-F238E27FC236}">
                <a16:creationId xmlns:a16="http://schemas.microsoft.com/office/drawing/2014/main" id="{20601533-1517-4CCB-A2B6-113D380328C1}"/>
              </a:ext>
            </a:extLst>
          </p:cNvPr>
          <p:cNvSpPr/>
          <p:nvPr/>
        </p:nvSpPr>
        <p:spPr>
          <a:xfrm>
            <a:off x="187337" y="5399972"/>
            <a:ext cx="652801" cy="218403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255C100-D916-4114-9B18-0D8AE943F34A}"/>
              </a:ext>
            </a:extLst>
          </p:cNvPr>
          <p:cNvSpPr/>
          <p:nvPr/>
        </p:nvSpPr>
        <p:spPr>
          <a:xfrm>
            <a:off x="5423419" y="5401845"/>
            <a:ext cx="564653" cy="24274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3" name="Group 341">
            <a:extLst>
              <a:ext uri="{FF2B5EF4-FFF2-40B4-BE49-F238E27FC236}">
                <a16:creationId xmlns:a16="http://schemas.microsoft.com/office/drawing/2014/main" id="{194A0E9F-3628-4724-8DA6-1FFEF6F61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986852"/>
              </p:ext>
            </p:extLst>
          </p:nvPr>
        </p:nvGraphicFramePr>
        <p:xfrm>
          <a:off x="179158" y="3883976"/>
          <a:ext cx="4332352" cy="807055"/>
        </p:xfrm>
        <a:graphic>
          <a:graphicData uri="http://schemas.openxmlformats.org/drawingml/2006/table">
            <a:tbl>
              <a:tblPr/>
              <a:tblGrid>
                <a:gridCol w="780509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2271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851">
                  <a:extLst>
                    <a:ext uri="{9D8B030D-6E8A-4147-A177-3AD203B41FA5}">
                      <a16:colId xmlns:a16="http://schemas.microsoft.com/office/drawing/2014/main" val="281956472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524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TOPIC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topic)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question, difficulty, topicID)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ANSWER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answer, markID, questionID)</a:t>
            </a:r>
          </a:p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MARK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markID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correct)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052C0B0-0C82-49B6-BD98-F3D9380DC9DC}"/>
              </a:ext>
            </a:extLst>
          </p:cNvPr>
          <p:cNvCxnSpPr>
            <a:cxnSpLocks/>
          </p:cNvCxnSpPr>
          <p:nvPr/>
        </p:nvCxnSpPr>
        <p:spPr>
          <a:xfrm flipV="1">
            <a:off x="1709922" y="2323380"/>
            <a:ext cx="0" cy="250252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4A1F20A-D155-490C-973A-7EBCCD756078}"/>
              </a:ext>
            </a:extLst>
          </p:cNvPr>
          <p:cNvCxnSpPr>
            <a:cxnSpLocks/>
          </p:cNvCxnSpPr>
          <p:nvPr/>
        </p:nvCxnSpPr>
        <p:spPr>
          <a:xfrm>
            <a:off x="1690806" y="2342432"/>
            <a:ext cx="3741604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9C61940-F83A-4184-8AE2-8E4C5E7AF6A1}"/>
              </a:ext>
            </a:extLst>
          </p:cNvPr>
          <p:cNvCxnSpPr>
            <a:cxnSpLocks/>
          </p:cNvCxnSpPr>
          <p:nvPr/>
        </p:nvCxnSpPr>
        <p:spPr>
          <a:xfrm flipV="1">
            <a:off x="5437279" y="2323380"/>
            <a:ext cx="0" cy="1623587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C3C97B7-590D-4919-B04E-31328AF01BE1}"/>
              </a:ext>
            </a:extLst>
          </p:cNvPr>
          <p:cNvCxnSpPr>
            <a:cxnSpLocks/>
          </p:cNvCxnSpPr>
          <p:nvPr/>
        </p:nvCxnSpPr>
        <p:spPr>
          <a:xfrm flipV="1">
            <a:off x="5185681" y="3751434"/>
            <a:ext cx="246793" cy="196269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07ED6A5-74B5-4696-9B48-3767DBC176E2}"/>
              </a:ext>
            </a:extLst>
          </p:cNvPr>
          <p:cNvCxnSpPr>
            <a:cxnSpLocks/>
          </p:cNvCxnSpPr>
          <p:nvPr/>
        </p:nvCxnSpPr>
        <p:spPr>
          <a:xfrm flipH="1" flipV="1">
            <a:off x="5432410" y="3745465"/>
            <a:ext cx="247343" cy="196707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Group 341">
            <a:extLst>
              <a:ext uri="{FF2B5EF4-FFF2-40B4-BE49-F238E27FC236}">
                <a16:creationId xmlns:a16="http://schemas.microsoft.com/office/drawing/2014/main" id="{208FCE39-364D-4B00-8D74-CD6C00848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614672"/>
              </p:ext>
            </p:extLst>
          </p:nvPr>
        </p:nvGraphicFramePr>
        <p:xfrm>
          <a:off x="1392839" y="2580155"/>
          <a:ext cx="1477681" cy="669895"/>
        </p:xfrm>
        <a:graphic>
          <a:graphicData uri="http://schemas.openxmlformats.org/drawingml/2006/table">
            <a:tbl>
              <a:tblPr/>
              <a:tblGrid>
                <a:gridCol w="664372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813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CAC49E28-97E8-4E99-BAEB-5060565A19D7}"/>
              </a:ext>
            </a:extLst>
          </p:cNvPr>
          <p:cNvGrpSpPr/>
          <p:nvPr/>
        </p:nvGrpSpPr>
        <p:grpSpPr>
          <a:xfrm>
            <a:off x="9334808" y="523174"/>
            <a:ext cx="2803019" cy="6249787"/>
            <a:chOff x="8946037" y="523174"/>
            <a:chExt cx="2803019" cy="6249787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24A9A191-F2D2-4941-9A37-4EDE5A045AC1}"/>
                </a:ext>
              </a:extLst>
            </p:cNvPr>
            <p:cNvSpPr/>
            <p:nvPr/>
          </p:nvSpPr>
          <p:spPr>
            <a:xfrm>
              <a:off x="8983901" y="523174"/>
              <a:ext cx="2677005" cy="6249787"/>
            </a:xfrm>
            <a:prstGeom prst="roundRect">
              <a:avLst>
                <a:gd name="adj" fmla="val 7369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12AD38E-48C5-4C95-B0A4-1802B8B54A42}"/>
                </a:ext>
              </a:extLst>
            </p:cNvPr>
            <p:cNvSpPr txBox="1"/>
            <p:nvPr/>
          </p:nvSpPr>
          <p:spPr>
            <a:xfrm>
              <a:off x="8946037" y="5670169"/>
              <a:ext cx="280301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i="1" dirty="0"/>
                <a:t>One topic has many questions, and one question has many answers. A mark can be applied to many answers.</a:t>
              </a:r>
              <a:endParaRPr lang="en-GB" i="1" dirty="0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C45397A-EDCC-415D-BACB-743D0213E404}"/>
                </a:ext>
              </a:extLst>
            </p:cNvPr>
            <p:cNvGrpSpPr/>
            <p:nvPr/>
          </p:nvGrpSpPr>
          <p:grpSpPr>
            <a:xfrm>
              <a:off x="9489561" y="604344"/>
              <a:ext cx="1660076" cy="5040246"/>
              <a:chOff x="10440416" y="604344"/>
              <a:chExt cx="1120751" cy="5040246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6EC6FF00-FA42-4944-9EE6-AE1EEEC55FBE}"/>
                  </a:ext>
                </a:extLst>
              </p:cNvPr>
              <p:cNvGrpSpPr/>
              <p:nvPr/>
            </p:nvGrpSpPr>
            <p:grpSpPr>
              <a:xfrm rot="5400000">
                <a:off x="10672166" y="2888516"/>
                <a:ext cx="617052" cy="463916"/>
                <a:chOff x="8086506" y="4352367"/>
                <a:chExt cx="617052" cy="463916"/>
              </a:xfrm>
            </p:grpSpPr>
            <p:sp>
              <p:nvSpPr>
                <p:cNvPr id="16" name="Line 423">
                  <a:extLst>
                    <a:ext uri="{FF2B5EF4-FFF2-40B4-BE49-F238E27FC236}">
                      <a16:creationId xmlns:a16="http://schemas.microsoft.com/office/drawing/2014/main" id="{9C3221C9-1E46-46B6-815E-53752B2502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8086506" y="4586220"/>
                  <a:ext cx="617052" cy="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 sz="4000"/>
                </a:p>
              </p:txBody>
            </p:sp>
            <p:grpSp>
              <p:nvGrpSpPr>
                <p:cNvPr id="20" name="Group 47">
                  <a:extLst>
                    <a:ext uri="{FF2B5EF4-FFF2-40B4-BE49-F238E27FC236}">
                      <a16:creationId xmlns:a16="http://schemas.microsoft.com/office/drawing/2014/main" id="{3BE3E113-F07A-4615-8990-0DDA6816712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409442" y="4352367"/>
                  <a:ext cx="286536" cy="463916"/>
                  <a:chOff x="6772275" y="5305425"/>
                  <a:chExt cx="200025" cy="323850"/>
                </a:xfrm>
              </p:grpSpPr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23BD9F68-1817-444F-BD87-89CB6A6DD9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72275" y="5305425"/>
                    <a:ext cx="200025" cy="161925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1371239D-D071-4B7A-8691-07FEF5D00A71}"/>
                      </a:ext>
                    </a:extLst>
                  </p:cNvPr>
                  <p:cNvCxnSpPr/>
                  <p:nvPr/>
                </p:nvCxnSpPr>
                <p:spPr>
                  <a:xfrm>
                    <a:off x="6772275" y="5467350"/>
                    <a:ext cx="200025" cy="161925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8208434C-9567-4BD1-8895-8BF759173D27}"/>
                  </a:ext>
                </a:extLst>
              </p:cNvPr>
              <p:cNvGrpSpPr/>
              <p:nvPr/>
            </p:nvGrpSpPr>
            <p:grpSpPr>
              <a:xfrm rot="5400000">
                <a:off x="10693213" y="1485942"/>
                <a:ext cx="617052" cy="463916"/>
                <a:chOff x="6300665" y="3630389"/>
                <a:chExt cx="617052" cy="463916"/>
              </a:xfrm>
            </p:grpSpPr>
            <p:sp>
              <p:nvSpPr>
                <p:cNvPr id="67" name="Line 423">
                  <a:extLst>
                    <a:ext uri="{FF2B5EF4-FFF2-40B4-BE49-F238E27FC236}">
                      <a16:creationId xmlns:a16="http://schemas.microsoft.com/office/drawing/2014/main" id="{BB9E5378-5FF9-42AC-BBE3-033636ABFF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300665" y="3864242"/>
                  <a:ext cx="617052" cy="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 sz="4000"/>
                </a:p>
              </p:txBody>
            </p:sp>
            <p:grpSp>
              <p:nvGrpSpPr>
                <p:cNvPr id="68" name="Group 47">
                  <a:extLst>
                    <a:ext uri="{FF2B5EF4-FFF2-40B4-BE49-F238E27FC236}">
                      <a16:creationId xmlns:a16="http://schemas.microsoft.com/office/drawing/2014/main" id="{9A1B1F59-1AF2-49CB-829E-D647EA87CCE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623601" y="3630389"/>
                  <a:ext cx="286536" cy="463916"/>
                  <a:chOff x="6772275" y="5305425"/>
                  <a:chExt cx="200025" cy="323850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2916EFA3-EE35-434A-A140-DE3928FAA1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72275" y="5305425"/>
                    <a:ext cx="200025" cy="161925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15C11F1D-9E46-48D4-9B19-16675A0D24AC}"/>
                      </a:ext>
                    </a:extLst>
                  </p:cNvPr>
                  <p:cNvCxnSpPr/>
                  <p:nvPr/>
                </p:nvCxnSpPr>
                <p:spPr>
                  <a:xfrm>
                    <a:off x="6772275" y="5467350"/>
                    <a:ext cx="200025" cy="161925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5CDB8A7-6CF5-40AB-868B-7A14A892C378}"/>
                  </a:ext>
                </a:extLst>
              </p:cNvPr>
              <p:cNvSpPr/>
              <p:nvPr/>
            </p:nvSpPr>
            <p:spPr bwMode="auto">
              <a:xfrm>
                <a:off x="10442311" y="604344"/>
                <a:ext cx="1118856" cy="805030"/>
              </a:xfrm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b="1" dirty="0">
                    <a:solidFill>
                      <a:schemeClr val="tx1"/>
                    </a:solidFill>
                  </a:rPr>
                  <a:t>topic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875DB20-E9BE-401F-A7F2-FEE705902472}"/>
                  </a:ext>
                </a:extLst>
              </p:cNvPr>
              <p:cNvSpPr/>
              <p:nvPr/>
            </p:nvSpPr>
            <p:spPr bwMode="auto">
              <a:xfrm>
                <a:off x="10440416" y="2026243"/>
                <a:ext cx="1118856" cy="805030"/>
              </a:xfrm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b="1" dirty="0">
                    <a:solidFill>
                      <a:schemeClr val="tx1"/>
                    </a:solidFill>
                  </a:rPr>
                  <a:t>question</a:t>
                </a:r>
              </a:p>
            </p:txBody>
          </p: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A7D43B7F-9055-4EC1-936B-91D8DF462978}"/>
                  </a:ext>
                </a:extLst>
              </p:cNvPr>
              <p:cNvGrpSpPr/>
              <p:nvPr/>
            </p:nvGrpSpPr>
            <p:grpSpPr>
              <a:xfrm rot="5400000" flipH="1">
                <a:off x="10691318" y="4295344"/>
                <a:ext cx="617052" cy="463916"/>
                <a:chOff x="10060849" y="6233406"/>
                <a:chExt cx="430751" cy="323850"/>
              </a:xfrm>
            </p:grpSpPr>
            <p:sp>
              <p:nvSpPr>
                <p:cNvPr id="37" name="Line 423">
                  <a:extLst>
                    <a:ext uri="{FF2B5EF4-FFF2-40B4-BE49-F238E27FC236}">
                      <a16:creationId xmlns:a16="http://schemas.microsoft.com/office/drawing/2014/main" id="{2F7B1A27-7CCB-42BE-B6BA-8EFFA83F98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0060849" y="6396654"/>
                  <a:ext cx="430751" cy="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 sz="4000"/>
                </a:p>
              </p:txBody>
            </p:sp>
            <p:grpSp>
              <p:nvGrpSpPr>
                <p:cNvPr id="38" name="Group 47">
                  <a:extLst>
                    <a:ext uri="{FF2B5EF4-FFF2-40B4-BE49-F238E27FC236}">
                      <a16:creationId xmlns:a16="http://schemas.microsoft.com/office/drawing/2014/main" id="{75EC442F-E305-44FE-A089-46C2E3A1228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286284" y="6233406"/>
                  <a:ext cx="200025" cy="323850"/>
                  <a:chOff x="6772275" y="5305425"/>
                  <a:chExt cx="200025" cy="323850"/>
                </a:xfrm>
              </p:grpSpPr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732B302-4DC1-41C1-AB68-1A6D6385B9F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72275" y="5305425"/>
                    <a:ext cx="200025" cy="161925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8FE13610-2C42-423A-988F-6D22A00F1962}"/>
                      </a:ext>
                    </a:extLst>
                  </p:cNvPr>
                  <p:cNvCxnSpPr/>
                  <p:nvPr/>
                </p:nvCxnSpPr>
                <p:spPr>
                  <a:xfrm>
                    <a:off x="6772275" y="5467350"/>
                    <a:ext cx="200025" cy="161925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8B9CA78F-E847-4AD2-8F9C-4B4C68D2FFED}"/>
                  </a:ext>
                </a:extLst>
              </p:cNvPr>
              <p:cNvSpPr/>
              <p:nvPr/>
            </p:nvSpPr>
            <p:spPr bwMode="auto">
              <a:xfrm>
                <a:off x="10440416" y="4839560"/>
                <a:ext cx="1118856" cy="805030"/>
              </a:xfrm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b="1" dirty="0">
                    <a:solidFill>
                      <a:schemeClr val="tx1"/>
                    </a:solidFill>
                  </a:rPr>
                  <a:t>mark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2372AD2-B7F1-48E0-A0AA-4B9474EF9EBC}"/>
                  </a:ext>
                </a:extLst>
              </p:cNvPr>
              <p:cNvSpPr/>
              <p:nvPr/>
            </p:nvSpPr>
            <p:spPr bwMode="auto">
              <a:xfrm>
                <a:off x="10440416" y="3425350"/>
                <a:ext cx="1118856" cy="805030"/>
              </a:xfrm>
              <a:prstGeom prst="rect">
                <a:avLst/>
              </a:prstGeom>
              <a:solidFill>
                <a:schemeClr val="accent4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b="1" dirty="0">
                    <a:solidFill>
                      <a:schemeClr val="tx1"/>
                    </a:solidFill>
                  </a:rPr>
                  <a:t>answer</a:t>
                </a:r>
              </a:p>
            </p:txBody>
          </p:sp>
        </p:grp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6B6C5E2-0F5B-4B3F-8405-2289F4B9D0EC}"/>
              </a:ext>
            </a:extLst>
          </p:cNvPr>
          <p:cNvCxnSpPr>
            <a:cxnSpLocks/>
          </p:cNvCxnSpPr>
          <p:nvPr/>
        </p:nvCxnSpPr>
        <p:spPr>
          <a:xfrm flipV="1">
            <a:off x="6922858" y="4958841"/>
            <a:ext cx="0" cy="515422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6B4326A-38CB-426B-9E47-CED2BC27E355}"/>
              </a:ext>
            </a:extLst>
          </p:cNvPr>
          <p:cNvCxnSpPr>
            <a:cxnSpLocks/>
          </p:cNvCxnSpPr>
          <p:nvPr/>
        </p:nvCxnSpPr>
        <p:spPr>
          <a:xfrm flipV="1">
            <a:off x="6593913" y="5276011"/>
            <a:ext cx="324140" cy="257783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DF35FD2-2101-41A0-9648-0CBDB58BFB80}"/>
              </a:ext>
            </a:extLst>
          </p:cNvPr>
          <p:cNvCxnSpPr>
            <a:cxnSpLocks/>
          </p:cNvCxnSpPr>
          <p:nvPr/>
        </p:nvCxnSpPr>
        <p:spPr>
          <a:xfrm flipH="1" flipV="1">
            <a:off x="6917989" y="5270042"/>
            <a:ext cx="324140" cy="257783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65FB563-FDA0-4488-A5CB-C6E12AF6CC4F}"/>
              </a:ext>
            </a:extLst>
          </p:cNvPr>
          <p:cNvCxnSpPr>
            <a:cxnSpLocks/>
          </p:cNvCxnSpPr>
          <p:nvPr/>
        </p:nvCxnSpPr>
        <p:spPr>
          <a:xfrm flipV="1">
            <a:off x="1751200" y="4962472"/>
            <a:ext cx="0" cy="515422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DD85279E-6A96-47B8-B11E-9360976C8101}"/>
              </a:ext>
            </a:extLst>
          </p:cNvPr>
          <p:cNvCxnSpPr>
            <a:cxnSpLocks/>
          </p:cNvCxnSpPr>
          <p:nvPr/>
        </p:nvCxnSpPr>
        <p:spPr>
          <a:xfrm>
            <a:off x="1738500" y="4974963"/>
            <a:ext cx="5179489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Group 341">
            <a:extLst>
              <a:ext uri="{FF2B5EF4-FFF2-40B4-BE49-F238E27FC236}">
                <a16:creationId xmlns:a16="http://schemas.microsoft.com/office/drawing/2014/main" id="{E78E2742-6B74-48AD-9178-51781482A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681247"/>
              </p:ext>
            </p:extLst>
          </p:nvPr>
        </p:nvGraphicFramePr>
        <p:xfrm>
          <a:off x="1392839" y="5445165"/>
          <a:ext cx="1477681" cy="669895"/>
        </p:xfrm>
        <a:graphic>
          <a:graphicData uri="http://schemas.openxmlformats.org/drawingml/2006/table">
            <a:tbl>
              <a:tblPr/>
              <a:tblGrid>
                <a:gridCol w="664372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813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48" name="Group 47">
            <a:extLst>
              <a:ext uri="{FF2B5EF4-FFF2-40B4-BE49-F238E27FC236}">
                <a16:creationId xmlns:a16="http://schemas.microsoft.com/office/drawing/2014/main" id="{FE9D029D-354B-4699-9991-0EF317AB4E4B}"/>
              </a:ext>
            </a:extLst>
          </p:cNvPr>
          <p:cNvGrpSpPr/>
          <p:nvPr/>
        </p:nvGrpSpPr>
        <p:grpSpPr>
          <a:xfrm>
            <a:off x="1719384" y="3491991"/>
            <a:ext cx="6189493" cy="2041803"/>
            <a:chOff x="503110" y="3429000"/>
            <a:chExt cx="6189493" cy="2041803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C7088F1-7430-4592-BD95-755210C5F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26" y="3429000"/>
              <a:ext cx="0" cy="454976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7DCD474-BB63-43E1-96E0-6FFD68E9F689}"/>
                </a:ext>
              </a:extLst>
            </p:cNvPr>
            <p:cNvCxnSpPr>
              <a:cxnSpLocks/>
            </p:cNvCxnSpPr>
            <p:nvPr/>
          </p:nvCxnSpPr>
          <p:spPr>
            <a:xfrm>
              <a:off x="503110" y="3445680"/>
              <a:ext cx="4399090" cy="0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450DEE4-0574-44D2-86BF-268798DD85D3}"/>
                </a:ext>
              </a:extLst>
            </p:cNvPr>
            <p:cNvGrpSpPr/>
            <p:nvPr/>
          </p:nvGrpSpPr>
          <p:grpSpPr>
            <a:xfrm>
              <a:off x="6044387" y="4508500"/>
              <a:ext cx="648216" cy="962303"/>
              <a:chOff x="1786747" y="1253317"/>
              <a:chExt cx="648216" cy="962303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F1DDA29-C1EE-4D1A-A3C4-DFE44F546F6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115692" y="1253317"/>
                <a:ext cx="0" cy="883722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406B6A2-35ED-4CD0-A878-4EDF585277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86747" y="1957837"/>
                <a:ext cx="324140" cy="257783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7A7B1843-EAB2-4D3E-AC01-6B023313FFB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10823" y="1951868"/>
                <a:ext cx="324140" cy="257783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4A9956F-C93C-4476-AC24-7CC32E5DF6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90295" y="3429000"/>
              <a:ext cx="0" cy="1062038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9783B68-89D3-406A-B8B4-6567C6196D67}"/>
                </a:ext>
              </a:extLst>
            </p:cNvPr>
            <p:cNvCxnSpPr>
              <a:cxnSpLocks/>
            </p:cNvCxnSpPr>
            <p:nvPr/>
          </p:nvCxnSpPr>
          <p:spPr>
            <a:xfrm>
              <a:off x="4872038" y="4508500"/>
              <a:ext cx="1525002" cy="0"/>
            </a:xfrm>
            <a:prstGeom prst="line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1910F62-636C-4280-A649-BD7EDBEDD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641892"/>
              </p:ext>
            </p:extLst>
          </p:nvPr>
        </p:nvGraphicFramePr>
        <p:xfrm>
          <a:off x="3231660" y="5465194"/>
          <a:ext cx="4768605" cy="1277820"/>
        </p:xfrm>
        <a:graphic>
          <a:graphicData uri="http://schemas.openxmlformats.org/drawingml/2006/table">
            <a:tbl>
              <a:tblPr/>
              <a:tblGrid>
                <a:gridCol w="724462">
                  <a:extLst>
                    <a:ext uri="{9D8B030D-6E8A-4147-A177-3AD203B41FA5}">
                      <a16:colId xmlns:a16="http://schemas.microsoft.com/office/drawing/2014/main" val="3911251092"/>
                    </a:ext>
                  </a:extLst>
                </a:gridCol>
                <a:gridCol w="2688200">
                  <a:extLst>
                    <a:ext uri="{9D8B030D-6E8A-4147-A177-3AD203B41FA5}">
                      <a16:colId xmlns:a16="http://schemas.microsoft.com/office/drawing/2014/main" val="1177887503"/>
                    </a:ext>
                  </a:extLst>
                </a:gridCol>
                <a:gridCol w="554600">
                  <a:extLst>
                    <a:ext uri="{9D8B030D-6E8A-4147-A177-3AD203B41FA5}">
                      <a16:colId xmlns:a16="http://schemas.microsoft.com/office/drawing/2014/main" val="2473627872"/>
                    </a:ext>
                  </a:extLst>
                </a:gridCol>
                <a:gridCol w="801343">
                  <a:extLst>
                    <a:ext uri="{9D8B030D-6E8A-4147-A177-3AD203B41FA5}">
                      <a16:colId xmlns:a16="http://schemas.microsoft.com/office/drawing/2014/main" val="42903615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markID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04802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6991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739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8921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02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202895"/>
                  </a:ext>
                </a:extLst>
              </a:tr>
            </a:tbl>
          </a:graphicData>
        </a:graphic>
      </p:graphicFrame>
      <p:grpSp>
        <p:nvGrpSpPr>
          <p:cNvPr id="59" name="Group 58">
            <a:extLst>
              <a:ext uri="{FF2B5EF4-FFF2-40B4-BE49-F238E27FC236}">
                <a16:creationId xmlns:a16="http://schemas.microsoft.com/office/drawing/2014/main" id="{AAFC0C71-29C7-4202-B718-B32760A86453}"/>
              </a:ext>
            </a:extLst>
          </p:cNvPr>
          <p:cNvGrpSpPr/>
          <p:nvPr/>
        </p:nvGrpSpPr>
        <p:grpSpPr>
          <a:xfrm rot="1698572">
            <a:off x="1229326" y="2413398"/>
            <a:ext cx="204731" cy="539745"/>
            <a:chOff x="3159671" y="1238250"/>
            <a:chExt cx="1849821" cy="4876799"/>
          </a:xfrm>
        </p:grpSpPr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529664AC-7B5E-48B5-AF70-64E01C827FD5}"/>
                </a:ext>
              </a:extLst>
            </p:cNvPr>
            <p:cNvSpPr/>
            <p:nvPr/>
          </p:nvSpPr>
          <p:spPr>
            <a:xfrm>
              <a:off x="3495998" y="3424399"/>
              <a:ext cx="1009002" cy="2690650"/>
            </a:xfrm>
            <a:custGeom>
              <a:avLst/>
              <a:gdLst>
                <a:gd name="connsiteX0" fmla="*/ 1009002 w 1009002"/>
                <a:gd name="connsiteY0" fmla="*/ 2186150 h 2690650"/>
                <a:gd name="connsiteX1" fmla="*/ 504501 w 1009002"/>
                <a:gd name="connsiteY1" fmla="*/ 2690651 h 2690650"/>
                <a:gd name="connsiteX2" fmla="*/ 0 w 1009002"/>
                <a:gd name="connsiteY2" fmla="*/ 2186150 h 2690650"/>
                <a:gd name="connsiteX3" fmla="*/ 168173 w 1009002"/>
                <a:gd name="connsiteY3" fmla="*/ 2017986 h 2690650"/>
                <a:gd name="connsiteX4" fmla="*/ 0 w 1009002"/>
                <a:gd name="connsiteY4" fmla="*/ 1849822 h 2690650"/>
                <a:gd name="connsiteX5" fmla="*/ 168173 w 1009002"/>
                <a:gd name="connsiteY5" fmla="*/ 1681658 h 2690650"/>
                <a:gd name="connsiteX6" fmla="*/ 168173 w 1009002"/>
                <a:gd name="connsiteY6" fmla="*/ 1261243 h 2690650"/>
                <a:gd name="connsiteX7" fmla="*/ 0 w 1009002"/>
                <a:gd name="connsiteY7" fmla="*/ 1093080 h 2690650"/>
                <a:gd name="connsiteX8" fmla="*/ 168173 w 1009002"/>
                <a:gd name="connsiteY8" fmla="*/ 924916 h 2690650"/>
                <a:gd name="connsiteX9" fmla="*/ 0 w 1009002"/>
                <a:gd name="connsiteY9" fmla="*/ 756752 h 2690650"/>
                <a:gd name="connsiteX10" fmla="*/ 168173 w 1009002"/>
                <a:gd name="connsiteY10" fmla="*/ 588578 h 2690650"/>
                <a:gd name="connsiteX11" fmla="*/ 168173 w 1009002"/>
                <a:gd name="connsiteY11" fmla="*/ 0 h 2690650"/>
                <a:gd name="connsiteX12" fmla="*/ 1009002 w 1009002"/>
                <a:gd name="connsiteY12" fmla="*/ 0 h 26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9002" h="2690650">
                  <a:moveTo>
                    <a:pt x="1009002" y="2186150"/>
                  </a:moveTo>
                  <a:lnTo>
                    <a:pt x="504501" y="2690651"/>
                  </a:lnTo>
                  <a:lnTo>
                    <a:pt x="0" y="2186150"/>
                  </a:lnTo>
                  <a:lnTo>
                    <a:pt x="168173" y="2017986"/>
                  </a:lnTo>
                  <a:lnTo>
                    <a:pt x="0" y="1849822"/>
                  </a:lnTo>
                  <a:lnTo>
                    <a:pt x="168173" y="1681658"/>
                  </a:lnTo>
                  <a:lnTo>
                    <a:pt x="168173" y="1261243"/>
                  </a:lnTo>
                  <a:lnTo>
                    <a:pt x="0" y="1093080"/>
                  </a:lnTo>
                  <a:lnTo>
                    <a:pt x="168173" y="924916"/>
                  </a:lnTo>
                  <a:lnTo>
                    <a:pt x="0" y="756752"/>
                  </a:lnTo>
                  <a:lnTo>
                    <a:pt x="168173" y="588578"/>
                  </a:lnTo>
                  <a:lnTo>
                    <a:pt x="168173" y="0"/>
                  </a:lnTo>
                  <a:lnTo>
                    <a:pt x="1009002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grpSp>
          <p:nvGrpSpPr>
            <p:cNvPr id="65" name="Graphic 3">
              <a:extLst>
                <a:ext uri="{FF2B5EF4-FFF2-40B4-BE49-F238E27FC236}">
                  <a16:creationId xmlns:a16="http://schemas.microsoft.com/office/drawing/2014/main" id="{B9D98E29-7676-4BB9-8BB8-22CA59BFA156}"/>
                </a:ext>
              </a:extLst>
            </p:cNvPr>
            <p:cNvGrpSpPr/>
            <p:nvPr/>
          </p:nvGrpSpPr>
          <p:grpSpPr>
            <a:xfrm>
              <a:off x="4084586" y="3424399"/>
              <a:ext cx="168163" cy="2017985"/>
              <a:chOff x="4084586" y="3424399"/>
              <a:chExt cx="168163" cy="2017985"/>
            </a:xfrm>
            <a:solidFill>
              <a:srgbClr val="B3B3B3"/>
            </a:solidFill>
          </p:grpSpPr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0F0A5FB1-5ED5-4593-9E5E-067E64D88ECC}"/>
                  </a:ext>
                </a:extLst>
              </p:cNvPr>
              <p:cNvSpPr/>
              <p:nvPr/>
            </p:nvSpPr>
            <p:spPr>
              <a:xfrm>
                <a:off x="4084586" y="3424399"/>
                <a:ext cx="168163" cy="1681657"/>
              </a:xfrm>
              <a:custGeom>
                <a:avLst/>
                <a:gdLst>
                  <a:gd name="connsiteX0" fmla="*/ 0 w 168163"/>
                  <a:gd name="connsiteY0" fmla="*/ 0 h 1681657"/>
                  <a:gd name="connsiteX1" fmla="*/ 168164 w 168163"/>
                  <a:gd name="connsiteY1" fmla="*/ 0 h 1681657"/>
                  <a:gd name="connsiteX2" fmla="*/ 168164 w 168163"/>
                  <a:gd name="connsiteY2" fmla="*/ 1681658 h 1681657"/>
                  <a:gd name="connsiteX3" fmla="*/ 0 w 168163"/>
                  <a:gd name="connsiteY3" fmla="*/ 1681658 h 1681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57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58"/>
                    </a:lnTo>
                    <a:lnTo>
                      <a:pt x="0" y="168165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64BE6566-8B5C-40B8-9C0D-6B66C71D3F58}"/>
                  </a:ext>
                </a:extLst>
              </p:cNvPr>
              <p:cNvSpPr/>
              <p:nvPr/>
            </p:nvSpPr>
            <p:spPr>
              <a:xfrm>
                <a:off x="4084586" y="5274221"/>
                <a:ext cx="168163" cy="168163"/>
              </a:xfrm>
              <a:custGeom>
                <a:avLst/>
                <a:gdLst>
                  <a:gd name="connsiteX0" fmla="*/ 0 w 168163"/>
                  <a:gd name="connsiteY0" fmla="*/ 0 h 168163"/>
                  <a:gd name="connsiteX1" fmla="*/ 168164 w 168163"/>
                  <a:gd name="connsiteY1" fmla="*/ 0 h 168163"/>
                  <a:gd name="connsiteX2" fmla="*/ 168164 w 168163"/>
                  <a:gd name="connsiteY2" fmla="*/ 168164 h 168163"/>
                  <a:gd name="connsiteX3" fmla="*/ 0 w 168163"/>
                  <a:gd name="connsiteY3" fmla="*/ 168164 h 168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3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4"/>
                    </a:lnTo>
                    <a:lnTo>
                      <a:pt x="0" y="16816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59384910-ADD4-4FCD-BF6E-81EE08759E91}"/>
                </a:ext>
              </a:extLst>
            </p:cNvPr>
            <p:cNvSpPr/>
            <p:nvPr/>
          </p:nvSpPr>
          <p:spPr>
            <a:xfrm>
              <a:off x="3159671" y="1238250"/>
              <a:ext cx="1849821" cy="1849821"/>
            </a:xfrm>
            <a:custGeom>
              <a:avLst/>
              <a:gdLst>
                <a:gd name="connsiteX0" fmla="*/ 252251 w 1849821"/>
                <a:gd name="connsiteY0" fmla="*/ 0 h 1849821"/>
                <a:gd name="connsiteX1" fmla="*/ 1597571 w 1849821"/>
                <a:gd name="connsiteY1" fmla="*/ 0 h 1849821"/>
                <a:gd name="connsiteX2" fmla="*/ 1849822 w 1849821"/>
                <a:gd name="connsiteY2" fmla="*/ 252251 h 1849821"/>
                <a:gd name="connsiteX3" fmla="*/ 1849822 w 1849821"/>
                <a:gd name="connsiteY3" fmla="*/ 1597571 h 1849821"/>
                <a:gd name="connsiteX4" fmla="*/ 1597571 w 1849821"/>
                <a:gd name="connsiteY4" fmla="*/ 1849822 h 1849821"/>
                <a:gd name="connsiteX5" fmla="*/ 252251 w 1849821"/>
                <a:gd name="connsiteY5" fmla="*/ 1849822 h 1849821"/>
                <a:gd name="connsiteX6" fmla="*/ 0 w 1849821"/>
                <a:gd name="connsiteY6" fmla="*/ 1597571 h 1849821"/>
                <a:gd name="connsiteX7" fmla="*/ 0 w 1849821"/>
                <a:gd name="connsiteY7" fmla="*/ 252251 h 1849821"/>
                <a:gd name="connsiteX8" fmla="*/ 252251 w 1849821"/>
                <a:gd name="connsiteY8" fmla="*/ 0 h 1849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9821" h="1849821">
                  <a:moveTo>
                    <a:pt x="252251" y="0"/>
                  </a:moveTo>
                  <a:lnTo>
                    <a:pt x="1597571" y="0"/>
                  </a:lnTo>
                  <a:cubicBezTo>
                    <a:pt x="1736893" y="0"/>
                    <a:pt x="1849822" y="112919"/>
                    <a:pt x="1849822" y="252251"/>
                  </a:cubicBezTo>
                  <a:lnTo>
                    <a:pt x="1849822" y="1597571"/>
                  </a:lnTo>
                  <a:cubicBezTo>
                    <a:pt x="1849822" y="1736893"/>
                    <a:pt x="1736903" y="1849822"/>
                    <a:pt x="1597571" y="1849822"/>
                  </a:cubicBezTo>
                  <a:lnTo>
                    <a:pt x="252251" y="1849822"/>
                  </a:lnTo>
                  <a:cubicBezTo>
                    <a:pt x="112928" y="1849822"/>
                    <a:pt x="0" y="1736903"/>
                    <a:pt x="0" y="1597571"/>
                  </a:cubicBezTo>
                  <a:lnTo>
                    <a:pt x="0" y="252251"/>
                  </a:lnTo>
                  <a:cubicBezTo>
                    <a:pt x="0" y="112919"/>
                    <a:pt x="112928" y="0"/>
                    <a:pt x="252251" y="0"/>
                  </a:cubicBezTo>
                  <a:close/>
                </a:path>
              </a:pathLst>
            </a:custGeom>
            <a:solidFill>
              <a:srgbClr val="666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E5705AAA-C654-49DE-8689-41995002B658}"/>
                </a:ext>
              </a:extLst>
            </p:cNvPr>
            <p:cNvSpPr/>
            <p:nvPr/>
          </p:nvSpPr>
          <p:spPr>
            <a:xfrm>
              <a:off x="3495998" y="3088071"/>
              <a:ext cx="1177156" cy="336327"/>
            </a:xfrm>
            <a:custGeom>
              <a:avLst/>
              <a:gdLst>
                <a:gd name="connsiteX0" fmla="*/ 0 w 1177156"/>
                <a:gd name="connsiteY0" fmla="*/ 0 h 336327"/>
                <a:gd name="connsiteX1" fmla="*/ 1177157 w 1177156"/>
                <a:gd name="connsiteY1" fmla="*/ 0 h 336327"/>
                <a:gd name="connsiteX2" fmla="*/ 1177157 w 1177156"/>
                <a:gd name="connsiteY2" fmla="*/ 336328 h 336327"/>
                <a:gd name="connsiteX3" fmla="*/ 0 w 1177156"/>
                <a:gd name="connsiteY3" fmla="*/ 336328 h 33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7156" h="336327">
                  <a:moveTo>
                    <a:pt x="0" y="0"/>
                  </a:moveTo>
                  <a:lnTo>
                    <a:pt x="1177157" y="0"/>
                  </a:lnTo>
                  <a:lnTo>
                    <a:pt x="1177157" y="336328"/>
                  </a:lnTo>
                  <a:lnTo>
                    <a:pt x="0" y="336328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ABD9F91-C120-4A11-B452-89A60A37C5B0}"/>
                </a:ext>
              </a:extLst>
            </p:cNvPr>
            <p:cNvSpPr/>
            <p:nvPr/>
          </p:nvSpPr>
          <p:spPr>
            <a:xfrm>
              <a:off x="3832336" y="1574577"/>
              <a:ext cx="504501" cy="504501"/>
            </a:xfrm>
            <a:custGeom>
              <a:avLst/>
              <a:gdLst>
                <a:gd name="connsiteX0" fmla="*/ 504501 w 504501"/>
                <a:gd name="connsiteY0" fmla="*/ 252251 h 504501"/>
                <a:gd name="connsiteX1" fmla="*/ 252251 w 504501"/>
                <a:gd name="connsiteY1" fmla="*/ 504501 h 504501"/>
                <a:gd name="connsiteX2" fmla="*/ 0 w 504501"/>
                <a:gd name="connsiteY2" fmla="*/ 252251 h 504501"/>
                <a:gd name="connsiteX3" fmla="*/ 252251 w 504501"/>
                <a:gd name="connsiteY3" fmla="*/ 0 h 504501"/>
                <a:gd name="connsiteX4" fmla="*/ 504501 w 504501"/>
                <a:gd name="connsiteY4" fmla="*/ 252251 h 50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4501" h="504501">
                  <a:moveTo>
                    <a:pt x="504501" y="252251"/>
                  </a:moveTo>
                  <a:cubicBezTo>
                    <a:pt x="504501" y="391565"/>
                    <a:pt x="391565" y="504501"/>
                    <a:pt x="252251" y="504501"/>
                  </a:cubicBezTo>
                  <a:cubicBezTo>
                    <a:pt x="112936" y="504501"/>
                    <a:pt x="0" y="391565"/>
                    <a:pt x="0" y="252251"/>
                  </a:cubicBezTo>
                  <a:cubicBezTo>
                    <a:pt x="0" y="112936"/>
                    <a:pt x="112936" y="0"/>
                    <a:pt x="252251" y="0"/>
                  </a:cubicBezTo>
                  <a:cubicBezTo>
                    <a:pt x="391565" y="0"/>
                    <a:pt x="504501" y="112936"/>
                    <a:pt x="504501" y="25225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2CF35C3-2AD8-46DE-8494-1F732D61F1F1}"/>
              </a:ext>
            </a:extLst>
          </p:cNvPr>
          <p:cNvGrpSpPr/>
          <p:nvPr/>
        </p:nvGrpSpPr>
        <p:grpSpPr>
          <a:xfrm rot="1698572">
            <a:off x="1288779" y="5224099"/>
            <a:ext cx="204731" cy="539745"/>
            <a:chOff x="3159671" y="1238250"/>
            <a:chExt cx="1849821" cy="4876799"/>
          </a:xfrm>
        </p:grpSpPr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65FD615F-8DAD-431E-B9BC-7370A22591D6}"/>
                </a:ext>
              </a:extLst>
            </p:cNvPr>
            <p:cNvSpPr/>
            <p:nvPr/>
          </p:nvSpPr>
          <p:spPr>
            <a:xfrm>
              <a:off x="3495998" y="3424399"/>
              <a:ext cx="1009002" cy="2690650"/>
            </a:xfrm>
            <a:custGeom>
              <a:avLst/>
              <a:gdLst>
                <a:gd name="connsiteX0" fmla="*/ 1009002 w 1009002"/>
                <a:gd name="connsiteY0" fmla="*/ 2186150 h 2690650"/>
                <a:gd name="connsiteX1" fmla="*/ 504501 w 1009002"/>
                <a:gd name="connsiteY1" fmla="*/ 2690651 h 2690650"/>
                <a:gd name="connsiteX2" fmla="*/ 0 w 1009002"/>
                <a:gd name="connsiteY2" fmla="*/ 2186150 h 2690650"/>
                <a:gd name="connsiteX3" fmla="*/ 168173 w 1009002"/>
                <a:gd name="connsiteY3" fmla="*/ 2017986 h 2690650"/>
                <a:gd name="connsiteX4" fmla="*/ 0 w 1009002"/>
                <a:gd name="connsiteY4" fmla="*/ 1849822 h 2690650"/>
                <a:gd name="connsiteX5" fmla="*/ 168173 w 1009002"/>
                <a:gd name="connsiteY5" fmla="*/ 1681658 h 2690650"/>
                <a:gd name="connsiteX6" fmla="*/ 168173 w 1009002"/>
                <a:gd name="connsiteY6" fmla="*/ 1261243 h 2690650"/>
                <a:gd name="connsiteX7" fmla="*/ 0 w 1009002"/>
                <a:gd name="connsiteY7" fmla="*/ 1093080 h 2690650"/>
                <a:gd name="connsiteX8" fmla="*/ 168173 w 1009002"/>
                <a:gd name="connsiteY8" fmla="*/ 924916 h 2690650"/>
                <a:gd name="connsiteX9" fmla="*/ 0 w 1009002"/>
                <a:gd name="connsiteY9" fmla="*/ 756752 h 2690650"/>
                <a:gd name="connsiteX10" fmla="*/ 168173 w 1009002"/>
                <a:gd name="connsiteY10" fmla="*/ 588578 h 2690650"/>
                <a:gd name="connsiteX11" fmla="*/ 168173 w 1009002"/>
                <a:gd name="connsiteY11" fmla="*/ 0 h 2690650"/>
                <a:gd name="connsiteX12" fmla="*/ 1009002 w 1009002"/>
                <a:gd name="connsiteY12" fmla="*/ 0 h 26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9002" h="2690650">
                  <a:moveTo>
                    <a:pt x="1009002" y="2186150"/>
                  </a:moveTo>
                  <a:lnTo>
                    <a:pt x="504501" y="2690651"/>
                  </a:lnTo>
                  <a:lnTo>
                    <a:pt x="0" y="2186150"/>
                  </a:lnTo>
                  <a:lnTo>
                    <a:pt x="168173" y="2017986"/>
                  </a:lnTo>
                  <a:lnTo>
                    <a:pt x="0" y="1849822"/>
                  </a:lnTo>
                  <a:lnTo>
                    <a:pt x="168173" y="1681658"/>
                  </a:lnTo>
                  <a:lnTo>
                    <a:pt x="168173" y="1261243"/>
                  </a:lnTo>
                  <a:lnTo>
                    <a:pt x="0" y="1093080"/>
                  </a:lnTo>
                  <a:lnTo>
                    <a:pt x="168173" y="924916"/>
                  </a:lnTo>
                  <a:lnTo>
                    <a:pt x="0" y="756752"/>
                  </a:lnTo>
                  <a:lnTo>
                    <a:pt x="168173" y="588578"/>
                  </a:lnTo>
                  <a:lnTo>
                    <a:pt x="168173" y="0"/>
                  </a:lnTo>
                  <a:lnTo>
                    <a:pt x="1009002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grpSp>
          <p:nvGrpSpPr>
            <p:cNvPr id="94" name="Graphic 3">
              <a:extLst>
                <a:ext uri="{FF2B5EF4-FFF2-40B4-BE49-F238E27FC236}">
                  <a16:creationId xmlns:a16="http://schemas.microsoft.com/office/drawing/2014/main" id="{BB1F2C4E-0EB8-4728-BFEE-DACC198E7288}"/>
                </a:ext>
              </a:extLst>
            </p:cNvPr>
            <p:cNvGrpSpPr/>
            <p:nvPr/>
          </p:nvGrpSpPr>
          <p:grpSpPr>
            <a:xfrm>
              <a:off x="4084586" y="3424399"/>
              <a:ext cx="168163" cy="2017985"/>
              <a:chOff x="4084586" y="3424399"/>
              <a:chExt cx="168163" cy="2017985"/>
            </a:xfrm>
            <a:solidFill>
              <a:srgbClr val="B3B3B3"/>
            </a:solidFill>
          </p:grpSpPr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F20DFCA3-DC3D-40F3-9CE4-D382A297E2DE}"/>
                  </a:ext>
                </a:extLst>
              </p:cNvPr>
              <p:cNvSpPr/>
              <p:nvPr/>
            </p:nvSpPr>
            <p:spPr>
              <a:xfrm>
                <a:off x="4084586" y="3424399"/>
                <a:ext cx="168163" cy="1681657"/>
              </a:xfrm>
              <a:custGeom>
                <a:avLst/>
                <a:gdLst>
                  <a:gd name="connsiteX0" fmla="*/ 0 w 168163"/>
                  <a:gd name="connsiteY0" fmla="*/ 0 h 1681657"/>
                  <a:gd name="connsiteX1" fmla="*/ 168164 w 168163"/>
                  <a:gd name="connsiteY1" fmla="*/ 0 h 1681657"/>
                  <a:gd name="connsiteX2" fmla="*/ 168164 w 168163"/>
                  <a:gd name="connsiteY2" fmla="*/ 1681658 h 1681657"/>
                  <a:gd name="connsiteX3" fmla="*/ 0 w 168163"/>
                  <a:gd name="connsiteY3" fmla="*/ 1681658 h 1681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57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58"/>
                    </a:lnTo>
                    <a:lnTo>
                      <a:pt x="0" y="168165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F0FF6CD8-5D19-4524-A18B-32CF0C2F9F8A}"/>
                  </a:ext>
                </a:extLst>
              </p:cNvPr>
              <p:cNvSpPr/>
              <p:nvPr/>
            </p:nvSpPr>
            <p:spPr>
              <a:xfrm>
                <a:off x="4084586" y="5274221"/>
                <a:ext cx="168163" cy="168163"/>
              </a:xfrm>
              <a:custGeom>
                <a:avLst/>
                <a:gdLst>
                  <a:gd name="connsiteX0" fmla="*/ 0 w 168163"/>
                  <a:gd name="connsiteY0" fmla="*/ 0 h 168163"/>
                  <a:gd name="connsiteX1" fmla="*/ 168164 w 168163"/>
                  <a:gd name="connsiteY1" fmla="*/ 0 h 168163"/>
                  <a:gd name="connsiteX2" fmla="*/ 168164 w 168163"/>
                  <a:gd name="connsiteY2" fmla="*/ 168164 h 168163"/>
                  <a:gd name="connsiteX3" fmla="*/ 0 w 168163"/>
                  <a:gd name="connsiteY3" fmla="*/ 168164 h 168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3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4"/>
                    </a:lnTo>
                    <a:lnTo>
                      <a:pt x="0" y="16816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E6B5BE4F-AC94-4B6A-8196-6E3716888D0F}"/>
                </a:ext>
              </a:extLst>
            </p:cNvPr>
            <p:cNvSpPr/>
            <p:nvPr/>
          </p:nvSpPr>
          <p:spPr>
            <a:xfrm>
              <a:off x="3159671" y="1238250"/>
              <a:ext cx="1849821" cy="1849821"/>
            </a:xfrm>
            <a:custGeom>
              <a:avLst/>
              <a:gdLst>
                <a:gd name="connsiteX0" fmla="*/ 252251 w 1849821"/>
                <a:gd name="connsiteY0" fmla="*/ 0 h 1849821"/>
                <a:gd name="connsiteX1" fmla="*/ 1597571 w 1849821"/>
                <a:gd name="connsiteY1" fmla="*/ 0 h 1849821"/>
                <a:gd name="connsiteX2" fmla="*/ 1849822 w 1849821"/>
                <a:gd name="connsiteY2" fmla="*/ 252251 h 1849821"/>
                <a:gd name="connsiteX3" fmla="*/ 1849822 w 1849821"/>
                <a:gd name="connsiteY3" fmla="*/ 1597571 h 1849821"/>
                <a:gd name="connsiteX4" fmla="*/ 1597571 w 1849821"/>
                <a:gd name="connsiteY4" fmla="*/ 1849822 h 1849821"/>
                <a:gd name="connsiteX5" fmla="*/ 252251 w 1849821"/>
                <a:gd name="connsiteY5" fmla="*/ 1849822 h 1849821"/>
                <a:gd name="connsiteX6" fmla="*/ 0 w 1849821"/>
                <a:gd name="connsiteY6" fmla="*/ 1597571 h 1849821"/>
                <a:gd name="connsiteX7" fmla="*/ 0 w 1849821"/>
                <a:gd name="connsiteY7" fmla="*/ 252251 h 1849821"/>
                <a:gd name="connsiteX8" fmla="*/ 252251 w 1849821"/>
                <a:gd name="connsiteY8" fmla="*/ 0 h 1849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9821" h="1849821">
                  <a:moveTo>
                    <a:pt x="252251" y="0"/>
                  </a:moveTo>
                  <a:lnTo>
                    <a:pt x="1597571" y="0"/>
                  </a:lnTo>
                  <a:cubicBezTo>
                    <a:pt x="1736893" y="0"/>
                    <a:pt x="1849822" y="112919"/>
                    <a:pt x="1849822" y="252251"/>
                  </a:cubicBezTo>
                  <a:lnTo>
                    <a:pt x="1849822" y="1597571"/>
                  </a:lnTo>
                  <a:cubicBezTo>
                    <a:pt x="1849822" y="1736893"/>
                    <a:pt x="1736903" y="1849822"/>
                    <a:pt x="1597571" y="1849822"/>
                  </a:cubicBezTo>
                  <a:lnTo>
                    <a:pt x="252251" y="1849822"/>
                  </a:lnTo>
                  <a:cubicBezTo>
                    <a:pt x="112928" y="1849822"/>
                    <a:pt x="0" y="1736903"/>
                    <a:pt x="0" y="1597571"/>
                  </a:cubicBezTo>
                  <a:lnTo>
                    <a:pt x="0" y="252251"/>
                  </a:lnTo>
                  <a:cubicBezTo>
                    <a:pt x="0" y="112919"/>
                    <a:pt x="112928" y="0"/>
                    <a:pt x="252251" y="0"/>
                  </a:cubicBezTo>
                  <a:close/>
                </a:path>
              </a:pathLst>
            </a:custGeom>
            <a:solidFill>
              <a:srgbClr val="666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80BEE5F9-45E3-4FA3-B8C7-966B8CBD93AE}"/>
                </a:ext>
              </a:extLst>
            </p:cNvPr>
            <p:cNvSpPr/>
            <p:nvPr/>
          </p:nvSpPr>
          <p:spPr>
            <a:xfrm>
              <a:off x="3495998" y="3088071"/>
              <a:ext cx="1177156" cy="336327"/>
            </a:xfrm>
            <a:custGeom>
              <a:avLst/>
              <a:gdLst>
                <a:gd name="connsiteX0" fmla="*/ 0 w 1177156"/>
                <a:gd name="connsiteY0" fmla="*/ 0 h 336327"/>
                <a:gd name="connsiteX1" fmla="*/ 1177157 w 1177156"/>
                <a:gd name="connsiteY1" fmla="*/ 0 h 336327"/>
                <a:gd name="connsiteX2" fmla="*/ 1177157 w 1177156"/>
                <a:gd name="connsiteY2" fmla="*/ 336328 h 336327"/>
                <a:gd name="connsiteX3" fmla="*/ 0 w 1177156"/>
                <a:gd name="connsiteY3" fmla="*/ 336328 h 33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7156" h="336327">
                  <a:moveTo>
                    <a:pt x="0" y="0"/>
                  </a:moveTo>
                  <a:lnTo>
                    <a:pt x="1177157" y="0"/>
                  </a:lnTo>
                  <a:lnTo>
                    <a:pt x="1177157" y="336328"/>
                  </a:lnTo>
                  <a:lnTo>
                    <a:pt x="0" y="336328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E34E3A9D-45C4-47F4-9231-A351BD0D7D59}"/>
                </a:ext>
              </a:extLst>
            </p:cNvPr>
            <p:cNvSpPr/>
            <p:nvPr/>
          </p:nvSpPr>
          <p:spPr>
            <a:xfrm>
              <a:off x="3832336" y="1574577"/>
              <a:ext cx="504501" cy="504501"/>
            </a:xfrm>
            <a:custGeom>
              <a:avLst/>
              <a:gdLst>
                <a:gd name="connsiteX0" fmla="*/ 504501 w 504501"/>
                <a:gd name="connsiteY0" fmla="*/ 252251 h 504501"/>
                <a:gd name="connsiteX1" fmla="*/ 252251 w 504501"/>
                <a:gd name="connsiteY1" fmla="*/ 504501 h 504501"/>
                <a:gd name="connsiteX2" fmla="*/ 0 w 504501"/>
                <a:gd name="connsiteY2" fmla="*/ 252251 h 504501"/>
                <a:gd name="connsiteX3" fmla="*/ 252251 w 504501"/>
                <a:gd name="connsiteY3" fmla="*/ 0 h 504501"/>
                <a:gd name="connsiteX4" fmla="*/ 504501 w 504501"/>
                <a:gd name="connsiteY4" fmla="*/ 252251 h 50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4501" h="504501">
                  <a:moveTo>
                    <a:pt x="504501" y="252251"/>
                  </a:moveTo>
                  <a:cubicBezTo>
                    <a:pt x="504501" y="391565"/>
                    <a:pt x="391565" y="504501"/>
                    <a:pt x="252251" y="504501"/>
                  </a:cubicBezTo>
                  <a:cubicBezTo>
                    <a:pt x="112936" y="504501"/>
                    <a:pt x="0" y="391565"/>
                    <a:pt x="0" y="252251"/>
                  </a:cubicBezTo>
                  <a:cubicBezTo>
                    <a:pt x="0" y="112936"/>
                    <a:pt x="112936" y="0"/>
                    <a:pt x="252251" y="0"/>
                  </a:cubicBezTo>
                  <a:cubicBezTo>
                    <a:pt x="391565" y="0"/>
                    <a:pt x="504501" y="112936"/>
                    <a:pt x="504501" y="25225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D2AC0E22-6103-4757-A08A-CE8773A34783}"/>
              </a:ext>
            </a:extLst>
          </p:cNvPr>
          <p:cNvGrpSpPr/>
          <p:nvPr/>
        </p:nvGrpSpPr>
        <p:grpSpPr>
          <a:xfrm rot="1698572">
            <a:off x="3115631" y="5245461"/>
            <a:ext cx="204731" cy="539745"/>
            <a:chOff x="3159671" y="1238250"/>
            <a:chExt cx="1849821" cy="4876799"/>
          </a:xfrm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9711E03A-A9B6-4E0C-B613-6E1EA410D8FF}"/>
                </a:ext>
              </a:extLst>
            </p:cNvPr>
            <p:cNvSpPr/>
            <p:nvPr/>
          </p:nvSpPr>
          <p:spPr>
            <a:xfrm>
              <a:off x="3495998" y="3424399"/>
              <a:ext cx="1009002" cy="2690650"/>
            </a:xfrm>
            <a:custGeom>
              <a:avLst/>
              <a:gdLst>
                <a:gd name="connsiteX0" fmla="*/ 1009002 w 1009002"/>
                <a:gd name="connsiteY0" fmla="*/ 2186150 h 2690650"/>
                <a:gd name="connsiteX1" fmla="*/ 504501 w 1009002"/>
                <a:gd name="connsiteY1" fmla="*/ 2690651 h 2690650"/>
                <a:gd name="connsiteX2" fmla="*/ 0 w 1009002"/>
                <a:gd name="connsiteY2" fmla="*/ 2186150 h 2690650"/>
                <a:gd name="connsiteX3" fmla="*/ 168173 w 1009002"/>
                <a:gd name="connsiteY3" fmla="*/ 2017986 h 2690650"/>
                <a:gd name="connsiteX4" fmla="*/ 0 w 1009002"/>
                <a:gd name="connsiteY4" fmla="*/ 1849822 h 2690650"/>
                <a:gd name="connsiteX5" fmla="*/ 168173 w 1009002"/>
                <a:gd name="connsiteY5" fmla="*/ 1681658 h 2690650"/>
                <a:gd name="connsiteX6" fmla="*/ 168173 w 1009002"/>
                <a:gd name="connsiteY6" fmla="*/ 1261243 h 2690650"/>
                <a:gd name="connsiteX7" fmla="*/ 0 w 1009002"/>
                <a:gd name="connsiteY7" fmla="*/ 1093080 h 2690650"/>
                <a:gd name="connsiteX8" fmla="*/ 168173 w 1009002"/>
                <a:gd name="connsiteY8" fmla="*/ 924916 h 2690650"/>
                <a:gd name="connsiteX9" fmla="*/ 0 w 1009002"/>
                <a:gd name="connsiteY9" fmla="*/ 756752 h 2690650"/>
                <a:gd name="connsiteX10" fmla="*/ 168173 w 1009002"/>
                <a:gd name="connsiteY10" fmla="*/ 588578 h 2690650"/>
                <a:gd name="connsiteX11" fmla="*/ 168173 w 1009002"/>
                <a:gd name="connsiteY11" fmla="*/ 0 h 2690650"/>
                <a:gd name="connsiteX12" fmla="*/ 1009002 w 1009002"/>
                <a:gd name="connsiteY12" fmla="*/ 0 h 26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9002" h="2690650">
                  <a:moveTo>
                    <a:pt x="1009002" y="2186150"/>
                  </a:moveTo>
                  <a:lnTo>
                    <a:pt x="504501" y="2690651"/>
                  </a:lnTo>
                  <a:lnTo>
                    <a:pt x="0" y="2186150"/>
                  </a:lnTo>
                  <a:lnTo>
                    <a:pt x="168173" y="2017986"/>
                  </a:lnTo>
                  <a:lnTo>
                    <a:pt x="0" y="1849822"/>
                  </a:lnTo>
                  <a:lnTo>
                    <a:pt x="168173" y="1681658"/>
                  </a:lnTo>
                  <a:lnTo>
                    <a:pt x="168173" y="1261243"/>
                  </a:lnTo>
                  <a:lnTo>
                    <a:pt x="0" y="1093080"/>
                  </a:lnTo>
                  <a:lnTo>
                    <a:pt x="168173" y="924916"/>
                  </a:lnTo>
                  <a:lnTo>
                    <a:pt x="0" y="756752"/>
                  </a:lnTo>
                  <a:lnTo>
                    <a:pt x="168173" y="588578"/>
                  </a:lnTo>
                  <a:lnTo>
                    <a:pt x="168173" y="0"/>
                  </a:lnTo>
                  <a:lnTo>
                    <a:pt x="1009002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grpSp>
          <p:nvGrpSpPr>
            <p:cNvPr id="102" name="Graphic 3">
              <a:extLst>
                <a:ext uri="{FF2B5EF4-FFF2-40B4-BE49-F238E27FC236}">
                  <a16:creationId xmlns:a16="http://schemas.microsoft.com/office/drawing/2014/main" id="{5F01BCEE-C88E-4B12-BC35-F5F747125966}"/>
                </a:ext>
              </a:extLst>
            </p:cNvPr>
            <p:cNvGrpSpPr/>
            <p:nvPr/>
          </p:nvGrpSpPr>
          <p:grpSpPr>
            <a:xfrm>
              <a:off x="4084586" y="3424399"/>
              <a:ext cx="168163" cy="2017985"/>
              <a:chOff x="4084586" y="3424399"/>
              <a:chExt cx="168163" cy="2017985"/>
            </a:xfrm>
            <a:solidFill>
              <a:srgbClr val="B3B3B3"/>
            </a:solidFill>
          </p:grpSpPr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04CDEB05-AC61-427D-A504-B91CDC16C627}"/>
                  </a:ext>
                </a:extLst>
              </p:cNvPr>
              <p:cNvSpPr/>
              <p:nvPr/>
            </p:nvSpPr>
            <p:spPr>
              <a:xfrm>
                <a:off x="4084586" y="3424399"/>
                <a:ext cx="168163" cy="1681657"/>
              </a:xfrm>
              <a:custGeom>
                <a:avLst/>
                <a:gdLst>
                  <a:gd name="connsiteX0" fmla="*/ 0 w 168163"/>
                  <a:gd name="connsiteY0" fmla="*/ 0 h 1681657"/>
                  <a:gd name="connsiteX1" fmla="*/ 168164 w 168163"/>
                  <a:gd name="connsiteY1" fmla="*/ 0 h 1681657"/>
                  <a:gd name="connsiteX2" fmla="*/ 168164 w 168163"/>
                  <a:gd name="connsiteY2" fmla="*/ 1681658 h 1681657"/>
                  <a:gd name="connsiteX3" fmla="*/ 0 w 168163"/>
                  <a:gd name="connsiteY3" fmla="*/ 1681658 h 1681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57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58"/>
                    </a:lnTo>
                    <a:lnTo>
                      <a:pt x="0" y="168165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A5742DC4-E2B4-413F-88FF-5CDC8E868511}"/>
                  </a:ext>
                </a:extLst>
              </p:cNvPr>
              <p:cNvSpPr/>
              <p:nvPr/>
            </p:nvSpPr>
            <p:spPr>
              <a:xfrm>
                <a:off x="4084586" y="5274221"/>
                <a:ext cx="168163" cy="168163"/>
              </a:xfrm>
              <a:custGeom>
                <a:avLst/>
                <a:gdLst>
                  <a:gd name="connsiteX0" fmla="*/ 0 w 168163"/>
                  <a:gd name="connsiteY0" fmla="*/ 0 h 168163"/>
                  <a:gd name="connsiteX1" fmla="*/ 168164 w 168163"/>
                  <a:gd name="connsiteY1" fmla="*/ 0 h 168163"/>
                  <a:gd name="connsiteX2" fmla="*/ 168164 w 168163"/>
                  <a:gd name="connsiteY2" fmla="*/ 168164 h 168163"/>
                  <a:gd name="connsiteX3" fmla="*/ 0 w 168163"/>
                  <a:gd name="connsiteY3" fmla="*/ 168164 h 168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3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4"/>
                    </a:lnTo>
                    <a:lnTo>
                      <a:pt x="0" y="16816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2C77D191-A09A-44FB-A26E-B9AB7DDC4010}"/>
                </a:ext>
              </a:extLst>
            </p:cNvPr>
            <p:cNvSpPr/>
            <p:nvPr/>
          </p:nvSpPr>
          <p:spPr>
            <a:xfrm>
              <a:off x="3159671" y="1238250"/>
              <a:ext cx="1849821" cy="1849821"/>
            </a:xfrm>
            <a:custGeom>
              <a:avLst/>
              <a:gdLst>
                <a:gd name="connsiteX0" fmla="*/ 252251 w 1849821"/>
                <a:gd name="connsiteY0" fmla="*/ 0 h 1849821"/>
                <a:gd name="connsiteX1" fmla="*/ 1597571 w 1849821"/>
                <a:gd name="connsiteY1" fmla="*/ 0 h 1849821"/>
                <a:gd name="connsiteX2" fmla="*/ 1849822 w 1849821"/>
                <a:gd name="connsiteY2" fmla="*/ 252251 h 1849821"/>
                <a:gd name="connsiteX3" fmla="*/ 1849822 w 1849821"/>
                <a:gd name="connsiteY3" fmla="*/ 1597571 h 1849821"/>
                <a:gd name="connsiteX4" fmla="*/ 1597571 w 1849821"/>
                <a:gd name="connsiteY4" fmla="*/ 1849822 h 1849821"/>
                <a:gd name="connsiteX5" fmla="*/ 252251 w 1849821"/>
                <a:gd name="connsiteY5" fmla="*/ 1849822 h 1849821"/>
                <a:gd name="connsiteX6" fmla="*/ 0 w 1849821"/>
                <a:gd name="connsiteY6" fmla="*/ 1597571 h 1849821"/>
                <a:gd name="connsiteX7" fmla="*/ 0 w 1849821"/>
                <a:gd name="connsiteY7" fmla="*/ 252251 h 1849821"/>
                <a:gd name="connsiteX8" fmla="*/ 252251 w 1849821"/>
                <a:gd name="connsiteY8" fmla="*/ 0 h 1849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9821" h="1849821">
                  <a:moveTo>
                    <a:pt x="252251" y="0"/>
                  </a:moveTo>
                  <a:lnTo>
                    <a:pt x="1597571" y="0"/>
                  </a:lnTo>
                  <a:cubicBezTo>
                    <a:pt x="1736893" y="0"/>
                    <a:pt x="1849822" y="112919"/>
                    <a:pt x="1849822" y="252251"/>
                  </a:cubicBezTo>
                  <a:lnTo>
                    <a:pt x="1849822" y="1597571"/>
                  </a:lnTo>
                  <a:cubicBezTo>
                    <a:pt x="1849822" y="1736893"/>
                    <a:pt x="1736903" y="1849822"/>
                    <a:pt x="1597571" y="1849822"/>
                  </a:cubicBezTo>
                  <a:lnTo>
                    <a:pt x="252251" y="1849822"/>
                  </a:lnTo>
                  <a:cubicBezTo>
                    <a:pt x="112928" y="1849822"/>
                    <a:pt x="0" y="1736903"/>
                    <a:pt x="0" y="1597571"/>
                  </a:cubicBezTo>
                  <a:lnTo>
                    <a:pt x="0" y="252251"/>
                  </a:lnTo>
                  <a:cubicBezTo>
                    <a:pt x="0" y="112919"/>
                    <a:pt x="112928" y="0"/>
                    <a:pt x="252251" y="0"/>
                  </a:cubicBezTo>
                  <a:close/>
                </a:path>
              </a:pathLst>
            </a:custGeom>
            <a:solidFill>
              <a:srgbClr val="666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1A5C7DAF-9A83-46E4-8A61-FA8FFC034AEC}"/>
                </a:ext>
              </a:extLst>
            </p:cNvPr>
            <p:cNvSpPr/>
            <p:nvPr/>
          </p:nvSpPr>
          <p:spPr>
            <a:xfrm>
              <a:off x="3495998" y="3088071"/>
              <a:ext cx="1177156" cy="336327"/>
            </a:xfrm>
            <a:custGeom>
              <a:avLst/>
              <a:gdLst>
                <a:gd name="connsiteX0" fmla="*/ 0 w 1177156"/>
                <a:gd name="connsiteY0" fmla="*/ 0 h 336327"/>
                <a:gd name="connsiteX1" fmla="*/ 1177157 w 1177156"/>
                <a:gd name="connsiteY1" fmla="*/ 0 h 336327"/>
                <a:gd name="connsiteX2" fmla="*/ 1177157 w 1177156"/>
                <a:gd name="connsiteY2" fmla="*/ 336328 h 336327"/>
                <a:gd name="connsiteX3" fmla="*/ 0 w 1177156"/>
                <a:gd name="connsiteY3" fmla="*/ 336328 h 33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7156" h="336327">
                  <a:moveTo>
                    <a:pt x="0" y="0"/>
                  </a:moveTo>
                  <a:lnTo>
                    <a:pt x="1177157" y="0"/>
                  </a:lnTo>
                  <a:lnTo>
                    <a:pt x="1177157" y="336328"/>
                  </a:lnTo>
                  <a:lnTo>
                    <a:pt x="0" y="336328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18612AA8-BB57-47B5-9D92-CA48766CBA5E}"/>
                </a:ext>
              </a:extLst>
            </p:cNvPr>
            <p:cNvSpPr/>
            <p:nvPr/>
          </p:nvSpPr>
          <p:spPr>
            <a:xfrm>
              <a:off x="3832336" y="1574577"/>
              <a:ext cx="504501" cy="504501"/>
            </a:xfrm>
            <a:custGeom>
              <a:avLst/>
              <a:gdLst>
                <a:gd name="connsiteX0" fmla="*/ 504501 w 504501"/>
                <a:gd name="connsiteY0" fmla="*/ 252251 h 504501"/>
                <a:gd name="connsiteX1" fmla="*/ 252251 w 504501"/>
                <a:gd name="connsiteY1" fmla="*/ 504501 h 504501"/>
                <a:gd name="connsiteX2" fmla="*/ 0 w 504501"/>
                <a:gd name="connsiteY2" fmla="*/ 252251 h 504501"/>
                <a:gd name="connsiteX3" fmla="*/ 252251 w 504501"/>
                <a:gd name="connsiteY3" fmla="*/ 0 h 504501"/>
                <a:gd name="connsiteX4" fmla="*/ 504501 w 504501"/>
                <a:gd name="connsiteY4" fmla="*/ 252251 h 50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4501" h="504501">
                  <a:moveTo>
                    <a:pt x="504501" y="252251"/>
                  </a:moveTo>
                  <a:cubicBezTo>
                    <a:pt x="504501" y="391565"/>
                    <a:pt x="391565" y="504501"/>
                    <a:pt x="252251" y="504501"/>
                  </a:cubicBezTo>
                  <a:cubicBezTo>
                    <a:pt x="112936" y="504501"/>
                    <a:pt x="0" y="391565"/>
                    <a:pt x="0" y="252251"/>
                  </a:cubicBezTo>
                  <a:cubicBezTo>
                    <a:pt x="0" y="112936"/>
                    <a:pt x="112936" y="0"/>
                    <a:pt x="252251" y="0"/>
                  </a:cubicBezTo>
                  <a:cubicBezTo>
                    <a:pt x="391565" y="0"/>
                    <a:pt x="504501" y="112936"/>
                    <a:pt x="504501" y="25225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431EC10-800E-473E-9384-DFD43F99EBB3}"/>
              </a:ext>
            </a:extLst>
          </p:cNvPr>
          <p:cNvGrpSpPr/>
          <p:nvPr/>
        </p:nvGrpSpPr>
        <p:grpSpPr>
          <a:xfrm rot="1698572">
            <a:off x="7100097" y="5307225"/>
            <a:ext cx="204731" cy="539745"/>
            <a:chOff x="3159671" y="1238250"/>
            <a:chExt cx="1849821" cy="4876799"/>
          </a:xfrm>
        </p:grpSpPr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892BA530-CF65-4A55-9FE2-E48EE4341127}"/>
                </a:ext>
              </a:extLst>
            </p:cNvPr>
            <p:cNvSpPr/>
            <p:nvPr/>
          </p:nvSpPr>
          <p:spPr>
            <a:xfrm>
              <a:off x="3495998" y="3424399"/>
              <a:ext cx="1009002" cy="2690650"/>
            </a:xfrm>
            <a:custGeom>
              <a:avLst/>
              <a:gdLst>
                <a:gd name="connsiteX0" fmla="*/ 1009002 w 1009002"/>
                <a:gd name="connsiteY0" fmla="*/ 2186150 h 2690650"/>
                <a:gd name="connsiteX1" fmla="*/ 504501 w 1009002"/>
                <a:gd name="connsiteY1" fmla="*/ 2690651 h 2690650"/>
                <a:gd name="connsiteX2" fmla="*/ 0 w 1009002"/>
                <a:gd name="connsiteY2" fmla="*/ 2186150 h 2690650"/>
                <a:gd name="connsiteX3" fmla="*/ 168173 w 1009002"/>
                <a:gd name="connsiteY3" fmla="*/ 2017986 h 2690650"/>
                <a:gd name="connsiteX4" fmla="*/ 0 w 1009002"/>
                <a:gd name="connsiteY4" fmla="*/ 1849822 h 2690650"/>
                <a:gd name="connsiteX5" fmla="*/ 168173 w 1009002"/>
                <a:gd name="connsiteY5" fmla="*/ 1681658 h 2690650"/>
                <a:gd name="connsiteX6" fmla="*/ 168173 w 1009002"/>
                <a:gd name="connsiteY6" fmla="*/ 1261243 h 2690650"/>
                <a:gd name="connsiteX7" fmla="*/ 0 w 1009002"/>
                <a:gd name="connsiteY7" fmla="*/ 1093080 h 2690650"/>
                <a:gd name="connsiteX8" fmla="*/ 168173 w 1009002"/>
                <a:gd name="connsiteY8" fmla="*/ 924916 h 2690650"/>
                <a:gd name="connsiteX9" fmla="*/ 0 w 1009002"/>
                <a:gd name="connsiteY9" fmla="*/ 756752 h 2690650"/>
                <a:gd name="connsiteX10" fmla="*/ 168173 w 1009002"/>
                <a:gd name="connsiteY10" fmla="*/ 588578 h 2690650"/>
                <a:gd name="connsiteX11" fmla="*/ 168173 w 1009002"/>
                <a:gd name="connsiteY11" fmla="*/ 0 h 2690650"/>
                <a:gd name="connsiteX12" fmla="*/ 1009002 w 1009002"/>
                <a:gd name="connsiteY12" fmla="*/ 0 h 26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9002" h="2690650">
                  <a:moveTo>
                    <a:pt x="1009002" y="2186150"/>
                  </a:moveTo>
                  <a:lnTo>
                    <a:pt x="504501" y="2690651"/>
                  </a:lnTo>
                  <a:lnTo>
                    <a:pt x="0" y="2186150"/>
                  </a:lnTo>
                  <a:lnTo>
                    <a:pt x="168173" y="2017986"/>
                  </a:lnTo>
                  <a:lnTo>
                    <a:pt x="0" y="1849822"/>
                  </a:lnTo>
                  <a:lnTo>
                    <a:pt x="168173" y="1681658"/>
                  </a:lnTo>
                  <a:lnTo>
                    <a:pt x="168173" y="1261243"/>
                  </a:lnTo>
                  <a:lnTo>
                    <a:pt x="0" y="1093080"/>
                  </a:lnTo>
                  <a:lnTo>
                    <a:pt x="168173" y="924916"/>
                  </a:lnTo>
                  <a:lnTo>
                    <a:pt x="0" y="756752"/>
                  </a:lnTo>
                  <a:lnTo>
                    <a:pt x="168173" y="588578"/>
                  </a:lnTo>
                  <a:lnTo>
                    <a:pt x="168173" y="0"/>
                  </a:lnTo>
                  <a:lnTo>
                    <a:pt x="1009002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grpSp>
          <p:nvGrpSpPr>
            <p:cNvPr id="110" name="Graphic 3">
              <a:extLst>
                <a:ext uri="{FF2B5EF4-FFF2-40B4-BE49-F238E27FC236}">
                  <a16:creationId xmlns:a16="http://schemas.microsoft.com/office/drawing/2014/main" id="{3052E1B6-8AD9-4B18-84E3-4F0436A64439}"/>
                </a:ext>
              </a:extLst>
            </p:cNvPr>
            <p:cNvGrpSpPr/>
            <p:nvPr/>
          </p:nvGrpSpPr>
          <p:grpSpPr>
            <a:xfrm>
              <a:off x="4084586" y="3424399"/>
              <a:ext cx="168163" cy="2017985"/>
              <a:chOff x="4084586" y="3424399"/>
              <a:chExt cx="168163" cy="2017985"/>
            </a:xfrm>
            <a:solidFill>
              <a:srgbClr val="B3B3B3"/>
            </a:solidFill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580EBD47-ADDF-4135-8CD0-5F15882A64FC}"/>
                  </a:ext>
                </a:extLst>
              </p:cNvPr>
              <p:cNvSpPr/>
              <p:nvPr/>
            </p:nvSpPr>
            <p:spPr>
              <a:xfrm>
                <a:off x="4084586" y="3424399"/>
                <a:ext cx="168163" cy="1681657"/>
              </a:xfrm>
              <a:custGeom>
                <a:avLst/>
                <a:gdLst>
                  <a:gd name="connsiteX0" fmla="*/ 0 w 168163"/>
                  <a:gd name="connsiteY0" fmla="*/ 0 h 1681657"/>
                  <a:gd name="connsiteX1" fmla="*/ 168164 w 168163"/>
                  <a:gd name="connsiteY1" fmla="*/ 0 h 1681657"/>
                  <a:gd name="connsiteX2" fmla="*/ 168164 w 168163"/>
                  <a:gd name="connsiteY2" fmla="*/ 1681658 h 1681657"/>
                  <a:gd name="connsiteX3" fmla="*/ 0 w 168163"/>
                  <a:gd name="connsiteY3" fmla="*/ 1681658 h 1681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57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58"/>
                    </a:lnTo>
                    <a:lnTo>
                      <a:pt x="0" y="1681658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6BA9603C-0C06-47EC-A219-C95C8C644B39}"/>
                  </a:ext>
                </a:extLst>
              </p:cNvPr>
              <p:cNvSpPr/>
              <p:nvPr/>
            </p:nvSpPr>
            <p:spPr>
              <a:xfrm>
                <a:off x="4084586" y="5274221"/>
                <a:ext cx="168163" cy="168163"/>
              </a:xfrm>
              <a:custGeom>
                <a:avLst/>
                <a:gdLst>
                  <a:gd name="connsiteX0" fmla="*/ 0 w 168163"/>
                  <a:gd name="connsiteY0" fmla="*/ 0 h 168163"/>
                  <a:gd name="connsiteX1" fmla="*/ 168164 w 168163"/>
                  <a:gd name="connsiteY1" fmla="*/ 0 h 168163"/>
                  <a:gd name="connsiteX2" fmla="*/ 168164 w 168163"/>
                  <a:gd name="connsiteY2" fmla="*/ 168164 h 168163"/>
                  <a:gd name="connsiteX3" fmla="*/ 0 w 168163"/>
                  <a:gd name="connsiteY3" fmla="*/ 168164 h 168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3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4"/>
                    </a:lnTo>
                    <a:lnTo>
                      <a:pt x="0" y="168164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22C23EC7-B36F-4B7F-A0A3-653D8D23F08B}"/>
                </a:ext>
              </a:extLst>
            </p:cNvPr>
            <p:cNvSpPr/>
            <p:nvPr/>
          </p:nvSpPr>
          <p:spPr>
            <a:xfrm>
              <a:off x="3159671" y="1238250"/>
              <a:ext cx="1849821" cy="1849821"/>
            </a:xfrm>
            <a:custGeom>
              <a:avLst/>
              <a:gdLst>
                <a:gd name="connsiteX0" fmla="*/ 252251 w 1849821"/>
                <a:gd name="connsiteY0" fmla="*/ 0 h 1849821"/>
                <a:gd name="connsiteX1" fmla="*/ 1597571 w 1849821"/>
                <a:gd name="connsiteY1" fmla="*/ 0 h 1849821"/>
                <a:gd name="connsiteX2" fmla="*/ 1849822 w 1849821"/>
                <a:gd name="connsiteY2" fmla="*/ 252251 h 1849821"/>
                <a:gd name="connsiteX3" fmla="*/ 1849822 w 1849821"/>
                <a:gd name="connsiteY3" fmla="*/ 1597571 h 1849821"/>
                <a:gd name="connsiteX4" fmla="*/ 1597571 w 1849821"/>
                <a:gd name="connsiteY4" fmla="*/ 1849822 h 1849821"/>
                <a:gd name="connsiteX5" fmla="*/ 252251 w 1849821"/>
                <a:gd name="connsiteY5" fmla="*/ 1849822 h 1849821"/>
                <a:gd name="connsiteX6" fmla="*/ 0 w 1849821"/>
                <a:gd name="connsiteY6" fmla="*/ 1597571 h 1849821"/>
                <a:gd name="connsiteX7" fmla="*/ 0 w 1849821"/>
                <a:gd name="connsiteY7" fmla="*/ 252251 h 1849821"/>
                <a:gd name="connsiteX8" fmla="*/ 252251 w 1849821"/>
                <a:gd name="connsiteY8" fmla="*/ 0 h 1849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9821" h="1849821">
                  <a:moveTo>
                    <a:pt x="252251" y="0"/>
                  </a:moveTo>
                  <a:lnTo>
                    <a:pt x="1597571" y="0"/>
                  </a:lnTo>
                  <a:cubicBezTo>
                    <a:pt x="1736893" y="0"/>
                    <a:pt x="1849822" y="112919"/>
                    <a:pt x="1849822" y="252251"/>
                  </a:cubicBezTo>
                  <a:lnTo>
                    <a:pt x="1849822" y="1597571"/>
                  </a:lnTo>
                  <a:cubicBezTo>
                    <a:pt x="1849822" y="1736893"/>
                    <a:pt x="1736903" y="1849822"/>
                    <a:pt x="1597571" y="1849822"/>
                  </a:cubicBezTo>
                  <a:lnTo>
                    <a:pt x="252251" y="1849822"/>
                  </a:lnTo>
                  <a:cubicBezTo>
                    <a:pt x="112928" y="1849822"/>
                    <a:pt x="0" y="1736903"/>
                    <a:pt x="0" y="1597571"/>
                  </a:cubicBezTo>
                  <a:lnTo>
                    <a:pt x="0" y="252251"/>
                  </a:lnTo>
                  <a:cubicBezTo>
                    <a:pt x="0" y="112919"/>
                    <a:pt x="112928" y="0"/>
                    <a:pt x="252251" y="0"/>
                  </a:cubicBezTo>
                  <a:close/>
                </a:path>
              </a:pathLst>
            </a:custGeom>
            <a:solidFill>
              <a:srgbClr val="666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030FB329-F62D-492B-9B23-3A6115310C41}"/>
                </a:ext>
              </a:extLst>
            </p:cNvPr>
            <p:cNvSpPr/>
            <p:nvPr/>
          </p:nvSpPr>
          <p:spPr>
            <a:xfrm>
              <a:off x="3495998" y="3088071"/>
              <a:ext cx="1177156" cy="336327"/>
            </a:xfrm>
            <a:custGeom>
              <a:avLst/>
              <a:gdLst>
                <a:gd name="connsiteX0" fmla="*/ 0 w 1177156"/>
                <a:gd name="connsiteY0" fmla="*/ 0 h 336327"/>
                <a:gd name="connsiteX1" fmla="*/ 1177157 w 1177156"/>
                <a:gd name="connsiteY1" fmla="*/ 0 h 336327"/>
                <a:gd name="connsiteX2" fmla="*/ 1177157 w 1177156"/>
                <a:gd name="connsiteY2" fmla="*/ 336328 h 336327"/>
                <a:gd name="connsiteX3" fmla="*/ 0 w 1177156"/>
                <a:gd name="connsiteY3" fmla="*/ 336328 h 33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7156" h="336327">
                  <a:moveTo>
                    <a:pt x="0" y="0"/>
                  </a:moveTo>
                  <a:lnTo>
                    <a:pt x="1177157" y="0"/>
                  </a:lnTo>
                  <a:lnTo>
                    <a:pt x="1177157" y="336328"/>
                  </a:lnTo>
                  <a:lnTo>
                    <a:pt x="0" y="336328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EFB7CF28-4034-41B2-9241-25DB05E8C6B9}"/>
                </a:ext>
              </a:extLst>
            </p:cNvPr>
            <p:cNvSpPr/>
            <p:nvPr/>
          </p:nvSpPr>
          <p:spPr>
            <a:xfrm>
              <a:off x="3832336" y="1574577"/>
              <a:ext cx="504501" cy="504501"/>
            </a:xfrm>
            <a:custGeom>
              <a:avLst/>
              <a:gdLst>
                <a:gd name="connsiteX0" fmla="*/ 504501 w 504501"/>
                <a:gd name="connsiteY0" fmla="*/ 252251 h 504501"/>
                <a:gd name="connsiteX1" fmla="*/ 252251 w 504501"/>
                <a:gd name="connsiteY1" fmla="*/ 504501 h 504501"/>
                <a:gd name="connsiteX2" fmla="*/ 0 w 504501"/>
                <a:gd name="connsiteY2" fmla="*/ 252251 h 504501"/>
                <a:gd name="connsiteX3" fmla="*/ 252251 w 504501"/>
                <a:gd name="connsiteY3" fmla="*/ 0 h 504501"/>
                <a:gd name="connsiteX4" fmla="*/ 504501 w 504501"/>
                <a:gd name="connsiteY4" fmla="*/ 252251 h 50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4501" h="504501">
                  <a:moveTo>
                    <a:pt x="504501" y="252251"/>
                  </a:moveTo>
                  <a:cubicBezTo>
                    <a:pt x="504501" y="391565"/>
                    <a:pt x="391565" y="504501"/>
                    <a:pt x="252251" y="504501"/>
                  </a:cubicBezTo>
                  <a:cubicBezTo>
                    <a:pt x="112936" y="504501"/>
                    <a:pt x="0" y="391565"/>
                    <a:pt x="0" y="252251"/>
                  </a:cubicBezTo>
                  <a:cubicBezTo>
                    <a:pt x="0" y="112936"/>
                    <a:pt x="112936" y="0"/>
                    <a:pt x="252251" y="0"/>
                  </a:cubicBezTo>
                  <a:cubicBezTo>
                    <a:pt x="391565" y="0"/>
                    <a:pt x="504501" y="112936"/>
                    <a:pt x="504501" y="25225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E17D534-6E08-49DC-8A63-86A98BA08624}"/>
              </a:ext>
            </a:extLst>
          </p:cNvPr>
          <p:cNvGrpSpPr/>
          <p:nvPr/>
        </p:nvGrpSpPr>
        <p:grpSpPr>
          <a:xfrm rot="1698572">
            <a:off x="7931014" y="5292176"/>
            <a:ext cx="204731" cy="539745"/>
            <a:chOff x="3159671" y="1238250"/>
            <a:chExt cx="1849821" cy="4876799"/>
          </a:xfrm>
        </p:grpSpPr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389B01F0-B231-4D2B-8F45-CC955156BB1D}"/>
                </a:ext>
              </a:extLst>
            </p:cNvPr>
            <p:cNvSpPr/>
            <p:nvPr/>
          </p:nvSpPr>
          <p:spPr>
            <a:xfrm>
              <a:off x="3495998" y="3424399"/>
              <a:ext cx="1009002" cy="2690650"/>
            </a:xfrm>
            <a:custGeom>
              <a:avLst/>
              <a:gdLst>
                <a:gd name="connsiteX0" fmla="*/ 1009002 w 1009002"/>
                <a:gd name="connsiteY0" fmla="*/ 2186150 h 2690650"/>
                <a:gd name="connsiteX1" fmla="*/ 504501 w 1009002"/>
                <a:gd name="connsiteY1" fmla="*/ 2690651 h 2690650"/>
                <a:gd name="connsiteX2" fmla="*/ 0 w 1009002"/>
                <a:gd name="connsiteY2" fmla="*/ 2186150 h 2690650"/>
                <a:gd name="connsiteX3" fmla="*/ 168173 w 1009002"/>
                <a:gd name="connsiteY3" fmla="*/ 2017986 h 2690650"/>
                <a:gd name="connsiteX4" fmla="*/ 0 w 1009002"/>
                <a:gd name="connsiteY4" fmla="*/ 1849822 h 2690650"/>
                <a:gd name="connsiteX5" fmla="*/ 168173 w 1009002"/>
                <a:gd name="connsiteY5" fmla="*/ 1681658 h 2690650"/>
                <a:gd name="connsiteX6" fmla="*/ 168173 w 1009002"/>
                <a:gd name="connsiteY6" fmla="*/ 1261243 h 2690650"/>
                <a:gd name="connsiteX7" fmla="*/ 0 w 1009002"/>
                <a:gd name="connsiteY7" fmla="*/ 1093080 h 2690650"/>
                <a:gd name="connsiteX8" fmla="*/ 168173 w 1009002"/>
                <a:gd name="connsiteY8" fmla="*/ 924916 h 2690650"/>
                <a:gd name="connsiteX9" fmla="*/ 0 w 1009002"/>
                <a:gd name="connsiteY9" fmla="*/ 756752 h 2690650"/>
                <a:gd name="connsiteX10" fmla="*/ 168173 w 1009002"/>
                <a:gd name="connsiteY10" fmla="*/ 588578 h 2690650"/>
                <a:gd name="connsiteX11" fmla="*/ 168173 w 1009002"/>
                <a:gd name="connsiteY11" fmla="*/ 0 h 2690650"/>
                <a:gd name="connsiteX12" fmla="*/ 1009002 w 1009002"/>
                <a:gd name="connsiteY12" fmla="*/ 0 h 26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9002" h="2690650">
                  <a:moveTo>
                    <a:pt x="1009002" y="2186150"/>
                  </a:moveTo>
                  <a:lnTo>
                    <a:pt x="504501" y="2690651"/>
                  </a:lnTo>
                  <a:lnTo>
                    <a:pt x="0" y="2186150"/>
                  </a:lnTo>
                  <a:lnTo>
                    <a:pt x="168173" y="2017986"/>
                  </a:lnTo>
                  <a:lnTo>
                    <a:pt x="0" y="1849822"/>
                  </a:lnTo>
                  <a:lnTo>
                    <a:pt x="168173" y="1681658"/>
                  </a:lnTo>
                  <a:lnTo>
                    <a:pt x="168173" y="1261243"/>
                  </a:lnTo>
                  <a:lnTo>
                    <a:pt x="0" y="1093080"/>
                  </a:lnTo>
                  <a:lnTo>
                    <a:pt x="168173" y="924916"/>
                  </a:lnTo>
                  <a:lnTo>
                    <a:pt x="0" y="756752"/>
                  </a:lnTo>
                  <a:lnTo>
                    <a:pt x="168173" y="588578"/>
                  </a:lnTo>
                  <a:lnTo>
                    <a:pt x="168173" y="0"/>
                  </a:lnTo>
                  <a:lnTo>
                    <a:pt x="1009002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grpSp>
          <p:nvGrpSpPr>
            <p:cNvPr id="118" name="Graphic 3">
              <a:extLst>
                <a:ext uri="{FF2B5EF4-FFF2-40B4-BE49-F238E27FC236}">
                  <a16:creationId xmlns:a16="http://schemas.microsoft.com/office/drawing/2014/main" id="{CCB884CF-9161-4FFC-8A0A-6C63A18AC96E}"/>
                </a:ext>
              </a:extLst>
            </p:cNvPr>
            <p:cNvGrpSpPr/>
            <p:nvPr/>
          </p:nvGrpSpPr>
          <p:grpSpPr>
            <a:xfrm>
              <a:off x="4084586" y="3424399"/>
              <a:ext cx="168163" cy="2017985"/>
              <a:chOff x="4084586" y="3424399"/>
              <a:chExt cx="168163" cy="2017985"/>
            </a:xfrm>
            <a:solidFill>
              <a:srgbClr val="B3B3B3"/>
            </a:solidFill>
          </p:grpSpPr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0FE37D25-09BF-4221-8A01-2170267DD8DA}"/>
                  </a:ext>
                </a:extLst>
              </p:cNvPr>
              <p:cNvSpPr/>
              <p:nvPr/>
            </p:nvSpPr>
            <p:spPr>
              <a:xfrm>
                <a:off x="4084586" y="3424399"/>
                <a:ext cx="168163" cy="1681657"/>
              </a:xfrm>
              <a:custGeom>
                <a:avLst/>
                <a:gdLst>
                  <a:gd name="connsiteX0" fmla="*/ 0 w 168163"/>
                  <a:gd name="connsiteY0" fmla="*/ 0 h 1681657"/>
                  <a:gd name="connsiteX1" fmla="*/ 168164 w 168163"/>
                  <a:gd name="connsiteY1" fmla="*/ 0 h 1681657"/>
                  <a:gd name="connsiteX2" fmla="*/ 168164 w 168163"/>
                  <a:gd name="connsiteY2" fmla="*/ 1681658 h 1681657"/>
                  <a:gd name="connsiteX3" fmla="*/ 0 w 168163"/>
                  <a:gd name="connsiteY3" fmla="*/ 1681658 h 1681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57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58"/>
                    </a:lnTo>
                    <a:lnTo>
                      <a:pt x="0" y="1681658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1E585DC5-9E90-4F65-9E31-B2CEBFA35804}"/>
                  </a:ext>
                </a:extLst>
              </p:cNvPr>
              <p:cNvSpPr/>
              <p:nvPr/>
            </p:nvSpPr>
            <p:spPr>
              <a:xfrm>
                <a:off x="4084586" y="5274221"/>
                <a:ext cx="168163" cy="168163"/>
              </a:xfrm>
              <a:custGeom>
                <a:avLst/>
                <a:gdLst>
                  <a:gd name="connsiteX0" fmla="*/ 0 w 168163"/>
                  <a:gd name="connsiteY0" fmla="*/ 0 h 168163"/>
                  <a:gd name="connsiteX1" fmla="*/ 168164 w 168163"/>
                  <a:gd name="connsiteY1" fmla="*/ 0 h 168163"/>
                  <a:gd name="connsiteX2" fmla="*/ 168164 w 168163"/>
                  <a:gd name="connsiteY2" fmla="*/ 168164 h 168163"/>
                  <a:gd name="connsiteX3" fmla="*/ 0 w 168163"/>
                  <a:gd name="connsiteY3" fmla="*/ 168164 h 168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3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4"/>
                    </a:lnTo>
                    <a:lnTo>
                      <a:pt x="0" y="168164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26B213BC-D754-46A1-9240-28A5E9E99A60}"/>
                </a:ext>
              </a:extLst>
            </p:cNvPr>
            <p:cNvSpPr/>
            <p:nvPr/>
          </p:nvSpPr>
          <p:spPr>
            <a:xfrm>
              <a:off x="3159671" y="1238250"/>
              <a:ext cx="1849821" cy="1849821"/>
            </a:xfrm>
            <a:custGeom>
              <a:avLst/>
              <a:gdLst>
                <a:gd name="connsiteX0" fmla="*/ 252251 w 1849821"/>
                <a:gd name="connsiteY0" fmla="*/ 0 h 1849821"/>
                <a:gd name="connsiteX1" fmla="*/ 1597571 w 1849821"/>
                <a:gd name="connsiteY1" fmla="*/ 0 h 1849821"/>
                <a:gd name="connsiteX2" fmla="*/ 1849822 w 1849821"/>
                <a:gd name="connsiteY2" fmla="*/ 252251 h 1849821"/>
                <a:gd name="connsiteX3" fmla="*/ 1849822 w 1849821"/>
                <a:gd name="connsiteY3" fmla="*/ 1597571 h 1849821"/>
                <a:gd name="connsiteX4" fmla="*/ 1597571 w 1849821"/>
                <a:gd name="connsiteY4" fmla="*/ 1849822 h 1849821"/>
                <a:gd name="connsiteX5" fmla="*/ 252251 w 1849821"/>
                <a:gd name="connsiteY5" fmla="*/ 1849822 h 1849821"/>
                <a:gd name="connsiteX6" fmla="*/ 0 w 1849821"/>
                <a:gd name="connsiteY6" fmla="*/ 1597571 h 1849821"/>
                <a:gd name="connsiteX7" fmla="*/ 0 w 1849821"/>
                <a:gd name="connsiteY7" fmla="*/ 252251 h 1849821"/>
                <a:gd name="connsiteX8" fmla="*/ 252251 w 1849821"/>
                <a:gd name="connsiteY8" fmla="*/ 0 h 1849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9821" h="1849821">
                  <a:moveTo>
                    <a:pt x="252251" y="0"/>
                  </a:moveTo>
                  <a:lnTo>
                    <a:pt x="1597571" y="0"/>
                  </a:lnTo>
                  <a:cubicBezTo>
                    <a:pt x="1736893" y="0"/>
                    <a:pt x="1849822" y="112919"/>
                    <a:pt x="1849822" y="252251"/>
                  </a:cubicBezTo>
                  <a:lnTo>
                    <a:pt x="1849822" y="1597571"/>
                  </a:lnTo>
                  <a:cubicBezTo>
                    <a:pt x="1849822" y="1736893"/>
                    <a:pt x="1736903" y="1849822"/>
                    <a:pt x="1597571" y="1849822"/>
                  </a:cubicBezTo>
                  <a:lnTo>
                    <a:pt x="252251" y="1849822"/>
                  </a:lnTo>
                  <a:cubicBezTo>
                    <a:pt x="112928" y="1849822"/>
                    <a:pt x="0" y="1736903"/>
                    <a:pt x="0" y="1597571"/>
                  </a:cubicBezTo>
                  <a:lnTo>
                    <a:pt x="0" y="252251"/>
                  </a:lnTo>
                  <a:cubicBezTo>
                    <a:pt x="0" y="112919"/>
                    <a:pt x="112928" y="0"/>
                    <a:pt x="252251" y="0"/>
                  </a:cubicBezTo>
                  <a:close/>
                </a:path>
              </a:pathLst>
            </a:custGeom>
            <a:solidFill>
              <a:srgbClr val="666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48078D0F-772E-4D10-B862-C5CB3BA0C96F}"/>
                </a:ext>
              </a:extLst>
            </p:cNvPr>
            <p:cNvSpPr/>
            <p:nvPr/>
          </p:nvSpPr>
          <p:spPr>
            <a:xfrm>
              <a:off x="3495998" y="3088071"/>
              <a:ext cx="1177156" cy="336327"/>
            </a:xfrm>
            <a:custGeom>
              <a:avLst/>
              <a:gdLst>
                <a:gd name="connsiteX0" fmla="*/ 0 w 1177156"/>
                <a:gd name="connsiteY0" fmla="*/ 0 h 336327"/>
                <a:gd name="connsiteX1" fmla="*/ 1177157 w 1177156"/>
                <a:gd name="connsiteY1" fmla="*/ 0 h 336327"/>
                <a:gd name="connsiteX2" fmla="*/ 1177157 w 1177156"/>
                <a:gd name="connsiteY2" fmla="*/ 336328 h 336327"/>
                <a:gd name="connsiteX3" fmla="*/ 0 w 1177156"/>
                <a:gd name="connsiteY3" fmla="*/ 336328 h 33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7156" h="336327">
                  <a:moveTo>
                    <a:pt x="0" y="0"/>
                  </a:moveTo>
                  <a:lnTo>
                    <a:pt x="1177157" y="0"/>
                  </a:lnTo>
                  <a:lnTo>
                    <a:pt x="1177157" y="336328"/>
                  </a:lnTo>
                  <a:lnTo>
                    <a:pt x="0" y="336328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FF0A04E1-582D-42F5-B2BF-05F3011D5DF7}"/>
                </a:ext>
              </a:extLst>
            </p:cNvPr>
            <p:cNvSpPr/>
            <p:nvPr/>
          </p:nvSpPr>
          <p:spPr>
            <a:xfrm>
              <a:off x="3832336" y="1574577"/>
              <a:ext cx="504501" cy="504501"/>
            </a:xfrm>
            <a:custGeom>
              <a:avLst/>
              <a:gdLst>
                <a:gd name="connsiteX0" fmla="*/ 504501 w 504501"/>
                <a:gd name="connsiteY0" fmla="*/ 252251 h 504501"/>
                <a:gd name="connsiteX1" fmla="*/ 252251 w 504501"/>
                <a:gd name="connsiteY1" fmla="*/ 504501 h 504501"/>
                <a:gd name="connsiteX2" fmla="*/ 0 w 504501"/>
                <a:gd name="connsiteY2" fmla="*/ 252251 h 504501"/>
                <a:gd name="connsiteX3" fmla="*/ 252251 w 504501"/>
                <a:gd name="connsiteY3" fmla="*/ 0 h 504501"/>
                <a:gd name="connsiteX4" fmla="*/ 504501 w 504501"/>
                <a:gd name="connsiteY4" fmla="*/ 252251 h 50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4501" h="504501">
                  <a:moveTo>
                    <a:pt x="504501" y="252251"/>
                  </a:moveTo>
                  <a:cubicBezTo>
                    <a:pt x="504501" y="391565"/>
                    <a:pt x="391565" y="504501"/>
                    <a:pt x="252251" y="504501"/>
                  </a:cubicBezTo>
                  <a:cubicBezTo>
                    <a:pt x="112936" y="504501"/>
                    <a:pt x="0" y="391565"/>
                    <a:pt x="0" y="252251"/>
                  </a:cubicBezTo>
                  <a:cubicBezTo>
                    <a:pt x="0" y="112936"/>
                    <a:pt x="112936" y="0"/>
                    <a:pt x="252251" y="0"/>
                  </a:cubicBezTo>
                  <a:cubicBezTo>
                    <a:pt x="391565" y="0"/>
                    <a:pt x="504501" y="112936"/>
                    <a:pt x="504501" y="25225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aphicFrame>
        <p:nvGraphicFramePr>
          <p:cNvPr id="2" name="Group 341">
            <a:extLst>
              <a:ext uri="{FF2B5EF4-FFF2-40B4-BE49-F238E27FC236}">
                <a16:creationId xmlns:a16="http://schemas.microsoft.com/office/drawing/2014/main" id="{170C8355-96B3-4457-A0FD-B3515E4114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728379"/>
              </p:ext>
            </p:extLst>
          </p:nvPr>
        </p:nvGraphicFramePr>
        <p:xfrm>
          <a:off x="1400333" y="3936049"/>
          <a:ext cx="4332352" cy="807055"/>
        </p:xfrm>
        <a:graphic>
          <a:graphicData uri="http://schemas.openxmlformats.org/drawingml/2006/table">
            <a:tbl>
              <a:tblPr/>
              <a:tblGrid>
                <a:gridCol w="780509">
                  <a:extLst>
                    <a:ext uri="{9D8B030D-6E8A-4147-A177-3AD203B41FA5}">
                      <a16:colId xmlns:a16="http://schemas.microsoft.com/office/drawing/2014/main" val="3471937539"/>
                    </a:ext>
                  </a:extLst>
                </a:gridCol>
                <a:gridCol w="2271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0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851">
                  <a:extLst>
                    <a:ext uri="{9D8B030D-6E8A-4147-A177-3AD203B41FA5}">
                      <a16:colId xmlns:a16="http://schemas.microsoft.com/office/drawing/2014/main" val="2819564722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questionID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topicID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84" name="Group 83">
            <a:extLst>
              <a:ext uri="{FF2B5EF4-FFF2-40B4-BE49-F238E27FC236}">
                <a16:creationId xmlns:a16="http://schemas.microsoft.com/office/drawing/2014/main" id="{49C3BB9F-DA6E-4583-9FD3-260513C3CAE9}"/>
              </a:ext>
            </a:extLst>
          </p:cNvPr>
          <p:cNvGrpSpPr/>
          <p:nvPr/>
        </p:nvGrpSpPr>
        <p:grpSpPr>
          <a:xfrm rot="1698572">
            <a:off x="1288777" y="3770980"/>
            <a:ext cx="204731" cy="539745"/>
            <a:chOff x="3159671" y="1238250"/>
            <a:chExt cx="1849821" cy="4876799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458C846-8E7F-4AAF-B9E4-73DB363021D6}"/>
                </a:ext>
              </a:extLst>
            </p:cNvPr>
            <p:cNvSpPr/>
            <p:nvPr/>
          </p:nvSpPr>
          <p:spPr>
            <a:xfrm>
              <a:off x="3495998" y="3424399"/>
              <a:ext cx="1009002" cy="2690650"/>
            </a:xfrm>
            <a:custGeom>
              <a:avLst/>
              <a:gdLst>
                <a:gd name="connsiteX0" fmla="*/ 1009002 w 1009002"/>
                <a:gd name="connsiteY0" fmla="*/ 2186150 h 2690650"/>
                <a:gd name="connsiteX1" fmla="*/ 504501 w 1009002"/>
                <a:gd name="connsiteY1" fmla="*/ 2690651 h 2690650"/>
                <a:gd name="connsiteX2" fmla="*/ 0 w 1009002"/>
                <a:gd name="connsiteY2" fmla="*/ 2186150 h 2690650"/>
                <a:gd name="connsiteX3" fmla="*/ 168173 w 1009002"/>
                <a:gd name="connsiteY3" fmla="*/ 2017986 h 2690650"/>
                <a:gd name="connsiteX4" fmla="*/ 0 w 1009002"/>
                <a:gd name="connsiteY4" fmla="*/ 1849822 h 2690650"/>
                <a:gd name="connsiteX5" fmla="*/ 168173 w 1009002"/>
                <a:gd name="connsiteY5" fmla="*/ 1681658 h 2690650"/>
                <a:gd name="connsiteX6" fmla="*/ 168173 w 1009002"/>
                <a:gd name="connsiteY6" fmla="*/ 1261243 h 2690650"/>
                <a:gd name="connsiteX7" fmla="*/ 0 w 1009002"/>
                <a:gd name="connsiteY7" fmla="*/ 1093080 h 2690650"/>
                <a:gd name="connsiteX8" fmla="*/ 168173 w 1009002"/>
                <a:gd name="connsiteY8" fmla="*/ 924916 h 2690650"/>
                <a:gd name="connsiteX9" fmla="*/ 0 w 1009002"/>
                <a:gd name="connsiteY9" fmla="*/ 756752 h 2690650"/>
                <a:gd name="connsiteX10" fmla="*/ 168173 w 1009002"/>
                <a:gd name="connsiteY10" fmla="*/ 588578 h 2690650"/>
                <a:gd name="connsiteX11" fmla="*/ 168173 w 1009002"/>
                <a:gd name="connsiteY11" fmla="*/ 0 h 2690650"/>
                <a:gd name="connsiteX12" fmla="*/ 1009002 w 1009002"/>
                <a:gd name="connsiteY12" fmla="*/ 0 h 26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9002" h="2690650">
                  <a:moveTo>
                    <a:pt x="1009002" y="2186150"/>
                  </a:moveTo>
                  <a:lnTo>
                    <a:pt x="504501" y="2690651"/>
                  </a:lnTo>
                  <a:lnTo>
                    <a:pt x="0" y="2186150"/>
                  </a:lnTo>
                  <a:lnTo>
                    <a:pt x="168173" y="2017986"/>
                  </a:lnTo>
                  <a:lnTo>
                    <a:pt x="0" y="1849822"/>
                  </a:lnTo>
                  <a:lnTo>
                    <a:pt x="168173" y="1681658"/>
                  </a:lnTo>
                  <a:lnTo>
                    <a:pt x="168173" y="1261243"/>
                  </a:lnTo>
                  <a:lnTo>
                    <a:pt x="0" y="1093080"/>
                  </a:lnTo>
                  <a:lnTo>
                    <a:pt x="168173" y="924916"/>
                  </a:lnTo>
                  <a:lnTo>
                    <a:pt x="0" y="756752"/>
                  </a:lnTo>
                  <a:lnTo>
                    <a:pt x="168173" y="588578"/>
                  </a:lnTo>
                  <a:lnTo>
                    <a:pt x="168173" y="0"/>
                  </a:lnTo>
                  <a:lnTo>
                    <a:pt x="1009002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grpSp>
          <p:nvGrpSpPr>
            <p:cNvPr id="86" name="Graphic 3">
              <a:extLst>
                <a:ext uri="{FF2B5EF4-FFF2-40B4-BE49-F238E27FC236}">
                  <a16:creationId xmlns:a16="http://schemas.microsoft.com/office/drawing/2014/main" id="{339536BF-C3B4-414A-A134-6351BFB82161}"/>
                </a:ext>
              </a:extLst>
            </p:cNvPr>
            <p:cNvGrpSpPr/>
            <p:nvPr/>
          </p:nvGrpSpPr>
          <p:grpSpPr>
            <a:xfrm>
              <a:off x="4084586" y="3424399"/>
              <a:ext cx="168163" cy="2017985"/>
              <a:chOff x="4084586" y="3424399"/>
              <a:chExt cx="168163" cy="2017985"/>
            </a:xfrm>
            <a:solidFill>
              <a:srgbClr val="B3B3B3"/>
            </a:solidFill>
          </p:grpSpPr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3C9B2FBE-23D1-4392-BF98-04159EC21110}"/>
                  </a:ext>
                </a:extLst>
              </p:cNvPr>
              <p:cNvSpPr/>
              <p:nvPr/>
            </p:nvSpPr>
            <p:spPr>
              <a:xfrm>
                <a:off x="4084586" y="3424399"/>
                <a:ext cx="168163" cy="1681657"/>
              </a:xfrm>
              <a:custGeom>
                <a:avLst/>
                <a:gdLst>
                  <a:gd name="connsiteX0" fmla="*/ 0 w 168163"/>
                  <a:gd name="connsiteY0" fmla="*/ 0 h 1681657"/>
                  <a:gd name="connsiteX1" fmla="*/ 168164 w 168163"/>
                  <a:gd name="connsiteY1" fmla="*/ 0 h 1681657"/>
                  <a:gd name="connsiteX2" fmla="*/ 168164 w 168163"/>
                  <a:gd name="connsiteY2" fmla="*/ 1681658 h 1681657"/>
                  <a:gd name="connsiteX3" fmla="*/ 0 w 168163"/>
                  <a:gd name="connsiteY3" fmla="*/ 1681658 h 1681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57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58"/>
                    </a:lnTo>
                    <a:lnTo>
                      <a:pt x="0" y="168165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FF83EAA3-1DA8-42C6-B94F-66352C33D30E}"/>
                  </a:ext>
                </a:extLst>
              </p:cNvPr>
              <p:cNvSpPr/>
              <p:nvPr/>
            </p:nvSpPr>
            <p:spPr>
              <a:xfrm>
                <a:off x="4084586" y="5274221"/>
                <a:ext cx="168163" cy="168163"/>
              </a:xfrm>
              <a:custGeom>
                <a:avLst/>
                <a:gdLst>
                  <a:gd name="connsiteX0" fmla="*/ 0 w 168163"/>
                  <a:gd name="connsiteY0" fmla="*/ 0 h 168163"/>
                  <a:gd name="connsiteX1" fmla="*/ 168164 w 168163"/>
                  <a:gd name="connsiteY1" fmla="*/ 0 h 168163"/>
                  <a:gd name="connsiteX2" fmla="*/ 168164 w 168163"/>
                  <a:gd name="connsiteY2" fmla="*/ 168164 h 168163"/>
                  <a:gd name="connsiteX3" fmla="*/ 0 w 168163"/>
                  <a:gd name="connsiteY3" fmla="*/ 168164 h 168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3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4"/>
                    </a:lnTo>
                    <a:lnTo>
                      <a:pt x="0" y="16816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FB62AEF2-5F7D-4B3A-9654-FD996215555A}"/>
                </a:ext>
              </a:extLst>
            </p:cNvPr>
            <p:cNvSpPr/>
            <p:nvPr/>
          </p:nvSpPr>
          <p:spPr>
            <a:xfrm>
              <a:off x="3159671" y="1238250"/>
              <a:ext cx="1849821" cy="1849821"/>
            </a:xfrm>
            <a:custGeom>
              <a:avLst/>
              <a:gdLst>
                <a:gd name="connsiteX0" fmla="*/ 252251 w 1849821"/>
                <a:gd name="connsiteY0" fmla="*/ 0 h 1849821"/>
                <a:gd name="connsiteX1" fmla="*/ 1597571 w 1849821"/>
                <a:gd name="connsiteY1" fmla="*/ 0 h 1849821"/>
                <a:gd name="connsiteX2" fmla="*/ 1849822 w 1849821"/>
                <a:gd name="connsiteY2" fmla="*/ 252251 h 1849821"/>
                <a:gd name="connsiteX3" fmla="*/ 1849822 w 1849821"/>
                <a:gd name="connsiteY3" fmla="*/ 1597571 h 1849821"/>
                <a:gd name="connsiteX4" fmla="*/ 1597571 w 1849821"/>
                <a:gd name="connsiteY4" fmla="*/ 1849822 h 1849821"/>
                <a:gd name="connsiteX5" fmla="*/ 252251 w 1849821"/>
                <a:gd name="connsiteY5" fmla="*/ 1849822 h 1849821"/>
                <a:gd name="connsiteX6" fmla="*/ 0 w 1849821"/>
                <a:gd name="connsiteY6" fmla="*/ 1597571 h 1849821"/>
                <a:gd name="connsiteX7" fmla="*/ 0 w 1849821"/>
                <a:gd name="connsiteY7" fmla="*/ 252251 h 1849821"/>
                <a:gd name="connsiteX8" fmla="*/ 252251 w 1849821"/>
                <a:gd name="connsiteY8" fmla="*/ 0 h 1849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9821" h="1849821">
                  <a:moveTo>
                    <a:pt x="252251" y="0"/>
                  </a:moveTo>
                  <a:lnTo>
                    <a:pt x="1597571" y="0"/>
                  </a:lnTo>
                  <a:cubicBezTo>
                    <a:pt x="1736893" y="0"/>
                    <a:pt x="1849822" y="112919"/>
                    <a:pt x="1849822" y="252251"/>
                  </a:cubicBezTo>
                  <a:lnTo>
                    <a:pt x="1849822" y="1597571"/>
                  </a:lnTo>
                  <a:cubicBezTo>
                    <a:pt x="1849822" y="1736893"/>
                    <a:pt x="1736903" y="1849822"/>
                    <a:pt x="1597571" y="1849822"/>
                  </a:cubicBezTo>
                  <a:lnTo>
                    <a:pt x="252251" y="1849822"/>
                  </a:lnTo>
                  <a:cubicBezTo>
                    <a:pt x="112928" y="1849822"/>
                    <a:pt x="0" y="1736903"/>
                    <a:pt x="0" y="1597571"/>
                  </a:cubicBezTo>
                  <a:lnTo>
                    <a:pt x="0" y="252251"/>
                  </a:lnTo>
                  <a:cubicBezTo>
                    <a:pt x="0" y="112919"/>
                    <a:pt x="112928" y="0"/>
                    <a:pt x="252251" y="0"/>
                  </a:cubicBezTo>
                  <a:close/>
                </a:path>
              </a:pathLst>
            </a:custGeom>
            <a:solidFill>
              <a:srgbClr val="666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41D9B7B4-0D46-4D50-B23C-9154A847FA5B}"/>
                </a:ext>
              </a:extLst>
            </p:cNvPr>
            <p:cNvSpPr/>
            <p:nvPr/>
          </p:nvSpPr>
          <p:spPr>
            <a:xfrm>
              <a:off x="3495998" y="3088071"/>
              <a:ext cx="1177156" cy="336327"/>
            </a:xfrm>
            <a:custGeom>
              <a:avLst/>
              <a:gdLst>
                <a:gd name="connsiteX0" fmla="*/ 0 w 1177156"/>
                <a:gd name="connsiteY0" fmla="*/ 0 h 336327"/>
                <a:gd name="connsiteX1" fmla="*/ 1177157 w 1177156"/>
                <a:gd name="connsiteY1" fmla="*/ 0 h 336327"/>
                <a:gd name="connsiteX2" fmla="*/ 1177157 w 1177156"/>
                <a:gd name="connsiteY2" fmla="*/ 336328 h 336327"/>
                <a:gd name="connsiteX3" fmla="*/ 0 w 1177156"/>
                <a:gd name="connsiteY3" fmla="*/ 336328 h 33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7156" h="336327">
                  <a:moveTo>
                    <a:pt x="0" y="0"/>
                  </a:moveTo>
                  <a:lnTo>
                    <a:pt x="1177157" y="0"/>
                  </a:lnTo>
                  <a:lnTo>
                    <a:pt x="1177157" y="336328"/>
                  </a:lnTo>
                  <a:lnTo>
                    <a:pt x="0" y="336328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0E557ABB-EF00-424C-9F75-9177618016A9}"/>
                </a:ext>
              </a:extLst>
            </p:cNvPr>
            <p:cNvSpPr/>
            <p:nvPr/>
          </p:nvSpPr>
          <p:spPr>
            <a:xfrm>
              <a:off x="3832336" y="1574577"/>
              <a:ext cx="504501" cy="504501"/>
            </a:xfrm>
            <a:custGeom>
              <a:avLst/>
              <a:gdLst>
                <a:gd name="connsiteX0" fmla="*/ 504501 w 504501"/>
                <a:gd name="connsiteY0" fmla="*/ 252251 h 504501"/>
                <a:gd name="connsiteX1" fmla="*/ 252251 w 504501"/>
                <a:gd name="connsiteY1" fmla="*/ 504501 h 504501"/>
                <a:gd name="connsiteX2" fmla="*/ 0 w 504501"/>
                <a:gd name="connsiteY2" fmla="*/ 252251 h 504501"/>
                <a:gd name="connsiteX3" fmla="*/ 252251 w 504501"/>
                <a:gd name="connsiteY3" fmla="*/ 0 h 504501"/>
                <a:gd name="connsiteX4" fmla="*/ 504501 w 504501"/>
                <a:gd name="connsiteY4" fmla="*/ 252251 h 50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4501" h="504501">
                  <a:moveTo>
                    <a:pt x="504501" y="252251"/>
                  </a:moveTo>
                  <a:cubicBezTo>
                    <a:pt x="504501" y="391565"/>
                    <a:pt x="391565" y="504501"/>
                    <a:pt x="252251" y="504501"/>
                  </a:cubicBezTo>
                  <a:cubicBezTo>
                    <a:pt x="112936" y="504501"/>
                    <a:pt x="0" y="391565"/>
                    <a:pt x="0" y="252251"/>
                  </a:cubicBezTo>
                  <a:cubicBezTo>
                    <a:pt x="0" y="112936"/>
                    <a:pt x="112936" y="0"/>
                    <a:pt x="252251" y="0"/>
                  </a:cubicBezTo>
                  <a:cubicBezTo>
                    <a:pt x="391565" y="0"/>
                    <a:pt x="504501" y="112936"/>
                    <a:pt x="504501" y="25225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36E6539-6F2E-45AA-9DD5-211CE6262141}"/>
              </a:ext>
            </a:extLst>
          </p:cNvPr>
          <p:cNvGrpSpPr/>
          <p:nvPr/>
        </p:nvGrpSpPr>
        <p:grpSpPr>
          <a:xfrm rot="1698572">
            <a:off x="5644534" y="3869218"/>
            <a:ext cx="204731" cy="539745"/>
            <a:chOff x="3159671" y="1238250"/>
            <a:chExt cx="1849821" cy="4876799"/>
          </a:xfrm>
        </p:grpSpPr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D2515C8-E6F5-4FA4-B148-3E6B3B2540C7}"/>
                </a:ext>
              </a:extLst>
            </p:cNvPr>
            <p:cNvSpPr/>
            <p:nvPr/>
          </p:nvSpPr>
          <p:spPr>
            <a:xfrm>
              <a:off x="3495998" y="3424399"/>
              <a:ext cx="1009002" cy="2690650"/>
            </a:xfrm>
            <a:custGeom>
              <a:avLst/>
              <a:gdLst>
                <a:gd name="connsiteX0" fmla="*/ 1009002 w 1009002"/>
                <a:gd name="connsiteY0" fmla="*/ 2186150 h 2690650"/>
                <a:gd name="connsiteX1" fmla="*/ 504501 w 1009002"/>
                <a:gd name="connsiteY1" fmla="*/ 2690651 h 2690650"/>
                <a:gd name="connsiteX2" fmla="*/ 0 w 1009002"/>
                <a:gd name="connsiteY2" fmla="*/ 2186150 h 2690650"/>
                <a:gd name="connsiteX3" fmla="*/ 168173 w 1009002"/>
                <a:gd name="connsiteY3" fmla="*/ 2017986 h 2690650"/>
                <a:gd name="connsiteX4" fmla="*/ 0 w 1009002"/>
                <a:gd name="connsiteY4" fmla="*/ 1849822 h 2690650"/>
                <a:gd name="connsiteX5" fmla="*/ 168173 w 1009002"/>
                <a:gd name="connsiteY5" fmla="*/ 1681658 h 2690650"/>
                <a:gd name="connsiteX6" fmla="*/ 168173 w 1009002"/>
                <a:gd name="connsiteY6" fmla="*/ 1261243 h 2690650"/>
                <a:gd name="connsiteX7" fmla="*/ 0 w 1009002"/>
                <a:gd name="connsiteY7" fmla="*/ 1093080 h 2690650"/>
                <a:gd name="connsiteX8" fmla="*/ 168173 w 1009002"/>
                <a:gd name="connsiteY8" fmla="*/ 924916 h 2690650"/>
                <a:gd name="connsiteX9" fmla="*/ 0 w 1009002"/>
                <a:gd name="connsiteY9" fmla="*/ 756752 h 2690650"/>
                <a:gd name="connsiteX10" fmla="*/ 168173 w 1009002"/>
                <a:gd name="connsiteY10" fmla="*/ 588578 h 2690650"/>
                <a:gd name="connsiteX11" fmla="*/ 168173 w 1009002"/>
                <a:gd name="connsiteY11" fmla="*/ 0 h 2690650"/>
                <a:gd name="connsiteX12" fmla="*/ 1009002 w 1009002"/>
                <a:gd name="connsiteY12" fmla="*/ 0 h 26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09002" h="2690650">
                  <a:moveTo>
                    <a:pt x="1009002" y="2186150"/>
                  </a:moveTo>
                  <a:lnTo>
                    <a:pt x="504501" y="2690651"/>
                  </a:lnTo>
                  <a:lnTo>
                    <a:pt x="0" y="2186150"/>
                  </a:lnTo>
                  <a:lnTo>
                    <a:pt x="168173" y="2017986"/>
                  </a:lnTo>
                  <a:lnTo>
                    <a:pt x="0" y="1849822"/>
                  </a:lnTo>
                  <a:lnTo>
                    <a:pt x="168173" y="1681658"/>
                  </a:lnTo>
                  <a:lnTo>
                    <a:pt x="168173" y="1261243"/>
                  </a:lnTo>
                  <a:lnTo>
                    <a:pt x="0" y="1093080"/>
                  </a:lnTo>
                  <a:lnTo>
                    <a:pt x="168173" y="924916"/>
                  </a:lnTo>
                  <a:lnTo>
                    <a:pt x="0" y="756752"/>
                  </a:lnTo>
                  <a:lnTo>
                    <a:pt x="168173" y="588578"/>
                  </a:lnTo>
                  <a:lnTo>
                    <a:pt x="168173" y="0"/>
                  </a:lnTo>
                  <a:lnTo>
                    <a:pt x="1009002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  <p:grpSp>
          <p:nvGrpSpPr>
            <p:cNvPr id="78" name="Graphic 3">
              <a:extLst>
                <a:ext uri="{FF2B5EF4-FFF2-40B4-BE49-F238E27FC236}">
                  <a16:creationId xmlns:a16="http://schemas.microsoft.com/office/drawing/2014/main" id="{81A16D6E-82E2-4FB3-B9CC-01A53DB1F5D7}"/>
                </a:ext>
              </a:extLst>
            </p:cNvPr>
            <p:cNvGrpSpPr/>
            <p:nvPr/>
          </p:nvGrpSpPr>
          <p:grpSpPr>
            <a:xfrm>
              <a:off x="4084586" y="3424399"/>
              <a:ext cx="168163" cy="2017985"/>
              <a:chOff x="4084586" y="3424399"/>
              <a:chExt cx="168163" cy="2017985"/>
            </a:xfrm>
            <a:solidFill>
              <a:srgbClr val="B3B3B3"/>
            </a:solidFill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5FA5043B-1B3C-4263-A0D9-2A6801812EF7}"/>
                  </a:ext>
                </a:extLst>
              </p:cNvPr>
              <p:cNvSpPr/>
              <p:nvPr/>
            </p:nvSpPr>
            <p:spPr>
              <a:xfrm>
                <a:off x="4084586" y="3424399"/>
                <a:ext cx="168163" cy="1681657"/>
              </a:xfrm>
              <a:custGeom>
                <a:avLst/>
                <a:gdLst>
                  <a:gd name="connsiteX0" fmla="*/ 0 w 168163"/>
                  <a:gd name="connsiteY0" fmla="*/ 0 h 1681657"/>
                  <a:gd name="connsiteX1" fmla="*/ 168164 w 168163"/>
                  <a:gd name="connsiteY1" fmla="*/ 0 h 1681657"/>
                  <a:gd name="connsiteX2" fmla="*/ 168164 w 168163"/>
                  <a:gd name="connsiteY2" fmla="*/ 1681658 h 1681657"/>
                  <a:gd name="connsiteX3" fmla="*/ 0 w 168163"/>
                  <a:gd name="connsiteY3" fmla="*/ 1681658 h 16816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57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58"/>
                    </a:lnTo>
                    <a:lnTo>
                      <a:pt x="0" y="1681658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BEA2BB02-9A8C-4C03-9D31-AD6439D39AC9}"/>
                  </a:ext>
                </a:extLst>
              </p:cNvPr>
              <p:cNvSpPr/>
              <p:nvPr/>
            </p:nvSpPr>
            <p:spPr>
              <a:xfrm>
                <a:off x="4084586" y="5274221"/>
                <a:ext cx="168163" cy="168163"/>
              </a:xfrm>
              <a:custGeom>
                <a:avLst/>
                <a:gdLst>
                  <a:gd name="connsiteX0" fmla="*/ 0 w 168163"/>
                  <a:gd name="connsiteY0" fmla="*/ 0 h 168163"/>
                  <a:gd name="connsiteX1" fmla="*/ 168164 w 168163"/>
                  <a:gd name="connsiteY1" fmla="*/ 0 h 168163"/>
                  <a:gd name="connsiteX2" fmla="*/ 168164 w 168163"/>
                  <a:gd name="connsiteY2" fmla="*/ 168164 h 168163"/>
                  <a:gd name="connsiteX3" fmla="*/ 0 w 168163"/>
                  <a:gd name="connsiteY3" fmla="*/ 168164 h 168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8163" h="168163">
                    <a:moveTo>
                      <a:pt x="0" y="0"/>
                    </a:moveTo>
                    <a:lnTo>
                      <a:pt x="168164" y="0"/>
                    </a:lnTo>
                    <a:lnTo>
                      <a:pt x="168164" y="168164"/>
                    </a:lnTo>
                    <a:lnTo>
                      <a:pt x="0" y="168164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GB"/>
              </a:p>
            </p:txBody>
          </p:sp>
        </p:grp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FBD69823-32D3-470B-924E-6B997357E4C1}"/>
                </a:ext>
              </a:extLst>
            </p:cNvPr>
            <p:cNvSpPr/>
            <p:nvPr/>
          </p:nvSpPr>
          <p:spPr>
            <a:xfrm>
              <a:off x="3159671" y="1238250"/>
              <a:ext cx="1849821" cy="1849821"/>
            </a:xfrm>
            <a:custGeom>
              <a:avLst/>
              <a:gdLst>
                <a:gd name="connsiteX0" fmla="*/ 252251 w 1849821"/>
                <a:gd name="connsiteY0" fmla="*/ 0 h 1849821"/>
                <a:gd name="connsiteX1" fmla="*/ 1597571 w 1849821"/>
                <a:gd name="connsiteY1" fmla="*/ 0 h 1849821"/>
                <a:gd name="connsiteX2" fmla="*/ 1849822 w 1849821"/>
                <a:gd name="connsiteY2" fmla="*/ 252251 h 1849821"/>
                <a:gd name="connsiteX3" fmla="*/ 1849822 w 1849821"/>
                <a:gd name="connsiteY3" fmla="*/ 1597571 h 1849821"/>
                <a:gd name="connsiteX4" fmla="*/ 1597571 w 1849821"/>
                <a:gd name="connsiteY4" fmla="*/ 1849822 h 1849821"/>
                <a:gd name="connsiteX5" fmla="*/ 252251 w 1849821"/>
                <a:gd name="connsiteY5" fmla="*/ 1849822 h 1849821"/>
                <a:gd name="connsiteX6" fmla="*/ 0 w 1849821"/>
                <a:gd name="connsiteY6" fmla="*/ 1597571 h 1849821"/>
                <a:gd name="connsiteX7" fmla="*/ 0 w 1849821"/>
                <a:gd name="connsiteY7" fmla="*/ 252251 h 1849821"/>
                <a:gd name="connsiteX8" fmla="*/ 252251 w 1849821"/>
                <a:gd name="connsiteY8" fmla="*/ 0 h 1849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49821" h="1849821">
                  <a:moveTo>
                    <a:pt x="252251" y="0"/>
                  </a:moveTo>
                  <a:lnTo>
                    <a:pt x="1597571" y="0"/>
                  </a:lnTo>
                  <a:cubicBezTo>
                    <a:pt x="1736893" y="0"/>
                    <a:pt x="1849822" y="112919"/>
                    <a:pt x="1849822" y="252251"/>
                  </a:cubicBezTo>
                  <a:lnTo>
                    <a:pt x="1849822" y="1597571"/>
                  </a:lnTo>
                  <a:cubicBezTo>
                    <a:pt x="1849822" y="1736893"/>
                    <a:pt x="1736903" y="1849822"/>
                    <a:pt x="1597571" y="1849822"/>
                  </a:cubicBezTo>
                  <a:lnTo>
                    <a:pt x="252251" y="1849822"/>
                  </a:lnTo>
                  <a:cubicBezTo>
                    <a:pt x="112928" y="1849822"/>
                    <a:pt x="0" y="1736903"/>
                    <a:pt x="0" y="1597571"/>
                  </a:cubicBezTo>
                  <a:lnTo>
                    <a:pt x="0" y="252251"/>
                  </a:lnTo>
                  <a:cubicBezTo>
                    <a:pt x="0" y="112919"/>
                    <a:pt x="112928" y="0"/>
                    <a:pt x="252251" y="0"/>
                  </a:cubicBezTo>
                  <a:close/>
                </a:path>
              </a:pathLst>
            </a:custGeom>
            <a:solidFill>
              <a:srgbClr val="66666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8CEE10A-ED6A-45AE-9D76-57292145037E}"/>
                </a:ext>
              </a:extLst>
            </p:cNvPr>
            <p:cNvSpPr/>
            <p:nvPr/>
          </p:nvSpPr>
          <p:spPr>
            <a:xfrm>
              <a:off x="3495998" y="3088071"/>
              <a:ext cx="1177156" cy="336327"/>
            </a:xfrm>
            <a:custGeom>
              <a:avLst/>
              <a:gdLst>
                <a:gd name="connsiteX0" fmla="*/ 0 w 1177156"/>
                <a:gd name="connsiteY0" fmla="*/ 0 h 336327"/>
                <a:gd name="connsiteX1" fmla="*/ 1177157 w 1177156"/>
                <a:gd name="connsiteY1" fmla="*/ 0 h 336327"/>
                <a:gd name="connsiteX2" fmla="*/ 1177157 w 1177156"/>
                <a:gd name="connsiteY2" fmla="*/ 336328 h 336327"/>
                <a:gd name="connsiteX3" fmla="*/ 0 w 1177156"/>
                <a:gd name="connsiteY3" fmla="*/ 336328 h 336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77156" h="336327">
                  <a:moveTo>
                    <a:pt x="0" y="0"/>
                  </a:moveTo>
                  <a:lnTo>
                    <a:pt x="1177157" y="0"/>
                  </a:lnTo>
                  <a:lnTo>
                    <a:pt x="1177157" y="336328"/>
                  </a:lnTo>
                  <a:lnTo>
                    <a:pt x="0" y="336328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D04EDCE-678D-4471-B880-91B9A87EE9AA}"/>
                </a:ext>
              </a:extLst>
            </p:cNvPr>
            <p:cNvSpPr/>
            <p:nvPr/>
          </p:nvSpPr>
          <p:spPr>
            <a:xfrm>
              <a:off x="3832336" y="1574577"/>
              <a:ext cx="504501" cy="504501"/>
            </a:xfrm>
            <a:custGeom>
              <a:avLst/>
              <a:gdLst>
                <a:gd name="connsiteX0" fmla="*/ 504501 w 504501"/>
                <a:gd name="connsiteY0" fmla="*/ 252251 h 504501"/>
                <a:gd name="connsiteX1" fmla="*/ 252251 w 504501"/>
                <a:gd name="connsiteY1" fmla="*/ 504501 h 504501"/>
                <a:gd name="connsiteX2" fmla="*/ 0 w 504501"/>
                <a:gd name="connsiteY2" fmla="*/ 252251 h 504501"/>
                <a:gd name="connsiteX3" fmla="*/ 252251 w 504501"/>
                <a:gd name="connsiteY3" fmla="*/ 0 h 504501"/>
                <a:gd name="connsiteX4" fmla="*/ 504501 w 504501"/>
                <a:gd name="connsiteY4" fmla="*/ 252251 h 50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4501" h="504501">
                  <a:moveTo>
                    <a:pt x="504501" y="252251"/>
                  </a:moveTo>
                  <a:cubicBezTo>
                    <a:pt x="504501" y="391565"/>
                    <a:pt x="391565" y="504501"/>
                    <a:pt x="252251" y="504501"/>
                  </a:cubicBezTo>
                  <a:cubicBezTo>
                    <a:pt x="112936" y="504501"/>
                    <a:pt x="0" y="391565"/>
                    <a:pt x="0" y="252251"/>
                  </a:cubicBezTo>
                  <a:cubicBezTo>
                    <a:pt x="0" y="112936"/>
                    <a:pt x="112936" y="0"/>
                    <a:pt x="252251" y="0"/>
                  </a:cubicBezTo>
                  <a:cubicBezTo>
                    <a:pt x="391565" y="0"/>
                    <a:pt x="504501" y="112936"/>
                    <a:pt x="504501" y="252251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765386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2947853-E1EE-4D77-9DC1-BD14C2A80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626" y="-28576"/>
            <a:ext cx="12239625" cy="688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8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3176235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note about this video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064" name="Group 3063">
            <a:extLst>
              <a:ext uri="{FF2B5EF4-FFF2-40B4-BE49-F238E27FC236}">
                <a16:creationId xmlns:a16="http://schemas.microsoft.com/office/drawing/2014/main" id="{D902567B-2A24-4605-AD3F-EFFD42B0218F}"/>
              </a:ext>
            </a:extLst>
          </p:cNvPr>
          <p:cNvGrpSpPr/>
          <p:nvPr/>
        </p:nvGrpSpPr>
        <p:grpSpPr>
          <a:xfrm>
            <a:off x="216286" y="1231322"/>
            <a:ext cx="7101690" cy="5477490"/>
            <a:chOff x="5260424" y="1163422"/>
            <a:chExt cx="6285031" cy="4847606"/>
          </a:xfrm>
        </p:grpSpPr>
        <p:grpSp>
          <p:nvGrpSpPr>
            <p:cNvPr id="3061" name="Group 3060">
              <a:extLst>
                <a:ext uri="{FF2B5EF4-FFF2-40B4-BE49-F238E27FC236}">
                  <a16:creationId xmlns:a16="http://schemas.microsoft.com/office/drawing/2014/main" id="{2BB69A46-C437-4600-91B5-ADA0E2C6E0B4}"/>
                </a:ext>
              </a:extLst>
            </p:cNvPr>
            <p:cNvGrpSpPr/>
            <p:nvPr/>
          </p:nvGrpSpPr>
          <p:grpSpPr>
            <a:xfrm>
              <a:off x="5260424" y="1163422"/>
              <a:ext cx="6285031" cy="4847606"/>
              <a:chOff x="4706242" y="2161309"/>
              <a:chExt cx="4631993" cy="3572628"/>
            </a:xfrm>
          </p:grpSpPr>
          <p:grpSp>
            <p:nvGrpSpPr>
              <p:cNvPr id="3060" name="Group 3059">
                <a:extLst>
                  <a:ext uri="{FF2B5EF4-FFF2-40B4-BE49-F238E27FC236}">
                    <a16:creationId xmlns:a16="http://schemas.microsoft.com/office/drawing/2014/main" id="{7E5CE014-93C2-469A-A554-EECF6DFCAF0A}"/>
                  </a:ext>
                </a:extLst>
              </p:cNvPr>
              <p:cNvGrpSpPr/>
              <p:nvPr/>
            </p:nvGrpSpPr>
            <p:grpSpPr>
              <a:xfrm>
                <a:off x="4706242" y="2161309"/>
                <a:ext cx="4631993" cy="3572628"/>
                <a:chOff x="4706243" y="2443259"/>
                <a:chExt cx="2761389" cy="2129843"/>
              </a:xfrm>
            </p:grpSpPr>
            <p:sp>
              <p:nvSpPr>
                <p:cNvPr id="3013" name="Freeform: Shape 3012">
                  <a:extLst>
                    <a:ext uri="{FF2B5EF4-FFF2-40B4-BE49-F238E27FC236}">
                      <a16:creationId xmlns:a16="http://schemas.microsoft.com/office/drawing/2014/main" id="{5191AA9F-8925-42F3-92F1-57E940CD4A8D}"/>
                    </a:ext>
                  </a:extLst>
                </p:cNvPr>
                <p:cNvSpPr/>
                <p:nvPr/>
              </p:nvSpPr>
              <p:spPr>
                <a:xfrm>
                  <a:off x="5611944" y="4295125"/>
                  <a:ext cx="948406" cy="277977"/>
                </a:xfrm>
                <a:custGeom>
                  <a:avLst/>
                  <a:gdLst>
                    <a:gd name="connsiteX0" fmla="*/ 857888 w 948406"/>
                    <a:gd name="connsiteY0" fmla="*/ 261502 h 277977"/>
                    <a:gd name="connsiteX1" fmla="*/ 813306 w 948406"/>
                    <a:gd name="connsiteY1" fmla="*/ 232241 h 277977"/>
                    <a:gd name="connsiteX2" fmla="*/ 782990 w 948406"/>
                    <a:gd name="connsiteY2" fmla="*/ 0 h 277977"/>
                    <a:gd name="connsiteX3" fmla="*/ 165416 w 948406"/>
                    <a:gd name="connsiteY3" fmla="*/ 0 h 277977"/>
                    <a:gd name="connsiteX4" fmla="*/ 135101 w 948406"/>
                    <a:gd name="connsiteY4" fmla="*/ 232241 h 277977"/>
                    <a:gd name="connsiteX5" fmla="*/ 90517 w 948406"/>
                    <a:gd name="connsiteY5" fmla="*/ 261502 h 277977"/>
                    <a:gd name="connsiteX6" fmla="*/ 0 w 948406"/>
                    <a:gd name="connsiteY6" fmla="*/ 277978 h 277977"/>
                    <a:gd name="connsiteX7" fmla="*/ 948406 w 948406"/>
                    <a:gd name="connsiteY7" fmla="*/ 277978 h 277977"/>
                    <a:gd name="connsiteX8" fmla="*/ 857888 w 948406"/>
                    <a:gd name="connsiteY8" fmla="*/ 261502 h 2779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948406" h="277977">
                      <a:moveTo>
                        <a:pt x="857888" y="261502"/>
                      </a:moveTo>
                      <a:cubicBezTo>
                        <a:pt x="826420" y="255307"/>
                        <a:pt x="818611" y="254912"/>
                        <a:pt x="813306" y="232241"/>
                      </a:cubicBezTo>
                      <a:cubicBezTo>
                        <a:pt x="808000" y="209571"/>
                        <a:pt x="782990" y="0"/>
                        <a:pt x="782990" y="0"/>
                      </a:cubicBezTo>
                      <a:lnTo>
                        <a:pt x="165416" y="0"/>
                      </a:lnTo>
                      <a:cubicBezTo>
                        <a:pt x="165416" y="0"/>
                        <a:pt x="140373" y="209604"/>
                        <a:pt x="135101" y="232241"/>
                      </a:cubicBezTo>
                      <a:cubicBezTo>
                        <a:pt x="129828" y="254879"/>
                        <a:pt x="121920" y="255307"/>
                        <a:pt x="90517" y="261502"/>
                      </a:cubicBezTo>
                      <a:cubicBezTo>
                        <a:pt x="59115" y="267697"/>
                        <a:pt x="0" y="273496"/>
                        <a:pt x="0" y="277978"/>
                      </a:cubicBezTo>
                      <a:lnTo>
                        <a:pt x="948406" y="277978"/>
                      </a:lnTo>
                      <a:cubicBezTo>
                        <a:pt x="948406" y="273496"/>
                        <a:pt x="889357" y="267730"/>
                        <a:pt x="857888" y="261502"/>
                      </a:cubicBezTo>
                      <a:close/>
                    </a:path>
                  </a:pathLst>
                </a:custGeom>
                <a:solidFill>
                  <a:srgbClr val="C9CCD2"/>
                </a:solidFill>
                <a:ln w="329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3014" name="Freeform: Shape 3013">
                  <a:extLst>
                    <a:ext uri="{FF2B5EF4-FFF2-40B4-BE49-F238E27FC236}">
                      <a16:creationId xmlns:a16="http://schemas.microsoft.com/office/drawing/2014/main" id="{36EE4DBE-47D0-4E34-9F54-13E56F769B48}"/>
                    </a:ext>
                  </a:extLst>
                </p:cNvPr>
                <p:cNvSpPr/>
                <p:nvPr/>
              </p:nvSpPr>
              <p:spPr>
                <a:xfrm>
                  <a:off x="4706243" y="4073363"/>
                  <a:ext cx="2761389" cy="221696"/>
                </a:xfrm>
                <a:custGeom>
                  <a:avLst/>
                  <a:gdLst>
                    <a:gd name="connsiteX0" fmla="*/ 0 w 2761389"/>
                    <a:gd name="connsiteY0" fmla="*/ 0 h 221696"/>
                    <a:gd name="connsiteX1" fmla="*/ 0 w 2761389"/>
                    <a:gd name="connsiteY1" fmla="*/ 146469 h 221696"/>
                    <a:gd name="connsiteX2" fmla="*/ 75228 w 2761389"/>
                    <a:gd name="connsiteY2" fmla="*/ 221697 h 221696"/>
                    <a:gd name="connsiteX3" fmla="*/ 2686128 w 2761389"/>
                    <a:gd name="connsiteY3" fmla="*/ 221697 h 221696"/>
                    <a:gd name="connsiteX4" fmla="*/ 2761389 w 2761389"/>
                    <a:gd name="connsiteY4" fmla="*/ 146469 h 221696"/>
                    <a:gd name="connsiteX5" fmla="*/ 2761389 w 2761389"/>
                    <a:gd name="connsiteY5" fmla="*/ 0 h 2216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761389" h="221696">
                      <a:moveTo>
                        <a:pt x="0" y="0"/>
                      </a:moveTo>
                      <a:lnTo>
                        <a:pt x="0" y="146469"/>
                      </a:lnTo>
                      <a:cubicBezTo>
                        <a:pt x="132" y="187964"/>
                        <a:pt x="33742" y="221571"/>
                        <a:pt x="75228" y="221697"/>
                      </a:cubicBezTo>
                      <a:lnTo>
                        <a:pt x="2686128" y="221697"/>
                      </a:lnTo>
                      <a:cubicBezTo>
                        <a:pt x="2727614" y="221571"/>
                        <a:pt x="2761257" y="187968"/>
                        <a:pt x="2761389" y="146469"/>
                      </a:cubicBezTo>
                      <a:lnTo>
                        <a:pt x="2761389" y="0"/>
                      </a:lnTo>
                      <a:close/>
                    </a:path>
                  </a:pathLst>
                </a:custGeom>
                <a:solidFill>
                  <a:srgbClr val="B0B5BA"/>
                </a:solidFill>
                <a:ln w="329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3015" name="Freeform: Shape 3014">
                  <a:extLst>
                    <a:ext uri="{FF2B5EF4-FFF2-40B4-BE49-F238E27FC236}">
                      <a16:creationId xmlns:a16="http://schemas.microsoft.com/office/drawing/2014/main" id="{89A6E792-F737-4543-8545-95FFFC0D51E0}"/>
                    </a:ext>
                  </a:extLst>
                </p:cNvPr>
                <p:cNvSpPr/>
                <p:nvPr/>
              </p:nvSpPr>
              <p:spPr>
                <a:xfrm>
                  <a:off x="4706243" y="2443259"/>
                  <a:ext cx="2761389" cy="1629905"/>
                </a:xfrm>
                <a:custGeom>
                  <a:avLst/>
                  <a:gdLst>
                    <a:gd name="connsiteX0" fmla="*/ 0 w 2761389"/>
                    <a:gd name="connsiteY0" fmla="*/ 1629906 h 1629905"/>
                    <a:gd name="connsiteX1" fmla="*/ 0 w 2761389"/>
                    <a:gd name="connsiteY1" fmla="*/ 68737 h 1629905"/>
                    <a:gd name="connsiteX2" fmla="*/ 68736 w 2761389"/>
                    <a:gd name="connsiteY2" fmla="*/ 0 h 1629905"/>
                    <a:gd name="connsiteX3" fmla="*/ 2692652 w 2761389"/>
                    <a:gd name="connsiteY3" fmla="*/ 0 h 1629905"/>
                    <a:gd name="connsiteX4" fmla="*/ 2761389 w 2761389"/>
                    <a:gd name="connsiteY4" fmla="*/ 68737 h 1629905"/>
                    <a:gd name="connsiteX5" fmla="*/ 2761389 w 2761389"/>
                    <a:gd name="connsiteY5" fmla="*/ 1629906 h 16299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761389" h="1629905">
                      <a:moveTo>
                        <a:pt x="0" y="1629906"/>
                      </a:moveTo>
                      <a:lnTo>
                        <a:pt x="0" y="68737"/>
                      </a:lnTo>
                      <a:cubicBezTo>
                        <a:pt x="66" y="30796"/>
                        <a:pt x="30809" y="56"/>
                        <a:pt x="68736" y="0"/>
                      </a:cubicBezTo>
                      <a:lnTo>
                        <a:pt x="2692652" y="0"/>
                      </a:lnTo>
                      <a:cubicBezTo>
                        <a:pt x="2730580" y="56"/>
                        <a:pt x="2761323" y="30796"/>
                        <a:pt x="2761389" y="68737"/>
                      </a:cubicBezTo>
                      <a:lnTo>
                        <a:pt x="2761389" y="162990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29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  <p:sp>
              <p:nvSpPr>
                <p:cNvPr id="3018" name="Freeform: Shape 3017">
                  <a:extLst>
                    <a:ext uri="{FF2B5EF4-FFF2-40B4-BE49-F238E27FC236}">
                      <a16:creationId xmlns:a16="http://schemas.microsoft.com/office/drawing/2014/main" id="{0655B6A5-E621-4CC7-83A0-8121DD4D6B68}"/>
                    </a:ext>
                  </a:extLst>
                </p:cNvPr>
                <p:cNvSpPr/>
                <p:nvPr/>
              </p:nvSpPr>
              <p:spPr>
                <a:xfrm>
                  <a:off x="4822100" y="2555228"/>
                  <a:ext cx="2529609" cy="1397104"/>
                </a:xfrm>
                <a:custGeom>
                  <a:avLst/>
                  <a:gdLst>
                    <a:gd name="connsiteX0" fmla="*/ 0 w 2529609"/>
                    <a:gd name="connsiteY0" fmla="*/ 0 h 1397104"/>
                    <a:gd name="connsiteX1" fmla="*/ 2529610 w 2529609"/>
                    <a:gd name="connsiteY1" fmla="*/ 0 h 1397104"/>
                    <a:gd name="connsiteX2" fmla="*/ 2529610 w 2529609"/>
                    <a:gd name="connsiteY2" fmla="*/ 1397104 h 1397104"/>
                    <a:gd name="connsiteX3" fmla="*/ 0 w 2529609"/>
                    <a:gd name="connsiteY3" fmla="*/ 1397104 h 1397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29609" h="1397104">
                      <a:moveTo>
                        <a:pt x="0" y="0"/>
                      </a:moveTo>
                      <a:lnTo>
                        <a:pt x="2529610" y="0"/>
                      </a:lnTo>
                      <a:lnTo>
                        <a:pt x="2529610" y="1397104"/>
                      </a:lnTo>
                      <a:lnTo>
                        <a:pt x="0" y="139710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29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/>
                </a:p>
              </p:txBody>
            </p:sp>
          </p:grpSp>
          <p:pic>
            <p:nvPicPr>
              <p:cNvPr id="4" name="Picture 3" descr="A picture containing shape&#10;&#10;Description automatically generated">
                <a:extLst>
                  <a:ext uri="{FF2B5EF4-FFF2-40B4-BE49-F238E27FC236}">
                    <a16:creationId xmlns:a16="http://schemas.microsoft.com/office/drawing/2014/main" id="{C0A8ED97-3F38-4CBB-A46E-7499CA7F1C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94482" y="2347248"/>
                <a:ext cx="4266438" cy="2399871"/>
              </a:xfrm>
              <a:prstGeom prst="rect">
                <a:avLst/>
              </a:prstGeom>
            </p:spPr>
          </p:pic>
        </p:grpSp>
        <p:pic>
          <p:nvPicPr>
            <p:cNvPr id="3063" name="Graphic 3062" descr="Play">
              <a:extLst>
                <a:ext uri="{FF2B5EF4-FFF2-40B4-BE49-F238E27FC236}">
                  <a16:creationId xmlns:a16="http://schemas.microsoft.com/office/drawing/2014/main" id="{6E0C279E-B237-4931-9A7F-10EF970AAF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781637" y="2473719"/>
              <a:ext cx="1449426" cy="1449426"/>
            </a:xfrm>
            <a:prstGeom prst="rect">
              <a:avLst/>
            </a:prstGeom>
          </p:spPr>
        </p:pic>
      </p:grpSp>
      <p:sp>
        <p:nvSpPr>
          <p:cNvPr id="3067" name="Rectangle 3066">
            <a:extLst>
              <a:ext uri="{FF2B5EF4-FFF2-40B4-BE49-F238E27FC236}">
                <a16:creationId xmlns:a16="http://schemas.microsoft.com/office/drawing/2014/main" id="{998BEC78-F24D-4D62-B215-E40371AFDE37}"/>
              </a:ext>
            </a:extLst>
          </p:cNvPr>
          <p:cNvSpPr/>
          <p:nvPr/>
        </p:nvSpPr>
        <p:spPr>
          <a:xfrm>
            <a:off x="8520652" y="1075981"/>
            <a:ext cx="3529637" cy="5633190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dirty="0">
                <a:solidFill>
                  <a:schemeClr val="tx1"/>
                </a:solidFill>
              </a:rPr>
              <a:t>This video provides you with additional examples of </a:t>
            </a:r>
            <a:r>
              <a:rPr lang="en-GB" sz="1600" b="1" dirty="0">
                <a:solidFill>
                  <a:schemeClr val="tx1"/>
                </a:solidFill>
              </a:rPr>
              <a:t>database normalisation </a:t>
            </a:r>
            <a:r>
              <a:rPr lang="en-GB" sz="1600" dirty="0">
                <a:solidFill>
                  <a:schemeClr val="tx1"/>
                </a:solidFill>
              </a:rPr>
              <a:t>to </a:t>
            </a:r>
            <a:r>
              <a:rPr lang="en-GB" sz="1600" b="1" dirty="0">
                <a:solidFill>
                  <a:schemeClr val="tx1"/>
                </a:solidFill>
              </a:rPr>
              <a:t>third normal form (3NF)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  <a:p>
            <a:r>
              <a:rPr lang="en-GB" sz="1600" dirty="0">
                <a:solidFill>
                  <a:schemeClr val="tx1"/>
                </a:solidFill>
              </a:rPr>
              <a:t>It assumes you have already watched and are comfortable with the content of our video on </a:t>
            </a:r>
            <a:r>
              <a:rPr lang="en-GB" sz="1600" i="1" dirty="0">
                <a:solidFill>
                  <a:schemeClr val="tx1"/>
                </a:solidFill>
              </a:rPr>
              <a:t>Normalisation to 3NF.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  <a:p>
            <a:r>
              <a:rPr lang="en-GB" sz="1600" dirty="0">
                <a:solidFill>
                  <a:schemeClr val="tx1"/>
                </a:solidFill>
              </a:rPr>
              <a:t>If you have not seen it yet, we suggest you watch </a:t>
            </a:r>
            <a:r>
              <a:rPr lang="en-GB" sz="1600" i="1" dirty="0">
                <a:solidFill>
                  <a:schemeClr val="tx1"/>
                </a:solidFill>
              </a:rPr>
              <a:t>Normalisation to 3NF </a:t>
            </a:r>
            <a:r>
              <a:rPr lang="en-GB" sz="1600" dirty="0">
                <a:solidFill>
                  <a:schemeClr val="tx1"/>
                </a:solidFill>
              </a:rPr>
              <a:t>first. 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09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3492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This table contains multiple-choice questions. Each one has a correct answer and three incorrect answers.</a:t>
            </a:r>
          </a:p>
          <a:p>
            <a:pPr marL="285750" indent="-285750" algn="l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The table is also storing: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Question topic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Question difficulty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Whether an answer is correct 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Number of marks available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Let’s</a:t>
            </a:r>
            <a:r>
              <a:rPr lang="en-GB" sz="1600" b="1" dirty="0">
                <a:solidFill>
                  <a:schemeClr val="tx1"/>
                </a:solidFill>
              </a:rPr>
              <a:t> normalise</a:t>
            </a:r>
            <a:r>
              <a:rPr lang="en-GB" sz="1600" dirty="0">
                <a:solidFill>
                  <a:schemeClr val="tx1"/>
                </a:solidFill>
              </a:rPr>
              <a:t> the table to </a:t>
            </a:r>
            <a:r>
              <a:rPr lang="en-GB" sz="1600" b="1" dirty="0">
                <a:solidFill>
                  <a:schemeClr val="tx1"/>
                </a:solidFill>
              </a:rPr>
              <a:t>third normal form (3NF)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341">
            <a:extLst>
              <a:ext uri="{FF2B5EF4-FFF2-40B4-BE49-F238E27FC236}">
                <a16:creationId xmlns:a16="http://schemas.microsoft.com/office/drawing/2014/main" id="{25428488-5DEC-4451-8369-81DC9BCD8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580331"/>
              </p:ext>
            </p:extLst>
          </p:nvPr>
        </p:nvGraphicFramePr>
        <p:xfrm>
          <a:off x="277091" y="1484076"/>
          <a:ext cx="7920748" cy="1342980"/>
        </p:xfrm>
        <a:graphic>
          <a:graphicData uri="http://schemas.openxmlformats.org/drawingml/2006/table">
            <a:tbl>
              <a:tblPr/>
              <a:tblGrid>
                <a:gridCol w="816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7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4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6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data, Storing a second copy to protect against data loss, 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TCP, HTTPS, SMTP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237C0D9-8F9A-4243-84D7-A97424C54DEB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(topic, question, difficulty, answer, correct, mark)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3C873C-F639-45B1-A4A4-3B29619D57CB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B5BE8C-D06C-42CC-87E0-E0A7C4D3608B}"/>
              </a:ext>
            </a:extLst>
          </p:cNvPr>
          <p:cNvSpPr/>
          <p:nvPr/>
        </p:nvSpPr>
        <p:spPr>
          <a:xfrm>
            <a:off x="277090" y="1475053"/>
            <a:ext cx="7920748" cy="22860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2DE4104-AD2C-457F-A114-9BB8464BD8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090" y="2981108"/>
            <a:ext cx="6517189" cy="3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034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3492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first normal form (1NF), </a:t>
            </a:r>
            <a:r>
              <a:rPr lang="en-GB" sz="1600" dirty="0">
                <a:solidFill>
                  <a:schemeClr val="tx1"/>
                </a:solidFill>
              </a:rPr>
              <a:t>a table should follow five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All </a:t>
            </a:r>
            <a:r>
              <a:rPr lang="en-GB" sz="1600" b="1" dirty="0">
                <a:solidFill>
                  <a:schemeClr val="tx1"/>
                </a:solidFill>
              </a:rPr>
              <a:t>field</a:t>
            </a:r>
            <a:r>
              <a:rPr lang="en-GB" sz="1600" dirty="0">
                <a:solidFill>
                  <a:schemeClr val="tx1"/>
                </a:solidFill>
              </a:rPr>
              <a:t> names must be unique.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from the same </a:t>
            </a:r>
            <a:r>
              <a:rPr lang="en-GB" sz="1600" b="1" dirty="0">
                <a:solidFill>
                  <a:schemeClr val="tx1"/>
                </a:solidFill>
              </a:rPr>
              <a:t>domain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atomic.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No two </a:t>
            </a:r>
            <a:r>
              <a:rPr lang="en-GB" sz="1600" b="1" dirty="0">
                <a:solidFill>
                  <a:schemeClr val="tx1"/>
                </a:solidFill>
              </a:rPr>
              <a:t>records</a:t>
            </a:r>
            <a:r>
              <a:rPr lang="en-GB" sz="1600" dirty="0">
                <a:solidFill>
                  <a:schemeClr val="tx1"/>
                </a:solidFill>
              </a:rPr>
              <a:t> can be identical.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b="0" i="0" dirty="0">
                <a:solidFill>
                  <a:srgbClr val="222222"/>
                </a:solidFill>
                <a:effectLst/>
              </a:rPr>
              <a:t>Each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table </a:t>
            </a:r>
            <a:r>
              <a:rPr lang="en-GB" sz="1600" b="0" i="0" dirty="0">
                <a:solidFill>
                  <a:srgbClr val="222222"/>
                </a:solidFill>
                <a:effectLst/>
              </a:rPr>
              <a:t>needs a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primary key</a:t>
            </a:r>
            <a:r>
              <a:rPr lang="en-GB" sz="1600" i="0" dirty="0">
                <a:solidFill>
                  <a:srgbClr val="222222"/>
                </a:solidFill>
                <a:effectLst/>
              </a:rPr>
              <a:t>.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341">
            <a:extLst>
              <a:ext uri="{FF2B5EF4-FFF2-40B4-BE49-F238E27FC236}">
                <a16:creationId xmlns:a16="http://schemas.microsoft.com/office/drawing/2014/main" id="{25428488-5DEC-4451-8369-81DC9BCD8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379268"/>
              </p:ext>
            </p:extLst>
          </p:nvPr>
        </p:nvGraphicFramePr>
        <p:xfrm>
          <a:off x="277091" y="1484076"/>
          <a:ext cx="7920748" cy="1342980"/>
        </p:xfrm>
        <a:graphic>
          <a:graphicData uri="http://schemas.openxmlformats.org/drawingml/2006/table">
            <a:tbl>
              <a:tblPr/>
              <a:tblGrid>
                <a:gridCol w="816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7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4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6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data, Storing a second copy to protect against data loss, 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TCP, HTTPS, SMTP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E751971E-F807-4D18-A4DA-A602DD2586C6}"/>
              </a:ext>
            </a:extLst>
          </p:cNvPr>
          <p:cNvSpPr/>
          <p:nvPr/>
        </p:nvSpPr>
        <p:spPr>
          <a:xfrm>
            <a:off x="8520651" y="1666875"/>
            <a:ext cx="3529637" cy="22860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37C0D9-8F9A-4243-84D7-A97424C54DEB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(topic, question, difficulty, answer, correct, mark)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3C873C-F639-45B1-A4A4-3B29619D57CB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A5883D7B-1338-4451-81F7-9AC8C8A5E193}"/>
              </a:ext>
            </a:extLst>
          </p:cNvPr>
          <p:cNvSpPr/>
          <p:nvPr/>
        </p:nvSpPr>
        <p:spPr>
          <a:xfrm>
            <a:off x="2065313" y="3077149"/>
            <a:ext cx="2504661" cy="1100142"/>
          </a:xfrm>
          <a:prstGeom prst="wedgeRoundRectCallout">
            <a:avLst>
              <a:gd name="adj1" fmla="val -11160"/>
              <a:gd name="adj2" fmla="val -66080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The names of all fields </a:t>
            </a:r>
            <a:br>
              <a:rPr lang="en-GB" sz="1600" dirty="0">
                <a:solidFill>
                  <a:schemeClr val="tx1"/>
                </a:solidFill>
              </a:rPr>
            </a:br>
            <a:r>
              <a:rPr lang="en-GB" sz="1600" dirty="0">
                <a:solidFill>
                  <a:schemeClr val="tx1"/>
                </a:solidFill>
              </a:rPr>
              <a:t>are already unique.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B5BE8C-D06C-42CC-87E0-E0A7C4D3608B}"/>
              </a:ext>
            </a:extLst>
          </p:cNvPr>
          <p:cNvSpPr/>
          <p:nvPr/>
        </p:nvSpPr>
        <p:spPr>
          <a:xfrm>
            <a:off x="277090" y="1475053"/>
            <a:ext cx="7920748" cy="22860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081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3492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first normal form (1NF), </a:t>
            </a:r>
            <a:r>
              <a:rPr lang="en-GB" sz="1600" dirty="0">
                <a:solidFill>
                  <a:schemeClr val="tx1"/>
                </a:solidFill>
              </a:rPr>
              <a:t>a table should follow five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All </a:t>
            </a:r>
            <a:r>
              <a:rPr lang="en-GB" sz="1600" b="1" dirty="0">
                <a:solidFill>
                  <a:schemeClr val="tx1"/>
                </a:solidFill>
              </a:rPr>
              <a:t>field</a:t>
            </a:r>
            <a:r>
              <a:rPr lang="en-GB" sz="1600" dirty="0">
                <a:solidFill>
                  <a:schemeClr val="tx1"/>
                </a:solidFill>
              </a:rPr>
              <a:t> names must be unique.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from the same </a:t>
            </a:r>
            <a:r>
              <a:rPr lang="en-GB" sz="1600" b="1" dirty="0">
                <a:solidFill>
                  <a:schemeClr val="tx1"/>
                </a:solidFill>
              </a:rPr>
              <a:t>domain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atomic.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No two </a:t>
            </a:r>
            <a:r>
              <a:rPr lang="en-GB" sz="1600" b="1" dirty="0">
                <a:solidFill>
                  <a:schemeClr val="tx1"/>
                </a:solidFill>
              </a:rPr>
              <a:t>records</a:t>
            </a:r>
            <a:r>
              <a:rPr lang="en-GB" sz="1600" dirty="0">
                <a:solidFill>
                  <a:schemeClr val="tx1"/>
                </a:solidFill>
              </a:rPr>
              <a:t> can be identical.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b="0" i="0" dirty="0">
                <a:solidFill>
                  <a:srgbClr val="222222"/>
                </a:solidFill>
                <a:effectLst/>
              </a:rPr>
              <a:t>Each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table </a:t>
            </a:r>
            <a:r>
              <a:rPr lang="en-GB" sz="1600" b="0" i="0" dirty="0">
                <a:solidFill>
                  <a:srgbClr val="222222"/>
                </a:solidFill>
                <a:effectLst/>
              </a:rPr>
              <a:t>needs a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primary key</a:t>
            </a:r>
            <a:r>
              <a:rPr lang="en-GB" sz="1600" i="0" dirty="0">
                <a:solidFill>
                  <a:srgbClr val="222222"/>
                </a:solidFill>
                <a:effectLst/>
              </a:rPr>
              <a:t>.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341">
            <a:extLst>
              <a:ext uri="{FF2B5EF4-FFF2-40B4-BE49-F238E27FC236}">
                <a16:creationId xmlns:a16="http://schemas.microsoft.com/office/drawing/2014/main" id="{25428488-5DEC-4451-8369-81DC9BCD8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536782"/>
              </p:ext>
            </p:extLst>
          </p:nvPr>
        </p:nvGraphicFramePr>
        <p:xfrm>
          <a:off x="277091" y="1484076"/>
          <a:ext cx="7920748" cy="1342980"/>
        </p:xfrm>
        <a:graphic>
          <a:graphicData uri="http://schemas.openxmlformats.org/drawingml/2006/table">
            <a:tbl>
              <a:tblPr/>
              <a:tblGrid>
                <a:gridCol w="816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7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4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6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data, Storing a second copy to protect against data loss, 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TCP, HTTPS, SMTP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E751971E-F807-4D18-A4DA-A602DD2586C6}"/>
              </a:ext>
            </a:extLst>
          </p:cNvPr>
          <p:cNvSpPr/>
          <p:nvPr/>
        </p:nvSpPr>
        <p:spPr>
          <a:xfrm>
            <a:off x="8520651" y="1943962"/>
            <a:ext cx="3529637" cy="495181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8DFF5E-CED3-4A0F-9BF2-CCD2FF9CE7E5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(topic, question, difficulty, answer, correct, mark)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4B2767-8948-47B2-B931-DB95B7B04D06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193C155D-0878-4884-B8C4-DCE131275D3C}"/>
              </a:ext>
            </a:extLst>
          </p:cNvPr>
          <p:cNvSpPr/>
          <p:nvPr/>
        </p:nvSpPr>
        <p:spPr>
          <a:xfrm>
            <a:off x="4433456" y="3148703"/>
            <a:ext cx="2673460" cy="1100142"/>
          </a:xfrm>
          <a:prstGeom prst="wedgeRoundRectCallout">
            <a:avLst>
              <a:gd name="adj1" fmla="val -11160"/>
              <a:gd name="adj2" fmla="val -66080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The values in each fields  are of the same type already.</a:t>
            </a:r>
          </a:p>
        </p:txBody>
      </p:sp>
    </p:spTree>
    <p:extLst>
      <p:ext uri="{BB962C8B-B14F-4D97-AF65-F5344CB8AC3E}">
        <p14:creationId xmlns:p14="http://schemas.microsoft.com/office/powerpoint/2010/main" val="3969528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3492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first normal form (1NF), </a:t>
            </a:r>
            <a:r>
              <a:rPr lang="en-GB" sz="1600" dirty="0">
                <a:solidFill>
                  <a:schemeClr val="tx1"/>
                </a:solidFill>
              </a:rPr>
              <a:t>a table should follow five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All </a:t>
            </a:r>
            <a:r>
              <a:rPr lang="en-GB" sz="1600" b="1" dirty="0">
                <a:solidFill>
                  <a:schemeClr val="tx1"/>
                </a:solidFill>
              </a:rPr>
              <a:t>field</a:t>
            </a:r>
            <a:r>
              <a:rPr lang="en-GB" sz="1600" dirty="0">
                <a:solidFill>
                  <a:schemeClr val="tx1"/>
                </a:solidFill>
              </a:rPr>
              <a:t> names must be unique.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from the same </a:t>
            </a:r>
            <a:r>
              <a:rPr lang="en-GB" sz="1600" b="1" dirty="0">
                <a:solidFill>
                  <a:schemeClr val="tx1"/>
                </a:solidFill>
              </a:rPr>
              <a:t>domain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atomic.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No two </a:t>
            </a:r>
            <a:r>
              <a:rPr lang="en-GB" sz="1600" b="1" dirty="0">
                <a:solidFill>
                  <a:schemeClr val="tx1"/>
                </a:solidFill>
              </a:rPr>
              <a:t>records</a:t>
            </a:r>
            <a:r>
              <a:rPr lang="en-GB" sz="1600" dirty="0">
                <a:solidFill>
                  <a:schemeClr val="tx1"/>
                </a:solidFill>
              </a:rPr>
              <a:t> can be identical.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b="0" i="0" dirty="0">
                <a:solidFill>
                  <a:srgbClr val="222222"/>
                </a:solidFill>
                <a:effectLst/>
              </a:rPr>
              <a:t>Each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table </a:t>
            </a:r>
            <a:r>
              <a:rPr lang="en-GB" sz="1600" b="0" i="0" dirty="0">
                <a:solidFill>
                  <a:srgbClr val="222222"/>
                </a:solidFill>
                <a:effectLst/>
              </a:rPr>
              <a:t>needs a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primary key</a:t>
            </a:r>
            <a:r>
              <a:rPr lang="en-GB" sz="1600" i="0" dirty="0">
                <a:solidFill>
                  <a:srgbClr val="222222"/>
                </a:solidFill>
                <a:effectLst/>
              </a:rPr>
              <a:t>.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341">
            <a:extLst>
              <a:ext uri="{FF2B5EF4-FFF2-40B4-BE49-F238E27FC236}">
                <a16:creationId xmlns:a16="http://schemas.microsoft.com/office/drawing/2014/main" id="{25428488-5DEC-4451-8369-81DC9BCD8C1A}"/>
              </a:ext>
            </a:extLst>
          </p:cNvPr>
          <p:cNvGraphicFramePr>
            <a:graphicFrameLocks noGrp="1"/>
          </p:cNvGraphicFramePr>
          <p:nvPr/>
        </p:nvGraphicFramePr>
        <p:xfrm>
          <a:off x="277091" y="1484076"/>
          <a:ext cx="7920748" cy="1342980"/>
        </p:xfrm>
        <a:graphic>
          <a:graphicData uri="http://schemas.openxmlformats.org/drawingml/2006/table">
            <a:tbl>
              <a:tblPr/>
              <a:tblGrid>
                <a:gridCol w="816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7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4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6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data, Storing a second copy to protect against data loss, 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TCP, HTTPS, SMTP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F8DFF5E-CED3-4A0F-9BF2-CCD2FF9CE7E5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(topic, question, difficulty, answer, correct, mark)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4B2767-8948-47B2-B931-DB95B7B04D06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193C155D-0878-4884-B8C4-DCE131275D3C}"/>
              </a:ext>
            </a:extLst>
          </p:cNvPr>
          <p:cNvSpPr/>
          <p:nvPr/>
        </p:nvSpPr>
        <p:spPr>
          <a:xfrm>
            <a:off x="4433456" y="3148703"/>
            <a:ext cx="2673460" cy="1100142"/>
          </a:xfrm>
          <a:prstGeom prst="wedgeRoundRectCallout">
            <a:avLst>
              <a:gd name="adj1" fmla="val -11160"/>
              <a:gd name="adj2" fmla="val -66080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The values in the </a:t>
            </a:r>
            <a:r>
              <a:rPr lang="en-GB" sz="1600" i="1" dirty="0">
                <a:solidFill>
                  <a:schemeClr val="tx1"/>
                </a:solidFill>
              </a:rPr>
              <a:t>answer </a:t>
            </a:r>
            <a:r>
              <a:rPr lang="en-GB" sz="1600" dirty="0">
                <a:solidFill>
                  <a:schemeClr val="tx1"/>
                </a:solidFill>
              </a:rPr>
              <a:t>field are not always atomic.  Some entries contain more than one answer.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61A8DA-EBFD-4024-80D8-43878E053AE6}"/>
              </a:ext>
            </a:extLst>
          </p:cNvPr>
          <p:cNvSpPr/>
          <p:nvPr/>
        </p:nvSpPr>
        <p:spPr>
          <a:xfrm>
            <a:off x="8520651" y="2457616"/>
            <a:ext cx="3529637" cy="286323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73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34928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first normal form (1NF), </a:t>
            </a:r>
            <a:r>
              <a:rPr lang="en-GB" sz="1600" dirty="0">
                <a:solidFill>
                  <a:schemeClr val="tx1"/>
                </a:solidFill>
              </a:rPr>
              <a:t>a table should follow five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All </a:t>
            </a:r>
            <a:r>
              <a:rPr lang="en-GB" sz="1600" b="1" dirty="0">
                <a:solidFill>
                  <a:schemeClr val="tx1"/>
                </a:solidFill>
              </a:rPr>
              <a:t>field</a:t>
            </a:r>
            <a:r>
              <a:rPr lang="en-GB" sz="1600" dirty="0">
                <a:solidFill>
                  <a:schemeClr val="tx1"/>
                </a:solidFill>
              </a:rPr>
              <a:t> names must be unique.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from the same </a:t>
            </a:r>
            <a:r>
              <a:rPr lang="en-GB" sz="1600" b="1" dirty="0">
                <a:solidFill>
                  <a:schemeClr val="tx1"/>
                </a:solidFill>
              </a:rPr>
              <a:t>domain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atomic.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No two </a:t>
            </a:r>
            <a:r>
              <a:rPr lang="en-GB" sz="1600" b="1" dirty="0">
                <a:solidFill>
                  <a:schemeClr val="tx1"/>
                </a:solidFill>
              </a:rPr>
              <a:t>records</a:t>
            </a:r>
            <a:r>
              <a:rPr lang="en-GB" sz="1600" dirty="0">
                <a:solidFill>
                  <a:schemeClr val="tx1"/>
                </a:solidFill>
              </a:rPr>
              <a:t> can be identical.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b="0" i="0" dirty="0">
                <a:solidFill>
                  <a:srgbClr val="222222"/>
                </a:solidFill>
                <a:effectLst/>
              </a:rPr>
              <a:t>Each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table </a:t>
            </a:r>
            <a:r>
              <a:rPr lang="en-GB" sz="1600" b="0" i="0" dirty="0">
                <a:solidFill>
                  <a:srgbClr val="222222"/>
                </a:solidFill>
                <a:effectLst/>
              </a:rPr>
              <a:t>needs a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primary key</a:t>
            </a:r>
            <a:r>
              <a:rPr lang="en-GB" sz="1600" i="0" dirty="0">
                <a:solidFill>
                  <a:srgbClr val="222222"/>
                </a:solidFill>
                <a:effectLst/>
              </a:rPr>
              <a:t>.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341">
            <a:extLst>
              <a:ext uri="{FF2B5EF4-FFF2-40B4-BE49-F238E27FC236}">
                <a16:creationId xmlns:a16="http://schemas.microsoft.com/office/drawing/2014/main" id="{25428488-5DEC-4451-8369-81DC9BCD8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674268"/>
              </p:ext>
            </p:extLst>
          </p:nvPr>
        </p:nvGraphicFramePr>
        <p:xfrm>
          <a:off x="277091" y="1484076"/>
          <a:ext cx="7861587" cy="1905300"/>
        </p:xfrm>
        <a:graphic>
          <a:graphicData uri="http://schemas.openxmlformats.org/drawingml/2006/table">
            <a:tbl>
              <a:tblPr/>
              <a:tblGrid>
                <a:gridCol w="816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8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6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370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625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830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277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E751971E-F807-4D18-A4DA-A602DD2586C6}"/>
              </a:ext>
            </a:extLst>
          </p:cNvPr>
          <p:cNvSpPr/>
          <p:nvPr/>
        </p:nvSpPr>
        <p:spPr>
          <a:xfrm>
            <a:off x="8520651" y="2457616"/>
            <a:ext cx="3529637" cy="286323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6D425A-080B-4E13-AEE5-A55F0B895933}"/>
              </a:ext>
            </a:extLst>
          </p:cNvPr>
          <p:cNvSpPr/>
          <p:nvPr/>
        </p:nvSpPr>
        <p:spPr>
          <a:xfrm>
            <a:off x="4165704" y="1484076"/>
            <a:ext cx="2678441" cy="190530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14CCCE-168F-4293-8706-3D8618308E93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(topic, question, difficulty, answer, correct, mark)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93C9DC-8703-46F4-86CD-64441FAF43B6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1C25C328-7990-4012-8FAF-9A04895CCB08}"/>
              </a:ext>
            </a:extLst>
          </p:cNvPr>
          <p:cNvSpPr/>
          <p:nvPr/>
        </p:nvSpPr>
        <p:spPr>
          <a:xfrm>
            <a:off x="4349056" y="3702885"/>
            <a:ext cx="2673460" cy="1358642"/>
          </a:xfrm>
          <a:prstGeom prst="wedgeRoundRectCallout">
            <a:avLst>
              <a:gd name="adj1" fmla="val -11160"/>
              <a:gd name="adj2" fmla="val -66080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We have now made the </a:t>
            </a:r>
            <a:r>
              <a:rPr lang="en-GB" sz="1600" i="1" dirty="0">
                <a:solidFill>
                  <a:schemeClr val="tx1"/>
                </a:solidFill>
              </a:rPr>
              <a:t>answer</a:t>
            </a:r>
            <a:r>
              <a:rPr lang="en-GB" sz="1600" dirty="0">
                <a:solidFill>
                  <a:schemeClr val="tx1"/>
                </a:solidFill>
              </a:rPr>
              <a:t> field fully atomic.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In doing so, we have increased data redundancy but satisfied rule three.</a:t>
            </a:r>
          </a:p>
        </p:txBody>
      </p:sp>
    </p:spTree>
    <p:extLst>
      <p:ext uri="{BB962C8B-B14F-4D97-AF65-F5344CB8AC3E}">
        <p14:creationId xmlns:p14="http://schemas.microsoft.com/office/powerpoint/2010/main" val="3705118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25692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first normal form (1NF), </a:t>
            </a:r>
            <a:r>
              <a:rPr lang="en-GB" sz="1600" dirty="0">
                <a:solidFill>
                  <a:schemeClr val="tx1"/>
                </a:solidFill>
              </a:rPr>
              <a:t>a table should follow five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All </a:t>
            </a:r>
            <a:r>
              <a:rPr lang="en-GB" sz="1600" b="1" dirty="0">
                <a:solidFill>
                  <a:schemeClr val="tx1"/>
                </a:solidFill>
              </a:rPr>
              <a:t>field</a:t>
            </a:r>
            <a:r>
              <a:rPr lang="en-GB" sz="1600" dirty="0">
                <a:solidFill>
                  <a:schemeClr val="tx1"/>
                </a:solidFill>
              </a:rPr>
              <a:t> names must be unique.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from the same </a:t>
            </a:r>
            <a:r>
              <a:rPr lang="en-GB" sz="1600" b="1" dirty="0">
                <a:solidFill>
                  <a:schemeClr val="tx1"/>
                </a:solidFill>
              </a:rPr>
              <a:t>domain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atomic.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No two </a:t>
            </a:r>
            <a:r>
              <a:rPr lang="en-GB" sz="1600" b="1" dirty="0">
                <a:solidFill>
                  <a:schemeClr val="tx1"/>
                </a:solidFill>
              </a:rPr>
              <a:t>records</a:t>
            </a:r>
            <a:r>
              <a:rPr lang="en-GB" sz="1600" dirty="0">
                <a:solidFill>
                  <a:schemeClr val="tx1"/>
                </a:solidFill>
              </a:rPr>
              <a:t> can be identical.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b="0" i="0" dirty="0">
                <a:solidFill>
                  <a:srgbClr val="222222"/>
                </a:solidFill>
                <a:effectLst/>
              </a:rPr>
              <a:t>Each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table </a:t>
            </a:r>
            <a:r>
              <a:rPr lang="en-GB" sz="1600" b="0" i="0" dirty="0">
                <a:solidFill>
                  <a:srgbClr val="222222"/>
                </a:solidFill>
                <a:effectLst/>
              </a:rPr>
              <a:t>needs a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primary key</a:t>
            </a:r>
            <a:r>
              <a:rPr lang="en-GB" sz="1600" i="0" dirty="0">
                <a:solidFill>
                  <a:srgbClr val="222222"/>
                </a:solidFill>
                <a:effectLst/>
              </a:rPr>
              <a:t>.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341">
            <a:extLst>
              <a:ext uri="{FF2B5EF4-FFF2-40B4-BE49-F238E27FC236}">
                <a16:creationId xmlns:a16="http://schemas.microsoft.com/office/drawing/2014/main" id="{25428488-5DEC-4451-8369-81DC9BCD8C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097778"/>
              </p:ext>
            </p:extLst>
          </p:nvPr>
        </p:nvGraphicFramePr>
        <p:xfrm>
          <a:off x="277091" y="1484260"/>
          <a:ext cx="7861587" cy="1905300"/>
        </p:xfrm>
        <a:graphic>
          <a:graphicData uri="http://schemas.openxmlformats.org/drawingml/2006/table">
            <a:tbl>
              <a:tblPr/>
              <a:tblGrid>
                <a:gridCol w="816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8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46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06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370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625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830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277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E751971E-F807-4D18-A4DA-A602DD2586C6}"/>
              </a:ext>
            </a:extLst>
          </p:cNvPr>
          <p:cNvSpPr/>
          <p:nvPr/>
        </p:nvSpPr>
        <p:spPr>
          <a:xfrm>
            <a:off x="8520651" y="2753177"/>
            <a:ext cx="3529637" cy="286323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6D425A-080B-4E13-AEE5-A55F0B895933}"/>
              </a:ext>
            </a:extLst>
          </p:cNvPr>
          <p:cNvSpPr/>
          <p:nvPr/>
        </p:nvSpPr>
        <p:spPr>
          <a:xfrm>
            <a:off x="277090" y="1727369"/>
            <a:ext cx="7861587" cy="191656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52DC76-C8CB-47FE-B417-0AFBB675A936}"/>
              </a:ext>
            </a:extLst>
          </p:cNvPr>
          <p:cNvSpPr/>
          <p:nvPr/>
        </p:nvSpPr>
        <p:spPr>
          <a:xfrm>
            <a:off x="277089" y="1931726"/>
            <a:ext cx="7861587" cy="191656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BD7A86-0FD5-4B14-AE91-7A237B903E9D}"/>
              </a:ext>
            </a:extLst>
          </p:cNvPr>
          <p:cNvSpPr/>
          <p:nvPr/>
        </p:nvSpPr>
        <p:spPr>
          <a:xfrm>
            <a:off x="277090" y="2142433"/>
            <a:ext cx="7861587" cy="191656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FB0C1D-AB7C-418A-83C9-00F4B5CBA118}"/>
              </a:ext>
            </a:extLst>
          </p:cNvPr>
          <p:cNvSpPr/>
          <p:nvPr/>
        </p:nvSpPr>
        <p:spPr>
          <a:xfrm>
            <a:off x="277089" y="2346790"/>
            <a:ext cx="7861587" cy="191656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55E318-E9E6-4A8B-97C4-327461D8C10B}"/>
              </a:ext>
            </a:extLst>
          </p:cNvPr>
          <p:cNvSpPr/>
          <p:nvPr/>
        </p:nvSpPr>
        <p:spPr>
          <a:xfrm>
            <a:off x="277090" y="2557730"/>
            <a:ext cx="7861587" cy="191656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860BA7-D8B5-406A-867F-81A3276B5B7A}"/>
              </a:ext>
            </a:extLst>
          </p:cNvPr>
          <p:cNvSpPr/>
          <p:nvPr/>
        </p:nvSpPr>
        <p:spPr>
          <a:xfrm>
            <a:off x="277089" y="2768437"/>
            <a:ext cx="7861587" cy="191656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C6E446-780B-4649-8C16-6F5339101852}"/>
              </a:ext>
            </a:extLst>
          </p:cNvPr>
          <p:cNvSpPr/>
          <p:nvPr/>
        </p:nvSpPr>
        <p:spPr>
          <a:xfrm>
            <a:off x="277091" y="2975910"/>
            <a:ext cx="7861587" cy="191656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7C3246A-9BAB-4432-82A1-8611F3F85F99}"/>
              </a:ext>
            </a:extLst>
          </p:cNvPr>
          <p:cNvSpPr/>
          <p:nvPr/>
        </p:nvSpPr>
        <p:spPr>
          <a:xfrm>
            <a:off x="277090" y="3180267"/>
            <a:ext cx="7861587" cy="191656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F899C9E-CFCD-424D-B9A2-496C201C4029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(topic, question, difficulty, answer, correct, mark)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771F764-78D5-4479-B2B7-105EA1647E4C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2CCEFD26-C243-4865-887B-AD381DC42CCC}"/>
              </a:ext>
            </a:extLst>
          </p:cNvPr>
          <p:cNvSpPr/>
          <p:nvPr/>
        </p:nvSpPr>
        <p:spPr>
          <a:xfrm>
            <a:off x="2955551" y="3798334"/>
            <a:ext cx="2504661" cy="1100142"/>
          </a:xfrm>
          <a:prstGeom prst="wedgeRoundRectCallout">
            <a:avLst>
              <a:gd name="adj1" fmla="val -11160"/>
              <a:gd name="adj2" fmla="val -66080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No two records are identical.</a:t>
            </a:r>
          </a:p>
        </p:txBody>
      </p:sp>
    </p:spTree>
    <p:extLst>
      <p:ext uri="{BB962C8B-B14F-4D97-AF65-F5344CB8AC3E}">
        <p14:creationId xmlns:p14="http://schemas.microsoft.com/office/powerpoint/2010/main" val="892856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41">
            <a:extLst>
              <a:ext uri="{FF2B5EF4-FFF2-40B4-BE49-F238E27FC236}">
                <a16:creationId xmlns:a16="http://schemas.microsoft.com/office/drawing/2014/main" id="{A2BDDA6F-9C70-4BA3-AB07-163C339D5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118404"/>
              </p:ext>
            </p:extLst>
          </p:nvPr>
        </p:nvGraphicFramePr>
        <p:xfrm>
          <a:off x="277091" y="1484076"/>
          <a:ext cx="7311257" cy="2591100"/>
        </p:xfrm>
        <a:graphic>
          <a:graphicData uri="http://schemas.openxmlformats.org/drawingml/2006/table">
            <a:tbl>
              <a:tblPr/>
              <a:tblGrid>
                <a:gridCol w="800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26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47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4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459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difficulty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</a:t>
                      </a:r>
                      <a:endParaRPr lang="en-GB" sz="1050" b="1" i="0" u="sng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correct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5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  <a:endParaRPr lang="en-GB" sz="105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Making data unreadable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hackers from accessing data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Storing a second copy to protect against data loss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370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the purpose of encryption?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Preventing data from being stolen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625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TCP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HTTPS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830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Networking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protocol routes data across networks?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SMTP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277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0AD926B-63FC-4701-BC8D-C0B112CEB516}"/>
              </a:ext>
            </a:extLst>
          </p:cNvPr>
          <p:cNvSpPr/>
          <p:nvPr/>
        </p:nvSpPr>
        <p:spPr>
          <a:xfrm>
            <a:off x="8520652" y="1075981"/>
            <a:ext cx="3529637" cy="4244164"/>
          </a:xfrm>
          <a:prstGeom prst="rect">
            <a:avLst/>
          </a:prstGeom>
          <a:solidFill>
            <a:schemeClr val="bg1">
              <a:lumMod val="9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 eaLnBrk="1" hangingPunct="1">
              <a:spcBef>
                <a:spcPct val="20000"/>
              </a:spcBef>
            </a:pPr>
            <a:r>
              <a:rPr lang="en-GB" sz="1600" dirty="0">
                <a:solidFill>
                  <a:schemeClr val="tx1"/>
                </a:solidFill>
              </a:rPr>
              <a:t>To get to </a:t>
            </a:r>
            <a:r>
              <a:rPr lang="en-GB" sz="1600" b="1" dirty="0">
                <a:solidFill>
                  <a:schemeClr val="tx1"/>
                </a:solidFill>
              </a:rPr>
              <a:t>first normal form (1NF), </a:t>
            </a:r>
            <a:r>
              <a:rPr lang="en-GB" sz="1600" dirty="0">
                <a:solidFill>
                  <a:schemeClr val="tx1"/>
                </a:solidFill>
              </a:rPr>
              <a:t>a table should follow five rules:</a:t>
            </a:r>
            <a:endParaRPr lang="en-GB" sz="1600" b="1" dirty="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All </a:t>
            </a:r>
            <a:r>
              <a:rPr lang="en-GB" sz="1600" b="1" dirty="0">
                <a:solidFill>
                  <a:schemeClr val="tx1"/>
                </a:solidFill>
              </a:rPr>
              <a:t>field</a:t>
            </a:r>
            <a:r>
              <a:rPr lang="en-GB" sz="1600" dirty="0">
                <a:solidFill>
                  <a:schemeClr val="tx1"/>
                </a:solidFill>
              </a:rPr>
              <a:t> names must be unique.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from the same </a:t>
            </a:r>
            <a:r>
              <a:rPr lang="en-GB" sz="1600" b="1" dirty="0">
                <a:solidFill>
                  <a:schemeClr val="tx1"/>
                </a:solidFill>
              </a:rPr>
              <a:t>domain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Values in </a:t>
            </a:r>
            <a:r>
              <a:rPr lang="en-GB" sz="1600" b="1" dirty="0">
                <a:solidFill>
                  <a:schemeClr val="tx1"/>
                </a:solidFill>
              </a:rPr>
              <a:t>fields</a:t>
            </a:r>
            <a:r>
              <a:rPr lang="en-GB" sz="1600" dirty="0">
                <a:solidFill>
                  <a:schemeClr val="tx1"/>
                </a:solidFill>
              </a:rPr>
              <a:t> should be atomic.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dirty="0">
                <a:solidFill>
                  <a:schemeClr val="tx1"/>
                </a:solidFill>
              </a:rPr>
              <a:t>No two </a:t>
            </a:r>
            <a:r>
              <a:rPr lang="en-GB" sz="1600" b="1" dirty="0">
                <a:solidFill>
                  <a:schemeClr val="tx1"/>
                </a:solidFill>
              </a:rPr>
              <a:t>records</a:t>
            </a:r>
            <a:r>
              <a:rPr lang="en-GB" sz="1600" dirty="0">
                <a:solidFill>
                  <a:schemeClr val="tx1"/>
                </a:solidFill>
              </a:rPr>
              <a:t> can be identical.</a:t>
            </a:r>
          </a:p>
          <a:p>
            <a:pPr marL="457200" indent="-457200">
              <a:spcBef>
                <a:spcPct val="20000"/>
              </a:spcBef>
              <a:buFont typeface="+mj-lt"/>
              <a:buAutoNum type="arabicPeriod"/>
            </a:pPr>
            <a:r>
              <a:rPr lang="en-GB" sz="1600" b="0" i="0" dirty="0">
                <a:solidFill>
                  <a:srgbClr val="222222"/>
                </a:solidFill>
                <a:effectLst/>
              </a:rPr>
              <a:t>Each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table </a:t>
            </a:r>
            <a:r>
              <a:rPr lang="en-GB" sz="1600" b="0" i="0" dirty="0">
                <a:solidFill>
                  <a:srgbClr val="222222"/>
                </a:solidFill>
                <a:effectLst/>
              </a:rPr>
              <a:t>needs a </a:t>
            </a:r>
            <a:r>
              <a:rPr lang="en-GB" sz="1600" b="1" i="0" dirty="0">
                <a:solidFill>
                  <a:srgbClr val="222222"/>
                </a:solidFill>
                <a:effectLst/>
              </a:rPr>
              <a:t>primary key</a:t>
            </a:r>
            <a:r>
              <a:rPr lang="en-GB" sz="1600" i="0" dirty="0">
                <a:solidFill>
                  <a:srgbClr val="222222"/>
                </a:solidFill>
                <a:effectLst/>
              </a:rPr>
              <a:t>.</a:t>
            </a:r>
            <a:endParaRPr lang="en-GB" sz="1600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</a:endParaRPr>
          </a:p>
          <a:p>
            <a:pPr>
              <a:buClr>
                <a:schemeClr val="tx1"/>
              </a:buClr>
            </a:pPr>
            <a:r>
              <a:rPr lang="en-GB" sz="1600" dirty="0">
                <a:solidFill>
                  <a:schemeClr val="tx1"/>
                </a:solidFill>
              </a:rPr>
              <a:t>Our table is now in </a:t>
            </a:r>
            <a:r>
              <a:rPr lang="en-GB" sz="1600" b="1" dirty="0">
                <a:solidFill>
                  <a:schemeClr val="tx1"/>
                </a:solidFill>
              </a:rPr>
              <a:t>1NF</a:t>
            </a:r>
            <a:r>
              <a:rPr lang="en-GB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7A2863-ECD0-42F8-A8CD-90174F9F6801}"/>
              </a:ext>
            </a:extLst>
          </p:cNvPr>
          <p:cNvSpPr/>
          <p:nvPr/>
        </p:nvSpPr>
        <p:spPr>
          <a:xfrm>
            <a:off x="176565" y="523174"/>
            <a:ext cx="8437083" cy="470000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normalisation</a:t>
            </a:r>
            <a:endParaRPr lang="en-GB" sz="1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51971E-F807-4D18-A4DA-A602DD2586C6}"/>
              </a:ext>
            </a:extLst>
          </p:cNvPr>
          <p:cNvSpPr/>
          <p:nvPr/>
        </p:nvSpPr>
        <p:spPr>
          <a:xfrm>
            <a:off x="8520651" y="3067575"/>
            <a:ext cx="3529637" cy="264101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33167-0F04-4BC4-B8A2-4B6846473ADF}"/>
              </a:ext>
            </a:extLst>
          </p:cNvPr>
          <p:cNvSpPr txBox="1"/>
          <p:nvPr/>
        </p:nvSpPr>
        <p:spPr>
          <a:xfrm>
            <a:off x="176566" y="1006859"/>
            <a:ext cx="802127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QUESTION (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topic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question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difficulty, </a:t>
            </a:r>
            <a:r>
              <a:rPr lang="en-GB" sz="1500" u="sng" dirty="0">
                <a:solidFill>
                  <a:srgbClr val="FF0000"/>
                </a:solidFill>
                <a:latin typeface="Consolas" panose="020B0609020204030204" pitchFamily="49" charset="0"/>
              </a:rPr>
              <a:t>answer</a:t>
            </a:r>
            <a:r>
              <a:rPr lang="en-GB" sz="1500" dirty="0">
                <a:solidFill>
                  <a:srgbClr val="FF0000"/>
                </a:solidFill>
                <a:latin typeface="Consolas" panose="020B0609020204030204" pitchFamily="49" charset="0"/>
              </a:rPr>
              <a:t>, correct, mark)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75DB20-E9BE-401F-A7F2-FEE705902472}"/>
              </a:ext>
            </a:extLst>
          </p:cNvPr>
          <p:cNvSpPr/>
          <p:nvPr/>
        </p:nvSpPr>
        <p:spPr bwMode="auto">
          <a:xfrm>
            <a:off x="8520651" y="6145813"/>
            <a:ext cx="781050" cy="5619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</a:rPr>
              <a:t>question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D16540-4148-4FD9-8DA4-AC2663C9F200}"/>
              </a:ext>
            </a:extLst>
          </p:cNvPr>
          <p:cNvSpPr/>
          <p:nvPr/>
        </p:nvSpPr>
        <p:spPr>
          <a:xfrm>
            <a:off x="277090" y="1484076"/>
            <a:ext cx="3125986" cy="259110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206CB09-3548-48BB-9AA0-1C5A6FF10508}"/>
              </a:ext>
            </a:extLst>
          </p:cNvPr>
          <p:cNvSpPr/>
          <p:nvPr/>
        </p:nvSpPr>
        <p:spPr>
          <a:xfrm>
            <a:off x="4087090" y="1484076"/>
            <a:ext cx="2351417" cy="259110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07E2F204-843C-4BD8-BAA4-E5AFE267EDAD}"/>
              </a:ext>
            </a:extLst>
          </p:cNvPr>
          <p:cNvSpPr/>
          <p:nvPr/>
        </p:nvSpPr>
        <p:spPr>
          <a:xfrm>
            <a:off x="2863272" y="4256948"/>
            <a:ext cx="3796146" cy="1888865"/>
          </a:xfrm>
          <a:prstGeom prst="wedgeRoundRectCallout">
            <a:avLst>
              <a:gd name="adj1" fmla="val -11160"/>
              <a:gd name="adj2" fmla="val -66080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We have made a composite primary key out of the </a:t>
            </a:r>
            <a:r>
              <a:rPr lang="en-GB" sz="1600" i="1" dirty="0">
                <a:solidFill>
                  <a:schemeClr val="tx1"/>
                </a:solidFill>
              </a:rPr>
              <a:t>topic, question</a:t>
            </a:r>
            <a:r>
              <a:rPr lang="en-GB" sz="1600" dirty="0">
                <a:solidFill>
                  <a:schemeClr val="tx1"/>
                </a:solidFill>
              </a:rPr>
              <a:t> and </a:t>
            </a:r>
            <a:r>
              <a:rPr lang="en-GB" sz="1600" i="1" dirty="0">
                <a:solidFill>
                  <a:schemeClr val="tx1"/>
                </a:solidFill>
              </a:rPr>
              <a:t>answer </a:t>
            </a:r>
            <a:r>
              <a:rPr lang="en-GB" sz="1600" dirty="0">
                <a:solidFill>
                  <a:schemeClr val="tx1"/>
                </a:solidFill>
              </a:rPr>
              <a:t>fields, as we know it will be unique.</a:t>
            </a:r>
          </a:p>
          <a:p>
            <a:pPr algn="ctr"/>
            <a:endParaRPr lang="en-GB" sz="1600" dirty="0">
              <a:solidFill>
                <a:schemeClr val="tx1"/>
              </a:solidFill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We will attempt to improve this situation as we further normalise the table.</a:t>
            </a:r>
          </a:p>
        </p:txBody>
      </p:sp>
    </p:spTree>
    <p:extLst>
      <p:ext uri="{BB962C8B-B14F-4D97-AF65-F5344CB8AC3E}">
        <p14:creationId xmlns:p14="http://schemas.microsoft.com/office/powerpoint/2010/main" val="3186874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76200">
          <a:solidFill>
            <a:srgbClr val="C0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8460</TotalTime>
  <Words>3124</Words>
  <Application>Microsoft Office PowerPoint</Application>
  <PresentationFormat>Widescreen</PresentationFormat>
  <Paragraphs>981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700</cp:revision>
  <dcterms:created xsi:type="dcterms:W3CDTF">2019-10-14T15:21:06Z</dcterms:created>
  <dcterms:modified xsi:type="dcterms:W3CDTF">2021-02-10T13:15:39Z</dcterms:modified>
</cp:coreProperties>
</file>