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>
        <p:scale>
          <a:sx n="100" d="100"/>
          <a:sy n="100" d="100"/>
        </p:scale>
        <p:origin x="990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Internet structure: -The TCP/IP Stack -DNS -Protocol layering -LANs and WANs -Packet and circuit switching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Networks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360358"/>
            <a:ext cx="119503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600" dirty="0" smtClean="0"/>
              <a:t>An email message to be sent is </a:t>
            </a:r>
            <a:r>
              <a:rPr lang="en-GB" sz="1600" dirty="0" smtClean="0"/>
              <a:t>30 </a:t>
            </a:r>
            <a:r>
              <a:rPr lang="en-GB" sz="1600" dirty="0" smtClean="0"/>
              <a:t>bytes.  Imagine that with the TCP protocol, this is divided into </a:t>
            </a:r>
            <a:r>
              <a:rPr lang="en-GB" sz="1600" dirty="0" smtClean="0"/>
              <a:t>three 10 </a:t>
            </a:r>
            <a:r>
              <a:rPr lang="en-GB" sz="1600" dirty="0" smtClean="0"/>
              <a:t>byte packets.</a:t>
            </a:r>
            <a:br>
              <a:rPr lang="en-GB" sz="1600" dirty="0" smtClean="0"/>
            </a:br>
            <a:r>
              <a:rPr lang="en-GB" sz="1600" dirty="0" smtClean="0"/>
              <a:t>Using either PowerPoint or Explain Everything, and the illustration below, show how this message can get from sender to </a:t>
            </a:r>
            <a:r>
              <a:rPr lang="en-GB" sz="1600" dirty="0" smtClean="0"/>
              <a:t>receiver</a:t>
            </a:r>
            <a:r>
              <a:rPr lang="en-GB" sz="1600" dirty="0" smtClean="0"/>
              <a:t>.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 smtClean="0"/>
              <a:t>One packet should be received incorrectly at one hop between two routers.</a:t>
            </a:r>
          </a:p>
        </p:txBody>
      </p:sp>
      <p:grpSp>
        <p:nvGrpSpPr>
          <p:cNvPr id="100" name="Group 99"/>
          <p:cNvGrpSpPr/>
          <p:nvPr/>
        </p:nvGrpSpPr>
        <p:grpSpPr>
          <a:xfrm>
            <a:off x="686171" y="2562332"/>
            <a:ext cx="10428975" cy="3432247"/>
            <a:chOff x="686171" y="2562332"/>
            <a:chExt cx="10428975" cy="3432247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6171" y="4133498"/>
              <a:ext cx="1224112" cy="973667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91034" y="4133497"/>
              <a:ext cx="1224112" cy="97366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8227" y="3224300"/>
              <a:ext cx="584289" cy="489172"/>
            </a:xfrm>
            <a:prstGeom prst="rect">
              <a:avLst/>
            </a:prstGeom>
          </p:spPr>
        </p:pic>
        <p:grpSp>
          <p:nvGrpSpPr>
            <p:cNvPr id="6" name="Group 5"/>
            <p:cNvGrpSpPr/>
            <p:nvPr/>
          </p:nvGrpSpPr>
          <p:grpSpPr>
            <a:xfrm>
              <a:off x="2697870" y="4130668"/>
              <a:ext cx="584289" cy="377723"/>
              <a:chOff x="3557242" y="4688439"/>
              <a:chExt cx="861484" cy="556920"/>
            </a:xfrm>
          </p:grpSpPr>
          <p:pic>
            <p:nvPicPr>
              <p:cNvPr id="9" name="Picture 8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3557243" y="4960141"/>
                <a:ext cx="861483" cy="285218"/>
              </a:xfrm>
              <a:prstGeom prst="rect">
                <a:avLst/>
              </a:prstGeom>
            </p:spPr>
          </p:pic>
          <p:pic>
            <p:nvPicPr>
              <p:cNvPr id="10" name="Picture 9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3557243" y="4817532"/>
                <a:ext cx="861483" cy="285218"/>
              </a:xfrm>
              <a:prstGeom prst="rect">
                <a:avLst/>
              </a:prstGeom>
            </p:spPr>
          </p:pic>
          <p:pic>
            <p:nvPicPr>
              <p:cNvPr id="11" name="Picture 10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3557242" y="4688439"/>
                <a:ext cx="861483" cy="285218"/>
              </a:xfrm>
              <a:prstGeom prst="rect">
                <a:avLst/>
              </a:prstGeom>
            </p:spPr>
          </p:pic>
        </p:grpSp>
        <p:grpSp>
          <p:nvGrpSpPr>
            <p:cNvPr id="22" name="Group 21"/>
            <p:cNvGrpSpPr/>
            <p:nvPr/>
          </p:nvGrpSpPr>
          <p:grpSpPr>
            <a:xfrm>
              <a:off x="8573467" y="4038528"/>
              <a:ext cx="584289" cy="377723"/>
              <a:chOff x="3557242" y="4688439"/>
              <a:chExt cx="861484" cy="556920"/>
            </a:xfrm>
          </p:grpSpPr>
          <p:pic>
            <p:nvPicPr>
              <p:cNvPr id="23" name="Picture 22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3557243" y="4960141"/>
                <a:ext cx="861483" cy="285218"/>
              </a:xfrm>
              <a:prstGeom prst="rect">
                <a:avLst/>
              </a:prstGeom>
            </p:spPr>
          </p:pic>
          <p:pic>
            <p:nvPicPr>
              <p:cNvPr id="24" name="Picture 23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3557243" y="4817532"/>
                <a:ext cx="861483" cy="285218"/>
              </a:xfrm>
              <a:prstGeom prst="rect">
                <a:avLst/>
              </a:prstGeom>
            </p:spPr>
          </p:pic>
          <p:pic>
            <p:nvPicPr>
              <p:cNvPr id="25" name="Picture 24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3557242" y="4688439"/>
                <a:ext cx="861483" cy="285218"/>
              </a:xfrm>
              <a:prstGeom prst="rect">
                <a:avLst/>
              </a:prstGeom>
            </p:spPr>
          </p:pic>
        </p:grpSp>
        <p:grpSp>
          <p:nvGrpSpPr>
            <p:cNvPr id="21" name="Group 20"/>
            <p:cNvGrpSpPr/>
            <p:nvPr/>
          </p:nvGrpSpPr>
          <p:grpSpPr>
            <a:xfrm>
              <a:off x="4125737" y="2884367"/>
              <a:ext cx="584290" cy="663307"/>
              <a:chOff x="5557491" y="3487278"/>
              <a:chExt cx="861485" cy="977989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5557492" y="3908347"/>
                <a:ext cx="861484" cy="556920"/>
                <a:chOff x="3557242" y="4688439"/>
                <a:chExt cx="861484" cy="556920"/>
              </a:xfrm>
            </p:grpSpPr>
            <p:pic>
              <p:nvPicPr>
                <p:cNvPr id="28" name="Picture 27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960141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29" name="Picture 28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817532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30" name="Picture 29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2" y="4688439"/>
                  <a:ext cx="861483" cy="285218"/>
                </a:xfrm>
                <a:prstGeom prst="rect">
                  <a:avLst/>
                </a:prstGeom>
              </p:spPr>
            </p:pic>
          </p:grpSp>
          <p:grpSp>
            <p:nvGrpSpPr>
              <p:cNvPr id="31" name="Group 30"/>
              <p:cNvGrpSpPr/>
              <p:nvPr/>
            </p:nvGrpSpPr>
            <p:grpSpPr>
              <a:xfrm>
                <a:off x="5557491" y="3487278"/>
                <a:ext cx="861484" cy="556920"/>
                <a:chOff x="3557242" y="4688439"/>
                <a:chExt cx="861484" cy="556920"/>
              </a:xfrm>
            </p:grpSpPr>
            <p:pic>
              <p:nvPicPr>
                <p:cNvPr id="32" name="Picture 31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960141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33" name="Picture 32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817532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34" name="Picture 33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2" y="4688439"/>
                  <a:ext cx="861483" cy="28521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36" name="Group 35"/>
            <p:cNvGrpSpPr/>
            <p:nvPr/>
          </p:nvGrpSpPr>
          <p:grpSpPr>
            <a:xfrm>
              <a:off x="4125735" y="5104928"/>
              <a:ext cx="584290" cy="663307"/>
              <a:chOff x="5557491" y="3487278"/>
              <a:chExt cx="861485" cy="977989"/>
            </a:xfrm>
          </p:grpSpPr>
          <p:grpSp>
            <p:nvGrpSpPr>
              <p:cNvPr id="37" name="Group 36"/>
              <p:cNvGrpSpPr/>
              <p:nvPr/>
            </p:nvGrpSpPr>
            <p:grpSpPr>
              <a:xfrm>
                <a:off x="5557492" y="3908347"/>
                <a:ext cx="861484" cy="556920"/>
                <a:chOff x="3557242" y="4688439"/>
                <a:chExt cx="861484" cy="556920"/>
              </a:xfrm>
            </p:grpSpPr>
            <p:pic>
              <p:nvPicPr>
                <p:cNvPr id="42" name="Picture 41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960141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43" name="Picture 42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817532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44" name="Picture 43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2" y="4688439"/>
                  <a:ext cx="861483" cy="285218"/>
                </a:xfrm>
                <a:prstGeom prst="rect">
                  <a:avLst/>
                </a:prstGeom>
              </p:spPr>
            </p:pic>
          </p:grpSp>
          <p:grpSp>
            <p:nvGrpSpPr>
              <p:cNvPr id="38" name="Group 37"/>
              <p:cNvGrpSpPr/>
              <p:nvPr/>
            </p:nvGrpSpPr>
            <p:grpSpPr>
              <a:xfrm>
                <a:off x="5557491" y="3487278"/>
                <a:ext cx="861484" cy="556920"/>
                <a:chOff x="3557242" y="4688439"/>
                <a:chExt cx="861484" cy="556920"/>
              </a:xfrm>
            </p:grpSpPr>
            <p:pic>
              <p:nvPicPr>
                <p:cNvPr id="39" name="Picture 38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960141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40" name="Picture 39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817532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41" name="Picture 40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2" y="4688439"/>
                  <a:ext cx="861483" cy="28521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45" name="Group 44"/>
            <p:cNvGrpSpPr/>
            <p:nvPr/>
          </p:nvGrpSpPr>
          <p:grpSpPr>
            <a:xfrm>
              <a:off x="5635668" y="3895736"/>
              <a:ext cx="584290" cy="663307"/>
              <a:chOff x="5557491" y="3487278"/>
              <a:chExt cx="861485" cy="977989"/>
            </a:xfrm>
          </p:grpSpPr>
          <p:grpSp>
            <p:nvGrpSpPr>
              <p:cNvPr id="46" name="Group 45"/>
              <p:cNvGrpSpPr/>
              <p:nvPr/>
            </p:nvGrpSpPr>
            <p:grpSpPr>
              <a:xfrm>
                <a:off x="5557492" y="3908347"/>
                <a:ext cx="861484" cy="556920"/>
                <a:chOff x="3557242" y="4688439"/>
                <a:chExt cx="861484" cy="556920"/>
              </a:xfrm>
            </p:grpSpPr>
            <p:pic>
              <p:nvPicPr>
                <p:cNvPr id="51" name="Picture 50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duotone>
                    <a:prstClr val="black"/>
                    <a:schemeClr val="accent6"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960141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52" name="Picture 51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duotone>
                    <a:prstClr val="black"/>
                    <a:schemeClr val="accent6"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817532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53" name="Picture 52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duotone>
                    <a:prstClr val="black"/>
                    <a:schemeClr val="accent6"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2" y="4688439"/>
                  <a:ext cx="861483" cy="285218"/>
                </a:xfrm>
                <a:prstGeom prst="rect">
                  <a:avLst/>
                </a:prstGeom>
              </p:spPr>
            </p:pic>
          </p:grpSp>
          <p:grpSp>
            <p:nvGrpSpPr>
              <p:cNvPr id="47" name="Group 46"/>
              <p:cNvGrpSpPr/>
              <p:nvPr/>
            </p:nvGrpSpPr>
            <p:grpSpPr>
              <a:xfrm>
                <a:off x="5557491" y="3487278"/>
                <a:ext cx="861484" cy="556920"/>
                <a:chOff x="3557242" y="4688439"/>
                <a:chExt cx="861484" cy="556920"/>
              </a:xfrm>
            </p:grpSpPr>
            <p:pic>
              <p:nvPicPr>
                <p:cNvPr id="48" name="Picture 47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duotone>
                    <a:prstClr val="black"/>
                    <a:schemeClr val="accent6"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960141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49" name="Picture 48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duotone>
                    <a:prstClr val="black"/>
                    <a:schemeClr val="accent6"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817532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50" name="Picture 49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duotone>
                    <a:prstClr val="black"/>
                    <a:schemeClr val="accent6"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2" y="4688439"/>
                  <a:ext cx="861483" cy="28521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54" name="Group 53"/>
            <p:cNvGrpSpPr/>
            <p:nvPr/>
          </p:nvGrpSpPr>
          <p:grpSpPr>
            <a:xfrm>
              <a:off x="7061864" y="2884367"/>
              <a:ext cx="584290" cy="663307"/>
              <a:chOff x="5557491" y="3487278"/>
              <a:chExt cx="861485" cy="977989"/>
            </a:xfrm>
          </p:grpSpPr>
          <p:grpSp>
            <p:nvGrpSpPr>
              <p:cNvPr id="55" name="Group 54"/>
              <p:cNvGrpSpPr/>
              <p:nvPr/>
            </p:nvGrpSpPr>
            <p:grpSpPr>
              <a:xfrm>
                <a:off x="5557492" y="3908347"/>
                <a:ext cx="861484" cy="556920"/>
                <a:chOff x="3557242" y="4688439"/>
                <a:chExt cx="861484" cy="556920"/>
              </a:xfrm>
            </p:grpSpPr>
            <p:pic>
              <p:nvPicPr>
                <p:cNvPr id="60" name="Picture 59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960141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61" name="Picture 60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817532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62" name="Picture 61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2" y="4688439"/>
                  <a:ext cx="861483" cy="285218"/>
                </a:xfrm>
                <a:prstGeom prst="rect">
                  <a:avLst/>
                </a:prstGeom>
              </p:spPr>
            </p:pic>
          </p:grpSp>
          <p:grpSp>
            <p:nvGrpSpPr>
              <p:cNvPr id="56" name="Group 55"/>
              <p:cNvGrpSpPr/>
              <p:nvPr/>
            </p:nvGrpSpPr>
            <p:grpSpPr>
              <a:xfrm>
                <a:off x="5557491" y="3487278"/>
                <a:ext cx="861484" cy="556920"/>
                <a:chOff x="3557242" y="4688439"/>
                <a:chExt cx="861484" cy="556920"/>
              </a:xfrm>
            </p:grpSpPr>
            <p:pic>
              <p:nvPicPr>
                <p:cNvPr id="57" name="Picture 56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960141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58" name="Picture 57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817532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59" name="Picture 58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2" y="4688439"/>
                  <a:ext cx="861483" cy="28521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63" name="Group 62"/>
            <p:cNvGrpSpPr/>
            <p:nvPr/>
          </p:nvGrpSpPr>
          <p:grpSpPr>
            <a:xfrm>
              <a:off x="7061864" y="5054274"/>
              <a:ext cx="584290" cy="663307"/>
              <a:chOff x="5557491" y="3487278"/>
              <a:chExt cx="861485" cy="977989"/>
            </a:xfrm>
          </p:grpSpPr>
          <p:grpSp>
            <p:nvGrpSpPr>
              <p:cNvPr id="64" name="Group 63"/>
              <p:cNvGrpSpPr/>
              <p:nvPr/>
            </p:nvGrpSpPr>
            <p:grpSpPr>
              <a:xfrm>
                <a:off x="5557492" y="3908347"/>
                <a:ext cx="861484" cy="556920"/>
                <a:chOff x="3557242" y="4688439"/>
                <a:chExt cx="861484" cy="556920"/>
              </a:xfrm>
            </p:grpSpPr>
            <p:pic>
              <p:nvPicPr>
                <p:cNvPr id="69" name="Picture 68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960141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70" name="Picture 69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817532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71" name="Picture 70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2" y="4688439"/>
                  <a:ext cx="861483" cy="285218"/>
                </a:xfrm>
                <a:prstGeom prst="rect">
                  <a:avLst/>
                </a:prstGeom>
              </p:spPr>
            </p:pic>
          </p:grpSp>
          <p:grpSp>
            <p:nvGrpSpPr>
              <p:cNvPr id="65" name="Group 64"/>
              <p:cNvGrpSpPr/>
              <p:nvPr/>
            </p:nvGrpSpPr>
            <p:grpSpPr>
              <a:xfrm>
                <a:off x="5557491" y="3487278"/>
                <a:ext cx="861484" cy="556920"/>
                <a:chOff x="3557242" y="4688439"/>
                <a:chExt cx="861484" cy="556920"/>
              </a:xfrm>
            </p:grpSpPr>
            <p:pic>
              <p:nvPicPr>
                <p:cNvPr id="66" name="Picture 65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960141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67" name="Picture 66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817532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68" name="Picture 67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2" y="4688439"/>
                  <a:ext cx="861483" cy="285218"/>
                </a:xfrm>
                <a:prstGeom prst="rect">
                  <a:avLst/>
                </a:prstGeom>
              </p:spPr>
            </p:pic>
          </p:grpSp>
        </p:grpSp>
        <p:cxnSp>
          <p:nvCxnSpPr>
            <p:cNvPr id="72" name="Curved Connector 71"/>
            <p:cNvCxnSpPr>
              <a:stCxn id="5" idx="3"/>
              <a:endCxn id="11" idx="0"/>
            </p:cNvCxnSpPr>
            <p:nvPr/>
          </p:nvCxnSpPr>
          <p:spPr>
            <a:xfrm>
              <a:off x="1882516" y="3468886"/>
              <a:ext cx="1107498" cy="661782"/>
            </a:xfrm>
            <a:prstGeom prst="curved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urved Connector 75"/>
            <p:cNvCxnSpPr>
              <a:stCxn id="144" idx="1"/>
              <a:endCxn id="23" idx="2"/>
            </p:cNvCxnSpPr>
            <p:nvPr/>
          </p:nvCxnSpPr>
          <p:spPr>
            <a:xfrm rot="10800000">
              <a:off x="8865612" y="4416252"/>
              <a:ext cx="1345334" cy="1204607"/>
            </a:xfrm>
            <a:prstGeom prst="curved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7" name="Picture 7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447199" y="3804666"/>
              <a:ext cx="286344" cy="335752"/>
            </a:xfrm>
            <a:prstGeom prst="rect">
              <a:avLst/>
            </a:prstGeom>
          </p:spPr>
        </p:pic>
        <p:cxnSp>
          <p:nvCxnSpPr>
            <p:cNvPr id="82" name="Curved Connector 81"/>
            <p:cNvCxnSpPr>
              <a:stCxn id="9" idx="3"/>
              <a:endCxn id="28" idx="2"/>
            </p:cNvCxnSpPr>
            <p:nvPr/>
          </p:nvCxnSpPr>
          <p:spPr>
            <a:xfrm flipV="1">
              <a:off x="3282159" y="3547674"/>
              <a:ext cx="1135724" cy="863995"/>
            </a:xfrm>
            <a:prstGeom prst="curvedConnector2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Curved Connector 83"/>
            <p:cNvCxnSpPr>
              <a:stCxn id="9" idx="2"/>
              <a:endCxn id="44" idx="1"/>
            </p:cNvCxnSpPr>
            <p:nvPr/>
          </p:nvCxnSpPr>
          <p:spPr>
            <a:xfrm rot="16200000" flipH="1">
              <a:off x="3068453" y="4429952"/>
              <a:ext cx="978844" cy="1135721"/>
            </a:xfrm>
            <a:prstGeom prst="curvedConnector2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urved Connector 85"/>
            <p:cNvCxnSpPr>
              <a:stCxn id="28" idx="2"/>
            </p:cNvCxnSpPr>
            <p:nvPr/>
          </p:nvCxnSpPr>
          <p:spPr>
            <a:xfrm rot="16200000" flipH="1">
              <a:off x="4627646" y="3337911"/>
              <a:ext cx="760030" cy="1179556"/>
            </a:xfrm>
            <a:prstGeom prst="curvedConnector2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urved Connector 87"/>
            <p:cNvCxnSpPr>
              <a:stCxn id="44" idx="3"/>
              <a:endCxn id="51" idx="2"/>
            </p:cNvCxnSpPr>
            <p:nvPr/>
          </p:nvCxnSpPr>
          <p:spPr>
            <a:xfrm flipV="1">
              <a:off x="4710024" y="4559043"/>
              <a:ext cx="1217790" cy="928192"/>
            </a:xfrm>
            <a:prstGeom prst="curvedConnector2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Curved Connector 92"/>
            <p:cNvCxnSpPr>
              <a:stCxn id="60" idx="2"/>
            </p:cNvCxnSpPr>
            <p:nvPr/>
          </p:nvCxnSpPr>
          <p:spPr>
            <a:xfrm rot="5400000">
              <a:off x="6450552" y="3420448"/>
              <a:ext cx="776233" cy="1030685"/>
            </a:xfrm>
            <a:prstGeom prst="curvedConnector2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5" name="Curved Connector 1024"/>
            <p:cNvCxnSpPr>
              <a:stCxn id="51" idx="2"/>
            </p:cNvCxnSpPr>
            <p:nvPr/>
          </p:nvCxnSpPr>
          <p:spPr>
            <a:xfrm rot="16200000" flipH="1">
              <a:off x="6030744" y="4456113"/>
              <a:ext cx="928191" cy="1134050"/>
            </a:xfrm>
            <a:prstGeom prst="curvedConnector2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0" name="Curved Connector 1029"/>
            <p:cNvCxnSpPr>
              <a:stCxn id="66" idx="3"/>
              <a:endCxn id="23" idx="2"/>
            </p:cNvCxnSpPr>
            <p:nvPr/>
          </p:nvCxnSpPr>
          <p:spPr>
            <a:xfrm flipV="1">
              <a:off x="7646153" y="4416251"/>
              <a:ext cx="1219459" cy="919024"/>
            </a:xfrm>
            <a:prstGeom prst="curvedConnector2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7" name="Group 106"/>
            <p:cNvGrpSpPr/>
            <p:nvPr/>
          </p:nvGrpSpPr>
          <p:grpSpPr>
            <a:xfrm>
              <a:off x="5635666" y="3333735"/>
              <a:ext cx="584290" cy="663307"/>
              <a:chOff x="5557491" y="3487278"/>
              <a:chExt cx="861485" cy="977989"/>
            </a:xfrm>
          </p:grpSpPr>
          <p:grpSp>
            <p:nvGrpSpPr>
              <p:cNvPr id="108" name="Group 107"/>
              <p:cNvGrpSpPr/>
              <p:nvPr/>
            </p:nvGrpSpPr>
            <p:grpSpPr>
              <a:xfrm>
                <a:off x="5557492" y="3908347"/>
                <a:ext cx="861484" cy="556920"/>
                <a:chOff x="3557242" y="4688439"/>
                <a:chExt cx="861484" cy="556920"/>
              </a:xfrm>
            </p:grpSpPr>
            <p:pic>
              <p:nvPicPr>
                <p:cNvPr id="113" name="Picture 112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duotone>
                    <a:prstClr val="black"/>
                    <a:schemeClr val="accent6"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960141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114" name="Picture 113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duotone>
                    <a:prstClr val="black"/>
                    <a:schemeClr val="accent6"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817532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115" name="Picture 114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duotone>
                    <a:prstClr val="black"/>
                    <a:schemeClr val="accent6"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2" y="4688439"/>
                  <a:ext cx="861483" cy="285218"/>
                </a:xfrm>
                <a:prstGeom prst="rect">
                  <a:avLst/>
                </a:prstGeom>
              </p:spPr>
            </p:pic>
          </p:grpSp>
          <p:grpSp>
            <p:nvGrpSpPr>
              <p:cNvPr id="109" name="Group 108"/>
              <p:cNvGrpSpPr/>
              <p:nvPr/>
            </p:nvGrpSpPr>
            <p:grpSpPr>
              <a:xfrm>
                <a:off x="5557491" y="3487278"/>
                <a:ext cx="861484" cy="556920"/>
                <a:chOff x="3557242" y="4688439"/>
                <a:chExt cx="861484" cy="556920"/>
              </a:xfrm>
            </p:grpSpPr>
            <p:pic>
              <p:nvPicPr>
                <p:cNvPr id="110" name="Picture 109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duotone>
                    <a:prstClr val="black"/>
                    <a:schemeClr val="accent6"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960141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111" name="Picture 110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duotone>
                    <a:prstClr val="black"/>
                    <a:schemeClr val="accent6"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3" y="4817532"/>
                  <a:ext cx="861483" cy="285218"/>
                </a:xfrm>
                <a:prstGeom prst="rect">
                  <a:avLst/>
                </a:prstGeom>
              </p:spPr>
            </p:pic>
            <p:pic>
              <p:nvPicPr>
                <p:cNvPr id="112" name="Picture 111"/>
                <p:cNvPicPr>
                  <a:picLocks noChangeAspect="1"/>
                </p:cNvPicPr>
                <p:nvPr/>
              </p:nvPicPr>
              <p:blipFill rotWithShape="1">
                <a:blip r:embed="rId4" cstate="print">
                  <a:duotone>
                    <a:prstClr val="black"/>
                    <a:schemeClr val="accent6"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3557242" y="4688439"/>
                  <a:ext cx="861483" cy="285218"/>
                </a:xfrm>
                <a:prstGeom prst="rect">
                  <a:avLst/>
                </a:prstGeom>
              </p:spPr>
            </p:pic>
          </p:grpSp>
        </p:grpSp>
        <p:cxnSp>
          <p:nvCxnSpPr>
            <p:cNvPr id="1040" name="Curved Connector 1039"/>
            <p:cNvCxnSpPr>
              <a:stCxn id="42" idx="2"/>
              <a:endCxn id="69" idx="2"/>
            </p:cNvCxnSpPr>
            <p:nvPr/>
          </p:nvCxnSpPr>
          <p:spPr>
            <a:xfrm rot="5400000" flipH="1" flipV="1">
              <a:off x="5860618" y="4274843"/>
              <a:ext cx="50654" cy="2936129"/>
            </a:xfrm>
            <a:prstGeom prst="curvedConnector3">
              <a:avLst>
                <a:gd name="adj1" fmla="val -1617152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4" name="Curved Connector 1043"/>
            <p:cNvCxnSpPr>
              <a:stCxn id="60" idx="2"/>
              <a:endCxn id="68" idx="0"/>
            </p:cNvCxnSpPr>
            <p:nvPr/>
          </p:nvCxnSpPr>
          <p:spPr>
            <a:xfrm rot="5400000">
              <a:off x="6600709" y="4300973"/>
              <a:ext cx="1506600" cy="2"/>
            </a:xfrm>
            <a:prstGeom prst="curvedConnector3">
              <a:avLst>
                <a:gd name="adj1" fmla="val 50000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7" name="TextBox 1046"/>
            <p:cNvSpPr txBox="1"/>
            <p:nvPr/>
          </p:nvSpPr>
          <p:spPr>
            <a:xfrm>
              <a:off x="2406675" y="3841171"/>
              <a:ext cx="116762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 smtClean="0"/>
                <a:t>Local ISP &amp; DNS</a:t>
              </a:r>
              <a:endParaRPr lang="en-GB" sz="1200" dirty="0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8281797" y="3742999"/>
              <a:ext cx="116762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 smtClean="0"/>
                <a:t>Local ISP &amp; DNS</a:t>
              </a:r>
              <a:endParaRPr lang="en-GB" sz="1200" dirty="0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3719429" y="4802313"/>
              <a:ext cx="13842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 smtClean="0"/>
                <a:t>Regional ISP &amp; DNS</a:t>
              </a:r>
              <a:endParaRPr lang="en-GB" sz="1200" dirty="0"/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3719429" y="2601077"/>
              <a:ext cx="13842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 smtClean="0"/>
                <a:t>Regional ISP &amp; DNS</a:t>
              </a:r>
              <a:endParaRPr lang="en-GB" sz="1200" dirty="0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490831" y="3003424"/>
              <a:ext cx="8739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 smtClean="0"/>
                <a:t>NSP &amp; DNS</a:t>
              </a:r>
              <a:endParaRPr lang="en-GB" sz="1200" dirty="0"/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6661895" y="4733497"/>
              <a:ext cx="13842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 smtClean="0"/>
                <a:t>Regional ISP &amp; DNS</a:t>
              </a:r>
              <a:endParaRPr lang="en-GB" sz="1200" dirty="0"/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6661895" y="2562332"/>
              <a:ext cx="13842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 smtClean="0"/>
                <a:t>Regional ISP &amp; DNS</a:t>
              </a:r>
              <a:endParaRPr lang="en-GB" sz="1200" dirty="0"/>
            </a:p>
          </p:txBody>
        </p:sp>
        <p:pic>
          <p:nvPicPr>
            <p:cNvPr id="144" name="Picture 143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0210946" y="5524135"/>
              <a:ext cx="584288" cy="193445"/>
            </a:xfrm>
            <a:prstGeom prst="rect">
              <a:avLst/>
            </a:prstGeom>
          </p:spPr>
        </p:pic>
        <p:cxnSp>
          <p:nvCxnSpPr>
            <p:cNvPr id="96" name="Curved Connector 95"/>
            <p:cNvCxnSpPr>
              <a:stCxn id="8" idx="2"/>
              <a:endCxn id="144" idx="3"/>
            </p:cNvCxnSpPr>
            <p:nvPr/>
          </p:nvCxnSpPr>
          <p:spPr>
            <a:xfrm rot="16200000" flipH="1">
              <a:off x="10392315" y="5217939"/>
              <a:ext cx="513694" cy="292144"/>
            </a:xfrm>
            <a:prstGeom prst="curvedConnector4">
              <a:avLst>
                <a:gd name="adj1" fmla="val 40585"/>
                <a:gd name="adj2" fmla="val 287754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TextBox 149"/>
            <p:cNvSpPr txBox="1"/>
            <p:nvPr/>
          </p:nvSpPr>
          <p:spPr>
            <a:xfrm>
              <a:off x="1298226" y="2947301"/>
              <a:ext cx="57644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 smtClean="0"/>
                <a:t>router</a:t>
              </a:r>
              <a:endParaRPr lang="en-GB" sz="1200" dirty="0"/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10214870" y="5717580"/>
              <a:ext cx="57644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 smtClean="0"/>
                <a:t>router</a:t>
              </a:r>
              <a:endParaRPr lang="en-GB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Internet structure: -The TCP/IP Stack -DNS -Protocol layering -LANs and WANs -Packet and circuit switching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Networks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8" y="1360358"/>
            <a:ext cx="797836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Reference material:</a:t>
            </a:r>
            <a:r>
              <a:rPr lang="en-GB" sz="1600" dirty="0" smtClean="0"/>
              <a:t/>
            </a:r>
            <a:br>
              <a:rPr lang="en-GB" sz="1600" dirty="0" smtClean="0"/>
            </a:br>
            <a:endParaRPr lang="en-GB" sz="1600" dirty="0" smtClean="0"/>
          </a:p>
          <a:p>
            <a:pPr lvl="1"/>
            <a:r>
              <a:rPr lang="en-GB" sz="1200" dirty="0"/>
              <a:t>Application layer (you can ignore this)</a:t>
            </a:r>
          </a:p>
          <a:p>
            <a:pPr lvl="1"/>
            <a:r>
              <a:rPr lang="en-GB" sz="1200" dirty="0"/>
              <a:t>Used by the application sending/receiving the data to present </a:t>
            </a:r>
            <a:r>
              <a:rPr lang="en-GB" sz="1200" dirty="0" smtClean="0"/>
              <a:t>data to the user, </a:t>
            </a:r>
            <a:r>
              <a:rPr lang="en-GB" sz="1200" dirty="0"/>
              <a:t>e.g. email may be </a:t>
            </a:r>
            <a:r>
              <a:rPr lang="en-GB" sz="1200" dirty="0" smtClean="0"/>
              <a:t>HTML.</a:t>
            </a:r>
            <a:br>
              <a:rPr lang="en-GB" sz="1200" dirty="0" smtClean="0"/>
            </a:br>
            <a:r>
              <a:rPr lang="en-GB" sz="1200" dirty="0" smtClean="0"/>
              <a:t>Sends data to, and receives data from </a:t>
            </a:r>
            <a:r>
              <a:rPr lang="en-GB" sz="1200" dirty="0"/>
              <a:t>the network interface.</a:t>
            </a:r>
          </a:p>
          <a:p>
            <a:pPr lvl="1"/>
            <a:endParaRPr lang="en-GB" sz="1600" dirty="0"/>
          </a:p>
          <a:p>
            <a:pPr lvl="1"/>
            <a:r>
              <a:rPr lang="en-GB" sz="1600" dirty="0" smtClean="0"/>
              <a:t>TCP </a:t>
            </a:r>
            <a:r>
              <a:rPr lang="en-GB" sz="1600" dirty="0" smtClean="0"/>
              <a:t>(transport layer – 4):</a:t>
            </a:r>
          </a:p>
          <a:p>
            <a:pPr marL="1257300" lvl="2" indent="-342900">
              <a:buFont typeface="+mj-lt"/>
              <a:buAutoNum type="alphaLcParenR"/>
            </a:pPr>
            <a:r>
              <a:rPr lang="en-GB" sz="1600" dirty="0" smtClean="0"/>
              <a:t>splits the message</a:t>
            </a:r>
          </a:p>
          <a:p>
            <a:pPr marL="1257300" lvl="2" indent="-342900">
              <a:buFont typeface="+mj-lt"/>
              <a:buAutoNum type="alphaLcParenR"/>
            </a:pPr>
            <a:r>
              <a:rPr lang="en-GB" sz="1600" dirty="0" smtClean="0"/>
              <a:t>numbers the packets</a:t>
            </a:r>
          </a:p>
          <a:p>
            <a:pPr marL="1257300" lvl="2" indent="-342900">
              <a:buFont typeface="+mj-lt"/>
              <a:buAutoNum type="alphaLcParenR"/>
            </a:pPr>
            <a:r>
              <a:rPr lang="en-GB" sz="1600" dirty="0" smtClean="0"/>
              <a:t>reorders the packets</a:t>
            </a:r>
          </a:p>
          <a:p>
            <a:pPr marL="1257300" lvl="2" indent="-342900">
              <a:buFont typeface="+mj-lt"/>
              <a:buAutoNum type="alphaLcParenR"/>
            </a:pPr>
            <a:r>
              <a:rPr lang="en-GB" sz="1600" dirty="0" smtClean="0"/>
              <a:t>checks for errors</a:t>
            </a:r>
          </a:p>
          <a:p>
            <a:pPr marL="1257300" lvl="2" indent="-342900">
              <a:buFont typeface="+mj-lt"/>
              <a:buAutoNum type="alphaLcParenR"/>
            </a:pPr>
            <a:r>
              <a:rPr lang="en-GB" sz="1600" dirty="0" smtClean="0"/>
              <a:t>requests retransmission for corrupt packets</a:t>
            </a:r>
          </a:p>
          <a:p>
            <a:pPr lvl="1"/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/>
              <a:t>IP (network layer – 3):</a:t>
            </a:r>
          </a:p>
          <a:p>
            <a:pPr marL="1257300" lvl="2" indent="-342900">
              <a:buFont typeface="+mj-lt"/>
              <a:buAutoNum type="alphaLcParenR" startAt="6"/>
            </a:pPr>
            <a:r>
              <a:rPr lang="en-GB" sz="1600" dirty="0"/>
              <a:t>addresses packets</a:t>
            </a:r>
          </a:p>
          <a:p>
            <a:pPr marL="1257300" lvl="2" indent="-342900">
              <a:buFont typeface="+mj-lt"/>
              <a:buAutoNum type="alphaLcParenR" startAt="6"/>
            </a:pPr>
            <a:r>
              <a:rPr lang="en-GB" sz="1600" dirty="0"/>
              <a:t>Decides the next step in the route to </a:t>
            </a:r>
            <a:r>
              <a:rPr lang="en-GB" sz="1600" dirty="0" smtClean="0"/>
              <a:t>destination</a:t>
            </a:r>
          </a:p>
          <a:p>
            <a:pPr marL="1257300" lvl="2" indent="-342900">
              <a:buFont typeface="+mj-lt"/>
              <a:buAutoNum type="alphaLcParenR" startAt="6"/>
            </a:pPr>
            <a:endParaRPr lang="en-GB" sz="1600" dirty="0"/>
          </a:p>
          <a:p>
            <a:pPr lvl="1"/>
            <a:r>
              <a:rPr lang="en-GB" sz="1200" dirty="0" smtClean="0"/>
              <a:t>Network access layer (you can ignore these):</a:t>
            </a:r>
            <a:br>
              <a:rPr lang="en-GB" sz="1200" dirty="0" smtClean="0"/>
            </a:br>
            <a:r>
              <a:rPr lang="en-GB" sz="1200" dirty="0" smtClean="0"/>
              <a:t>Data link layer is used network cards to send, and switches to route frames on a local area network.</a:t>
            </a:r>
            <a:br>
              <a:rPr lang="en-GB" sz="1200" dirty="0" smtClean="0"/>
            </a:br>
            <a:r>
              <a:rPr lang="en-GB" sz="1200" dirty="0" smtClean="0"/>
              <a:t>Physical layer is used by the network card to electronically encode bits onto the transmission media: cable/wireless.</a:t>
            </a:r>
            <a:endParaRPr lang="en-GB" sz="1200" dirty="0"/>
          </a:p>
        </p:txBody>
      </p:sp>
      <p:pic>
        <p:nvPicPr>
          <p:cNvPr id="1026" name="Picture 2" descr="https://upload.wikimedia.org/wikipedia/commons/d/d7/Application_Lay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5938" y="2242380"/>
            <a:ext cx="3765279" cy="3921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656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102</Words>
  <Application>Microsoft Office PowerPoint</Application>
  <PresentationFormat>Widescreen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85</cp:revision>
  <dcterms:created xsi:type="dcterms:W3CDTF">2014-10-30T19:23:19Z</dcterms:created>
  <dcterms:modified xsi:type="dcterms:W3CDTF">2016-02-20T11:28:23Z</dcterms:modified>
</cp:coreProperties>
</file>