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28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2153" autoAdjust="0"/>
  </p:normalViewPr>
  <p:slideViewPr>
    <p:cSldViewPr>
      <p:cViewPr varScale="1">
        <p:scale>
          <a:sx n="70" d="100"/>
          <a:sy n="70" d="100"/>
        </p:scale>
        <p:origin x="11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281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064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094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470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999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286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372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239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127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856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61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534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743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347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217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187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159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080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16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947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308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18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915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09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01/03/2019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Logic Gates and Truth Tables</a:t>
            </a:r>
            <a:endParaRPr lang="en-GB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Data Structures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Creating logic gate circuits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equivalent truth table is shown below:</a:t>
            </a: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138" t="59145" r="58492" b="27188"/>
          <a:stretch/>
        </p:blipFill>
        <p:spPr>
          <a:xfrm>
            <a:off x="5387826" y="1605434"/>
            <a:ext cx="3576662" cy="1418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1937" t="30708" r="10430" b="46652"/>
          <a:stretch/>
        </p:blipFill>
        <p:spPr>
          <a:xfrm>
            <a:off x="0" y="3161928"/>
            <a:ext cx="8860928" cy="29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42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 1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Draw a truth table for the following circuit:</a:t>
            </a:r>
            <a:r>
              <a:rPr lang="en-GB" sz="2400" dirty="0" smtClean="0"/>
              <a:t>:</a:t>
            </a: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9771" t="59446" r="16432" b="28546"/>
          <a:stretch/>
        </p:blipFill>
        <p:spPr>
          <a:xfrm>
            <a:off x="611560" y="2636912"/>
            <a:ext cx="7845193" cy="22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41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 1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Draw a truth table for the following circuit:</a:t>
            </a:r>
            <a:r>
              <a:rPr lang="en-GB" sz="2400" dirty="0" smtClean="0"/>
              <a:t>:</a:t>
            </a: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9771" t="59446" r="16432" b="28546"/>
          <a:stretch/>
        </p:blipFill>
        <p:spPr>
          <a:xfrm>
            <a:off x="395536" y="2086896"/>
            <a:ext cx="3024336" cy="85796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009355"/>
              </p:ext>
            </p:extLst>
          </p:nvPr>
        </p:nvGraphicFramePr>
        <p:xfrm>
          <a:off x="827584" y="3108800"/>
          <a:ext cx="7848872" cy="334453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135492">
                  <a:extLst>
                    <a:ext uri="{9D8B030D-6E8A-4147-A177-3AD203B41FA5}">
                      <a16:colId xmlns:a16="http://schemas.microsoft.com/office/drawing/2014/main" val="178711279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2394033421"/>
                    </a:ext>
                  </a:extLst>
                </a:gridCol>
                <a:gridCol w="1146556">
                  <a:extLst>
                    <a:ext uri="{9D8B030D-6E8A-4147-A177-3AD203B41FA5}">
                      <a16:colId xmlns:a16="http://schemas.microsoft.com/office/drawing/2014/main" val="1438728303"/>
                    </a:ext>
                  </a:extLst>
                </a:gridCol>
                <a:gridCol w="1426152">
                  <a:extLst>
                    <a:ext uri="{9D8B030D-6E8A-4147-A177-3AD203B41FA5}">
                      <a16:colId xmlns:a16="http://schemas.microsoft.com/office/drawing/2014/main" val="1790697630"/>
                    </a:ext>
                  </a:extLst>
                </a:gridCol>
                <a:gridCol w="1567964">
                  <a:extLst>
                    <a:ext uri="{9D8B030D-6E8A-4147-A177-3AD203B41FA5}">
                      <a16:colId xmlns:a16="http://schemas.microsoft.com/office/drawing/2014/main" val="2905239954"/>
                    </a:ext>
                  </a:extLst>
                </a:gridCol>
                <a:gridCol w="1426152">
                  <a:extLst>
                    <a:ext uri="{9D8B030D-6E8A-4147-A177-3AD203B41FA5}">
                      <a16:colId xmlns:a16="http://schemas.microsoft.com/office/drawing/2014/main" val="89229061"/>
                    </a:ext>
                  </a:extLst>
                </a:gridCol>
              </a:tblGrid>
              <a:tr h="371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Input A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Input B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Input C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D = B </a:t>
                      </a:r>
                      <a:r>
                        <a:rPr lang="en-GB" sz="1800" b="1">
                          <a:effectLst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GB" sz="1800" b="1">
                          <a:effectLst/>
                        </a:rPr>
                        <a:t> C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E = A </a:t>
                      </a:r>
                      <a:r>
                        <a:rPr lang="en-GB" sz="1800" b="1">
                          <a:effectLst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GB" sz="1800" b="1">
                          <a:effectLst/>
                        </a:rPr>
                        <a:t> D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Q = </a:t>
                      </a:r>
                      <a:r>
                        <a:rPr lang="en-GB" sz="1800" b="1">
                          <a:effectLst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GB" sz="1800" b="1">
                          <a:effectLst/>
                        </a:rPr>
                        <a:t> E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7441744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3845266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7832940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0971668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0272322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8780684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6385504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0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4984050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0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1821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942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 2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Show</a:t>
            </a:r>
            <a:r>
              <a:rPr lang="en-GB" dirty="0"/>
              <a:t>, by drawing a truth table for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 </a:t>
            </a:r>
            <a:r>
              <a:rPr lang="en-GB" dirty="0"/>
              <a:t>= (</a:t>
            </a:r>
            <a:r>
              <a:rPr lang="en-GB" dirty="0" smtClean="0"/>
              <a:t>A</a:t>
            </a:r>
            <a:r>
              <a:rPr lang="en-GB" dirty="0" smtClean="0">
                <a:sym typeface="Symbol" panose="05050102010706020507" pitchFamily="18" charset="2"/>
              </a:rPr>
              <a:t></a:t>
            </a:r>
            <a:r>
              <a:rPr lang="en-GB" dirty="0" smtClean="0"/>
              <a:t>B) </a:t>
            </a:r>
            <a:r>
              <a:rPr lang="en-GB" dirty="0" smtClean="0">
                <a:sym typeface="Symbol" panose="05050102010706020507" pitchFamily="18" charset="2"/>
              </a:rPr>
              <a:t></a:t>
            </a:r>
            <a:r>
              <a:rPr lang="en-GB" dirty="0" smtClean="0"/>
              <a:t> (</a:t>
            </a:r>
            <a:r>
              <a:rPr lang="en-GB" dirty="0" smtClean="0">
                <a:sym typeface="Symbol" panose="05050102010706020507" pitchFamily="18" charset="2"/>
              </a:rPr>
              <a:t></a:t>
            </a:r>
            <a:r>
              <a:rPr lang="en-GB" dirty="0" smtClean="0"/>
              <a:t>A</a:t>
            </a:r>
            <a:r>
              <a:rPr lang="en-GB" dirty="0" smtClean="0">
                <a:sym typeface="Symbol" panose="05050102010706020507" pitchFamily="18" charset="2"/>
              </a:rPr>
              <a:t></a:t>
            </a:r>
            <a:r>
              <a:rPr lang="en-GB" dirty="0" smtClean="0"/>
              <a:t>B</a:t>
            </a:r>
            <a:r>
              <a:rPr lang="en-GB" dirty="0"/>
              <a:t>), that P = Q, where Q = </a:t>
            </a:r>
            <a:r>
              <a:rPr lang="en-GB" dirty="0" smtClean="0"/>
              <a:t>A</a:t>
            </a:r>
            <a:r>
              <a:rPr lang="en-GB" dirty="0" smtClean="0">
                <a:sym typeface="Symbol" panose="05050102010706020507" pitchFamily="18" charset="2"/>
              </a:rPr>
              <a:t></a:t>
            </a:r>
            <a:r>
              <a:rPr lang="en-GB" dirty="0" smtClean="0"/>
              <a:t>B</a:t>
            </a:r>
            <a:r>
              <a:rPr lang="en-GB" dirty="0"/>
              <a:t>.</a:t>
            </a: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357693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 2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Show</a:t>
            </a:r>
            <a:r>
              <a:rPr lang="en-GB" dirty="0"/>
              <a:t>, by drawing a truth table for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 </a:t>
            </a:r>
            <a:r>
              <a:rPr lang="en-GB" dirty="0"/>
              <a:t>= (</a:t>
            </a:r>
            <a:r>
              <a:rPr lang="en-GB" dirty="0" smtClean="0"/>
              <a:t>A</a:t>
            </a:r>
            <a:r>
              <a:rPr lang="en-GB" dirty="0" smtClean="0">
                <a:sym typeface="Symbol" panose="05050102010706020507" pitchFamily="18" charset="2"/>
              </a:rPr>
              <a:t></a:t>
            </a:r>
            <a:r>
              <a:rPr lang="en-GB" dirty="0" smtClean="0"/>
              <a:t>B) </a:t>
            </a:r>
            <a:r>
              <a:rPr lang="en-GB" dirty="0" smtClean="0">
                <a:sym typeface="Symbol" panose="05050102010706020507" pitchFamily="18" charset="2"/>
              </a:rPr>
              <a:t></a:t>
            </a:r>
            <a:r>
              <a:rPr lang="en-GB" dirty="0" smtClean="0"/>
              <a:t> (</a:t>
            </a:r>
            <a:r>
              <a:rPr lang="en-GB" dirty="0" smtClean="0">
                <a:sym typeface="Symbol" panose="05050102010706020507" pitchFamily="18" charset="2"/>
              </a:rPr>
              <a:t></a:t>
            </a:r>
            <a:r>
              <a:rPr lang="en-GB" dirty="0" smtClean="0"/>
              <a:t>A</a:t>
            </a:r>
            <a:r>
              <a:rPr lang="en-GB" dirty="0" smtClean="0">
                <a:sym typeface="Symbol" panose="05050102010706020507" pitchFamily="18" charset="2"/>
              </a:rPr>
              <a:t></a:t>
            </a:r>
            <a:r>
              <a:rPr lang="en-GB" dirty="0" smtClean="0"/>
              <a:t>B</a:t>
            </a:r>
            <a:r>
              <a:rPr lang="en-GB" dirty="0"/>
              <a:t>), that P = Q, where Q = </a:t>
            </a:r>
            <a:r>
              <a:rPr lang="en-GB" dirty="0" smtClean="0"/>
              <a:t>A</a:t>
            </a:r>
            <a:r>
              <a:rPr lang="en-GB" dirty="0" smtClean="0">
                <a:sym typeface="Symbol" panose="05050102010706020507" pitchFamily="18" charset="2"/>
              </a:rPr>
              <a:t></a:t>
            </a:r>
            <a:r>
              <a:rPr lang="en-GB" dirty="0" smtClean="0"/>
              <a:t>B.</a:t>
            </a:r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24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425830"/>
              </p:ext>
            </p:extLst>
          </p:nvPr>
        </p:nvGraphicFramePr>
        <p:xfrm>
          <a:off x="539552" y="3068960"/>
          <a:ext cx="7632846" cy="200114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73234">
                  <a:extLst>
                    <a:ext uri="{9D8B030D-6E8A-4147-A177-3AD203B41FA5}">
                      <a16:colId xmlns:a16="http://schemas.microsoft.com/office/drawing/2014/main" val="3613426507"/>
                    </a:ext>
                  </a:extLst>
                </a:gridCol>
                <a:gridCol w="876771">
                  <a:extLst>
                    <a:ext uri="{9D8B030D-6E8A-4147-A177-3AD203B41FA5}">
                      <a16:colId xmlns:a16="http://schemas.microsoft.com/office/drawing/2014/main" val="1814955047"/>
                    </a:ext>
                  </a:extLst>
                </a:gridCol>
                <a:gridCol w="626643">
                  <a:extLst>
                    <a:ext uri="{9D8B030D-6E8A-4147-A177-3AD203B41FA5}">
                      <a16:colId xmlns:a16="http://schemas.microsoft.com/office/drawing/2014/main" val="3705963084"/>
                    </a:ext>
                  </a:extLst>
                </a:gridCol>
                <a:gridCol w="1498109">
                  <a:extLst>
                    <a:ext uri="{9D8B030D-6E8A-4147-A177-3AD203B41FA5}">
                      <a16:colId xmlns:a16="http://schemas.microsoft.com/office/drawing/2014/main" val="3150517809"/>
                    </a:ext>
                  </a:extLst>
                </a:gridCol>
                <a:gridCol w="1377907">
                  <a:extLst>
                    <a:ext uri="{9D8B030D-6E8A-4147-A177-3AD203B41FA5}">
                      <a16:colId xmlns:a16="http://schemas.microsoft.com/office/drawing/2014/main" val="3762669687"/>
                    </a:ext>
                  </a:extLst>
                </a:gridCol>
                <a:gridCol w="1127781">
                  <a:extLst>
                    <a:ext uri="{9D8B030D-6E8A-4147-A177-3AD203B41FA5}">
                      <a16:colId xmlns:a16="http://schemas.microsoft.com/office/drawing/2014/main" val="1342550677"/>
                    </a:ext>
                  </a:extLst>
                </a:gridCol>
                <a:gridCol w="1252401">
                  <a:extLst>
                    <a:ext uri="{9D8B030D-6E8A-4147-A177-3AD203B41FA5}">
                      <a16:colId xmlns:a16="http://schemas.microsoft.com/office/drawing/2014/main" val="678595396"/>
                    </a:ext>
                  </a:extLst>
                </a:gridCol>
              </a:tblGrid>
              <a:tr h="400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Input A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Input B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GB" sz="1600" b="1">
                          <a:effectLst/>
                        </a:rPr>
                        <a:t> B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C = A </a:t>
                      </a:r>
                      <a:r>
                        <a:rPr lang="en-GB" sz="1600" b="1">
                          <a:effectLst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GB" sz="1600" b="1">
                          <a:effectLst/>
                        </a:rPr>
                        <a:t> (</a:t>
                      </a:r>
                      <a:r>
                        <a:rPr lang="en-GB" sz="1600" b="1">
                          <a:effectLst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GB" sz="1600" b="1">
                          <a:effectLst/>
                        </a:rPr>
                        <a:t> B)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D =(</a:t>
                      </a:r>
                      <a:r>
                        <a:rPr lang="en-GB" sz="1600" b="1">
                          <a:effectLst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GB" sz="1600" b="1">
                          <a:effectLst/>
                        </a:rPr>
                        <a:t> A) </a:t>
                      </a:r>
                      <a:r>
                        <a:rPr lang="en-GB" sz="1600" b="1">
                          <a:effectLst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GB" sz="1600" b="1">
                          <a:effectLst/>
                        </a:rPr>
                        <a:t> B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P = C </a:t>
                      </a:r>
                      <a:r>
                        <a:rPr lang="en-GB" sz="1600" b="1">
                          <a:effectLst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GB" sz="1600" b="1">
                          <a:effectLst/>
                        </a:rPr>
                        <a:t> D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Q = A ⊻ B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795160"/>
                  </a:ext>
                </a:extLst>
              </a:tr>
              <a:tr h="400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5682859"/>
                  </a:ext>
                </a:extLst>
              </a:tr>
              <a:tr h="400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837404"/>
                  </a:ext>
                </a:extLst>
              </a:tr>
              <a:tr h="400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7540515"/>
                  </a:ext>
                </a:extLst>
              </a:tr>
              <a:tr h="400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0</a:t>
                      </a:r>
                      <a:endParaRPr lang="en-GB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0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3751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94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 3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Write the Boolean expression Q =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 smtClean="0"/>
              <a:t>((</a:t>
            </a:r>
            <a:r>
              <a:rPr lang="en-GB" dirty="0"/>
              <a:t>A </a:t>
            </a:r>
            <a:r>
              <a:rPr lang="en-GB" sz="3200" dirty="0"/>
              <a:t>⊻</a:t>
            </a:r>
            <a:r>
              <a:rPr lang="en-GB" i="1" dirty="0" smtClean="0"/>
              <a:t> </a:t>
            </a:r>
            <a:r>
              <a:rPr lang="en-GB" dirty="0"/>
              <a:t>B</a:t>
            </a:r>
            <a:r>
              <a:rPr lang="en-GB" dirty="0" smtClean="0"/>
              <a:t>)</a:t>
            </a:r>
            <a:r>
              <a:rPr lang="en-GB" dirty="0" smtClean="0">
                <a:sym typeface="Symbol" panose="05050102010706020507" pitchFamily="18" charset="2"/>
              </a:rPr>
              <a:t></a:t>
            </a:r>
            <a:r>
              <a:rPr lang="en-GB" dirty="0" smtClean="0"/>
              <a:t> </a:t>
            </a:r>
            <a:r>
              <a:rPr lang="en-GB" dirty="0"/>
              <a:t>C) using AND, OR, NOT, XOR instead of symbols.</a:t>
            </a:r>
          </a:p>
          <a:p>
            <a:pPr marL="0" indent="0">
              <a:buNone/>
            </a:pPr>
            <a:r>
              <a:rPr lang="en-GB" dirty="0"/>
              <a:t>Draw the corresponding logic </a:t>
            </a:r>
            <a:r>
              <a:rPr lang="en-GB" dirty="0" smtClean="0"/>
              <a:t>circuit</a:t>
            </a:r>
            <a:r>
              <a:rPr lang="en-GB" dirty="0"/>
              <a:t>.</a:t>
            </a: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965569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 3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NOT ((A XOR B) AND C) </a:t>
            </a:r>
          </a:p>
          <a:p>
            <a:pPr marL="0" indent="0">
              <a:buNone/>
            </a:pPr>
            <a:r>
              <a:rPr lang="en-GB" i="1" dirty="0" smtClean="0"/>
              <a:t>Point </a:t>
            </a:r>
            <a:r>
              <a:rPr lang="en-GB" i="1" dirty="0"/>
              <a:t>out to students that when drawing these circuits, you need to draw the gates in the innermost brackets first, (A XOR B in this case), then combine these with any other expressions (e.g. C)  in the next set of brackets, and finally draw the outermost </a:t>
            </a:r>
            <a:r>
              <a:rPr lang="en-GB" i="1" dirty="0" smtClean="0"/>
              <a:t>NOT</a:t>
            </a:r>
          </a:p>
          <a:p>
            <a:pPr marL="0" indent="0">
              <a:buNone/>
            </a:pPr>
            <a:endParaRPr lang="en-GB" sz="100" b="1" i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4" name="Picture 3" descr="C:\Users\Rob\Dropbox\PG Online\A Level Series\AQA A Level series\AS AQA Textbook\Section 4 Hardware and software RH\Section 4 images\Answers Ex Q4 R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6840760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098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 4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Write the Boolean expression represented by the logic diagram below, using AND, OR and </a:t>
            </a:r>
            <a:r>
              <a:rPr lang="en-GB" dirty="0" smtClean="0"/>
              <a:t>NOT instead </a:t>
            </a:r>
            <a:r>
              <a:rPr lang="en-GB" dirty="0"/>
              <a:t>of symbols. Then write the same expression using symbols.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</a:t>
            </a:r>
            <a:r>
              <a:rPr lang="en-GB" dirty="0"/>
              <a:t>is the output if A, </a:t>
            </a:r>
            <a:r>
              <a:rPr lang="en-GB" dirty="0" smtClean="0"/>
              <a:t>B and </a:t>
            </a:r>
            <a:r>
              <a:rPr lang="en-GB" dirty="0"/>
              <a:t>C are all True?</a:t>
            </a: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324" t="45280" r="19199" b="40939"/>
          <a:stretch/>
        </p:blipFill>
        <p:spPr>
          <a:xfrm>
            <a:off x="1921870" y="4221087"/>
            <a:ext cx="5674466" cy="21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6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 4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What </a:t>
            </a:r>
            <a:r>
              <a:rPr lang="en-GB" dirty="0"/>
              <a:t>is the output if A, </a:t>
            </a:r>
            <a:r>
              <a:rPr lang="en-GB" dirty="0" smtClean="0"/>
              <a:t>B and </a:t>
            </a:r>
            <a:r>
              <a:rPr lang="en-GB" dirty="0"/>
              <a:t>C are all True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r>
              <a:rPr lang="en-GB" dirty="0"/>
              <a:t>First write</a:t>
            </a:r>
            <a:r>
              <a:rPr lang="en-GB" b="1" dirty="0"/>
              <a:t> </a:t>
            </a:r>
            <a:r>
              <a:rPr lang="en-GB" dirty="0"/>
              <a:t>(A AND B). Then write (B AND NOT C) These are the inputs to the OR gate so the expression is P = (A AND B) OR (B AND NOT C) </a:t>
            </a:r>
          </a:p>
          <a:p>
            <a:pPr marL="0" indent="0">
              <a:buNone/>
            </a:pPr>
            <a:r>
              <a:rPr lang="en-GB" dirty="0" smtClean="0"/>
              <a:t>i.e</a:t>
            </a:r>
            <a:r>
              <a:rPr lang="en-GB" dirty="0"/>
              <a:t>. P = (A </a:t>
            </a:r>
            <a:r>
              <a:rPr lang="en-GB" dirty="0">
                <a:sym typeface="Symbol" panose="05050102010706020507" pitchFamily="18" charset="2"/>
              </a:rPr>
              <a:t></a:t>
            </a:r>
            <a:r>
              <a:rPr lang="en-GB" dirty="0"/>
              <a:t> B) </a:t>
            </a:r>
            <a:r>
              <a:rPr lang="en-GB" dirty="0">
                <a:sym typeface="Symbol" panose="05050102010706020507" pitchFamily="18" charset="2"/>
              </a:rPr>
              <a:t></a:t>
            </a:r>
            <a:r>
              <a:rPr lang="en-GB" dirty="0"/>
              <a:t> (B </a:t>
            </a:r>
            <a:r>
              <a:rPr lang="en-GB" dirty="0">
                <a:sym typeface="Symbol" panose="05050102010706020507" pitchFamily="18" charset="2"/>
              </a:rPr>
              <a:t></a:t>
            </a:r>
            <a:r>
              <a:rPr lang="en-GB" dirty="0"/>
              <a:t> </a:t>
            </a:r>
            <a:r>
              <a:rPr lang="en-GB" dirty="0">
                <a:sym typeface="Symbol" panose="05050102010706020507" pitchFamily="18" charset="2"/>
              </a:rPr>
              <a:t></a:t>
            </a:r>
            <a:r>
              <a:rPr lang="en-GB" dirty="0"/>
              <a:t> C)</a:t>
            </a:r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324" t="45280" r="19199" b="40939"/>
          <a:stretch/>
        </p:blipFill>
        <p:spPr>
          <a:xfrm>
            <a:off x="1475656" y="2348880"/>
            <a:ext cx="5674466" cy="21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92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Defining problems using Boolean logic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We can define problems in terms of Boolean logic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b="1" dirty="0"/>
              <a:t>Example 1</a:t>
            </a:r>
          </a:p>
          <a:p>
            <a:pPr marL="0" indent="0">
              <a:buNone/>
            </a:pPr>
            <a:r>
              <a:rPr lang="en-GB" dirty="0"/>
              <a:t>A boiler has two sensors, a pressure sensor and a temperature sensor. If either the temperature (T) or the</a:t>
            </a:r>
          </a:p>
          <a:p>
            <a:pPr marL="0" indent="0">
              <a:buNone/>
            </a:pPr>
            <a:r>
              <a:rPr lang="en-GB" dirty="0"/>
              <a:t>pressure (P) is too high, a </a:t>
            </a:r>
            <a:r>
              <a:rPr lang="en-GB" dirty="0" smtClean="0"/>
              <a:t>valve (V) </a:t>
            </a:r>
            <a:r>
              <a:rPr lang="en-GB" dirty="0"/>
              <a:t>will close.</a:t>
            </a:r>
          </a:p>
          <a:p>
            <a:pPr marL="0" indent="0">
              <a:buNone/>
            </a:pPr>
            <a:r>
              <a:rPr lang="en-GB" dirty="0" smtClean="0"/>
              <a:t>	This </a:t>
            </a:r>
            <a:r>
              <a:rPr lang="en-GB" dirty="0"/>
              <a:t>can be expressed as V = T </a:t>
            </a:r>
            <a:r>
              <a:rPr lang="en-GB" dirty="0" smtClean="0">
                <a:sym typeface="Symbol" panose="05050102010706020507" pitchFamily="18" charset="2"/>
              </a:rPr>
              <a:t></a:t>
            </a:r>
            <a:r>
              <a:rPr lang="en-GB" dirty="0" smtClean="0"/>
              <a:t> </a:t>
            </a:r>
            <a:r>
              <a:rPr lang="en-GB" dirty="0"/>
              <a:t>P or </a:t>
            </a:r>
            <a:r>
              <a:rPr lang="en-GB" dirty="0" smtClean="0"/>
              <a:t>alternatively 	as </a:t>
            </a:r>
            <a:r>
              <a:rPr lang="en-GB" dirty="0"/>
              <a:t>V = T OR P</a:t>
            </a:r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570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Binary logic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At the most elementary level</a:t>
            </a:r>
            <a:r>
              <a:rPr lang="en-GB" sz="2400" i="1" dirty="0"/>
              <a:t>, </a:t>
            </a:r>
            <a:r>
              <a:rPr lang="en-GB" sz="2400" dirty="0"/>
              <a:t>an electronic </a:t>
            </a:r>
            <a:r>
              <a:rPr lang="en-GB" sz="2400" i="1" dirty="0"/>
              <a:t>device </a:t>
            </a:r>
            <a:r>
              <a:rPr lang="en-GB" sz="2400" dirty="0"/>
              <a:t>can only recognise the presence or absence of </a:t>
            </a:r>
            <a:r>
              <a:rPr lang="en-GB" sz="2400" dirty="0" smtClean="0"/>
              <a:t>current or </a:t>
            </a:r>
            <a:r>
              <a:rPr lang="en-GB" sz="2400" dirty="0"/>
              <a:t>voltage. Either electricity is present or it isn't. This is a switch - on or off</a:t>
            </a:r>
            <a:r>
              <a:rPr lang="en-GB" sz="2400" i="1" dirty="0"/>
              <a:t>, </a:t>
            </a:r>
            <a:r>
              <a:rPr lang="en-GB" sz="2400" dirty="0"/>
              <a:t>true or false, 1 or O. </a:t>
            </a:r>
          </a:p>
          <a:p>
            <a:pPr marL="0" indent="0">
              <a:buNone/>
            </a:pPr>
            <a:r>
              <a:rPr lang="en-GB" sz="2400" dirty="0" smtClean="0"/>
              <a:t>With a computer's </a:t>
            </a:r>
            <a:r>
              <a:rPr lang="en-GB" sz="2400" dirty="0"/>
              <a:t>semiconductor, the voltage at the input and output terminals is measured and is either </a:t>
            </a:r>
            <a:r>
              <a:rPr lang="en-GB" sz="2400" dirty="0" smtClean="0"/>
              <a:t>high or </a:t>
            </a:r>
            <a:r>
              <a:rPr lang="en-GB" sz="2400" dirty="0"/>
              <a:t>low; 1 or O. Computers comprise billions of these switches and manipulating these sequences of </a:t>
            </a:r>
            <a:r>
              <a:rPr lang="en-GB" sz="2400" dirty="0" smtClean="0"/>
              <a:t>ONs and </a:t>
            </a:r>
            <a:r>
              <a:rPr lang="en-GB" sz="2400" dirty="0"/>
              <a:t>OFFs can change individual bits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3" name="AutoShape 2" descr="Image result for binary on and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437112"/>
            <a:ext cx="2038350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12" y="443711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9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Defining problems using Boolean logic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table representing these conditions could be drawn as follows:</a:t>
            </a: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389" t="47262" r="51851" b="38579"/>
          <a:stretch/>
        </p:blipFill>
        <p:spPr>
          <a:xfrm>
            <a:off x="238908" y="2924944"/>
            <a:ext cx="8674617" cy="20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07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Defining problems using Boolean logic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Example 2</a:t>
            </a:r>
          </a:p>
          <a:p>
            <a:pPr marL="0" indent="0">
              <a:buNone/>
            </a:pPr>
            <a:r>
              <a:rPr lang="en-GB" dirty="0"/>
              <a:t>A chemical process has a sensor to detect a dangerous situation, in which case it sounds an alarm (A).</a:t>
            </a:r>
          </a:p>
          <a:p>
            <a:pPr marL="0" indent="0">
              <a:buNone/>
            </a:pPr>
            <a:r>
              <a:rPr lang="en-GB" dirty="0"/>
              <a:t>The alarm is sounded if:</a:t>
            </a:r>
          </a:p>
          <a:p>
            <a:pPr marL="0" indent="0">
              <a:buNone/>
            </a:pPr>
            <a:r>
              <a:rPr lang="en-GB" dirty="0"/>
              <a:t>either temperature &gt;= </a:t>
            </a:r>
            <a:r>
              <a:rPr lang="en-GB" dirty="0" smtClean="0"/>
              <a:t>100</a:t>
            </a:r>
            <a:r>
              <a:rPr lang="en-GB" dirty="0" smtClean="0">
                <a:sym typeface="Symbol" panose="05050102010706020507" pitchFamily="18" charset="2"/>
              </a:rPr>
              <a:t>C</a:t>
            </a:r>
            <a:r>
              <a:rPr lang="en-GB" dirty="0" smtClean="0"/>
              <a:t> </a:t>
            </a:r>
            <a:r>
              <a:rPr lang="en-GB" dirty="0"/>
              <a:t>AND rotator is OFF</a:t>
            </a:r>
          </a:p>
          <a:p>
            <a:pPr marL="0" indent="0">
              <a:buNone/>
            </a:pPr>
            <a:r>
              <a:rPr lang="en-GB" dirty="0"/>
              <a:t>or PH &gt; 6 AND temperature </a:t>
            </a:r>
            <a:r>
              <a:rPr lang="en-GB" dirty="0" smtClean="0"/>
              <a:t>&lt; </a:t>
            </a:r>
            <a:r>
              <a:rPr lang="en-GB" sz="2800" dirty="0"/>
              <a:t>100</a:t>
            </a:r>
            <a:r>
              <a:rPr lang="en-GB" sz="2800" dirty="0">
                <a:sym typeface="Symbol" panose="05050102010706020507" pitchFamily="18" charset="2"/>
              </a:rPr>
              <a:t>C</a:t>
            </a:r>
            <a:r>
              <a:rPr lang="en-GB" sz="2800" dirty="0"/>
              <a:t> </a:t>
            </a:r>
            <a:endParaRPr lang="en-GB" sz="1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430562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Defining problems using Boolean logic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either </a:t>
            </a:r>
            <a:r>
              <a:rPr lang="en-GB" dirty="0"/>
              <a:t>temperature &gt;= </a:t>
            </a:r>
            <a:r>
              <a:rPr lang="en-GB" dirty="0" smtClean="0"/>
              <a:t>100</a:t>
            </a:r>
            <a:r>
              <a:rPr lang="en-GB" dirty="0" smtClean="0">
                <a:sym typeface="Symbol" panose="05050102010706020507" pitchFamily="18" charset="2"/>
              </a:rPr>
              <a:t>C</a:t>
            </a:r>
            <a:r>
              <a:rPr lang="en-GB" dirty="0" smtClean="0"/>
              <a:t> </a:t>
            </a:r>
            <a:r>
              <a:rPr lang="en-GB" dirty="0"/>
              <a:t>AND rotator is OFF</a:t>
            </a:r>
          </a:p>
          <a:p>
            <a:pPr marL="0" indent="0">
              <a:buNone/>
            </a:pPr>
            <a:r>
              <a:rPr lang="en-GB" dirty="0"/>
              <a:t>or PH &gt; 6 AND temperature </a:t>
            </a:r>
            <a:r>
              <a:rPr lang="en-GB" dirty="0" smtClean="0"/>
              <a:t>&lt; </a:t>
            </a:r>
            <a:r>
              <a:rPr lang="en-GB" sz="2800" dirty="0"/>
              <a:t>100</a:t>
            </a:r>
            <a:r>
              <a:rPr lang="en-GB" sz="2800" dirty="0">
                <a:sym typeface="Symbol" panose="05050102010706020507" pitchFamily="18" charset="2"/>
              </a:rPr>
              <a:t>C</a:t>
            </a:r>
            <a:r>
              <a:rPr lang="en-GB" sz="2800" dirty="0"/>
              <a:t> </a:t>
            </a:r>
            <a:endParaRPr lang="en-GB" sz="2800" dirty="0" smtClean="0"/>
          </a:p>
          <a:p>
            <a:pPr marL="0" indent="0">
              <a:buNone/>
            </a:pPr>
            <a:r>
              <a:rPr lang="en-GB" dirty="0"/>
              <a:t>A table can be drawn to represent these conditions as Boolean values.</a:t>
            </a:r>
            <a:endParaRPr lang="en-GB" sz="1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495" t="62148" r="51299" b="18165"/>
          <a:stretch/>
        </p:blipFill>
        <p:spPr>
          <a:xfrm>
            <a:off x="741633" y="3903739"/>
            <a:ext cx="756084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9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Defining problems using Boolean logic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The conditions can be written as</a:t>
            </a:r>
          </a:p>
          <a:p>
            <a:pPr marL="0" indent="0">
              <a:buNone/>
            </a:pPr>
            <a:r>
              <a:rPr lang="en-GB" dirty="0"/>
              <a:t>A = (</a:t>
            </a:r>
            <a:r>
              <a:rPr lang="en-GB" dirty="0" smtClean="0"/>
              <a:t>T</a:t>
            </a:r>
            <a:r>
              <a:rPr lang="en-GB" dirty="0" smtClean="0">
                <a:sym typeface="Symbol" panose="05050102010706020507" pitchFamily="18" charset="2"/>
              </a:rPr>
              <a:t></a:t>
            </a:r>
            <a:r>
              <a:rPr lang="en-GB" dirty="0" smtClean="0"/>
              <a:t>R</a:t>
            </a:r>
            <a:r>
              <a:rPr lang="en-GB" dirty="0"/>
              <a:t>) </a:t>
            </a:r>
            <a:r>
              <a:rPr lang="en-GB" dirty="0" smtClean="0">
                <a:sym typeface="Symbol" panose="05050102010706020507" pitchFamily="18" charset="2"/>
              </a:rPr>
              <a:t> </a:t>
            </a:r>
            <a:r>
              <a:rPr lang="en-GB" dirty="0" smtClean="0"/>
              <a:t>(P</a:t>
            </a:r>
            <a:r>
              <a:rPr lang="en-GB" dirty="0" smtClean="0">
                <a:sym typeface="Symbol" panose="05050102010706020507" pitchFamily="18" charset="2"/>
              </a:rPr>
              <a:t>T</a:t>
            </a:r>
            <a:r>
              <a:rPr lang="en-GB" dirty="0" smtClean="0"/>
              <a:t>) </a:t>
            </a:r>
            <a:r>
              <a:rPr lang="en-GB" dirty="0"/>
              <a:t>or alternatively as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dirty="0"/>
              <a:t>= (T AND NOT R) OR (P AND NOT </a:t>
            </a:r>
            <a:r>
              <a:rPr lang="en-GB" dirty="0" smtClean="0"/>
              <a:t>T)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Now the logic circuit for this process can be drawn as follows:</a:t>
            </a: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923" t="60046" r="57939" b="22236"/>
          <a:stretch/>
        </p:blipFill>
        <p:spPr>
          <a:xfrm>
            <a:off x="1697530" y="3933056"/>
            <a:ext cx="592065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7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 5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Draw the truth table for this alarm system.</a:t>
            </a: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836434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 5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Draw the truth table for this alarm system.</a:t>
            </a: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24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47277"/>
              </p:ext>
            </p:extLst>
          </p:nvPr>
        </p:nvGraphicFramePr>
        <p:xfrm>
          <a:off x="539552" y="2348883"/>
          <a:ext cx="7920881" cy="360039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46790">
                  <a:extLst>
                    <a:ext uri="{9D8B030D-6E8A-4147-A177-3AD203B41FA5}">
                      <a16:colId xmlns:a16="http://schemas.microsoft.com/office/drawing/2014/main" val="4207672229"/>
                    </a:ext>
                  </a:extLst>
                </a:gridCol>
                <a:gridCol w="1157964">
                  <a:extLst>
                    <a:ext uri="{9D8B030D-6E8A-4147-A177-3AD203B41FA5}">
                      <a16:colId xmlns:a16="http://schemas.microsoft.com/office/drawing/2014/main" val="2069615781"/>
                    </a:ext>
                  </a:extLst>
                </a:gridCol>
                <a:gridCol w="1008648">
                  <a:extLst>
                    <a:ext uri="{9D8B030D-6E8A-4147-A177-3AD203B41FA5}">
                      <a16:colId xmlns:a16="http://schemas.microsoft.com/office/drawing/2014/main" val="417164343"/>
                    </a:ext>
                  </a:extLst>
                </a:gridCol>
                <a:gridCol w="1583567">
                  <a:extLst>
                    <a:ext uri="{9D8B030D-6E8A-4147-A177-3AD203B41FA5}">
                      <a16:colId xmlns:a16="http://schemas.microsoft.com/office/drawing/2014/main" val="2597944412"/>
                    </a:ext>
                  </a:extLst>
                </a:gridCol>
                <a:gridCol w="1583567">
                  <a:extLst>
                    <a:ext uri="{9D8B030D-6E8A-4147-A177-3AD203B41FA5}">
                      <a16:colId xmlns:a16="http://schemas.microsoft.com/office/drawing/2014/main" val="1254068757"/>
                    </a:ext>
                  </a:extLst>
                </a:gridCol>
                <a:gridCol w="1440345">
                  <a:extLst>
                    <a:ext uri="{9D8B030D-6E8A-4147-A177-3AD203B41FA5}">
                      <a16:colId xmlns:a16="http://schemas.microsoft.com/office/drawing/2014/main" val="193884835"/>
                    </a:ext>
                  </a:extLst>
                </a:gridCol>
              </a:tblGrid>
              <a:tr h="40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Input R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Input 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Input P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X = T  </a:t>
                      </a:r>
                      <a:r>
                        <a:rPr lang="en-GB" sz="2000">
                          <a:effectLst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GB" sz="2000">
                          <a:effectLst/>
                        </a:rPr>
                        <a:t> </a:t>
                      </a:r>
                      <a:r>
                        <a:rPr lang="en-GB" sz="2000">
                          <a:effectLst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GB" sz="2000">
                          <a:effectLst/>
                        </a:rPr>
                        <a:t> R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Y = P  </a:t>
                      </a:r>
                      <a:r>
                        <a:rPr lang="en-GB" sz="2000">
                          <a:effectLst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GB" sz="2000">
                          <a:effectLst/>
                        </a:rPr>
                        <a:t> </a:t>
                      </a:r>
                      <a:r>
                        <a:rPr lang="en-GB" sz="2000">
                          <a:effectLst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GB" sz="2000">
                          <a:effectLst/>
                        </a:rPr>
                        <a:t> 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 = X </a:t>
                      </a:r>
                      <a:r>
                        <a:rPr lang="en-GB" sz="2000">
                          <a:effectLst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GB" sz="2000">
                          <a:effectLst/>
                        </a:rPr>
                        <a:t> Y 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1740826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0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4781401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1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0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6539956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8126357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0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8035354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0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9522126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1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229453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0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5110406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0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0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268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197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Binary logic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Electronic </a:t>
            </a:r>
            <a:r>
              <a:rPr lang="en-GB" sz="2400" dirty="0"/>
              <a:t>logic gates can take one or more inputs and produce a single output. This output can </a:t>
            </a:r>
            <a:r>
              <a:rPr lang="en-GB" sz="2400" dirty="0" smtClean="0"/>
              <a:t>become the </a:t>
            </a:r>
            <a:r>
              <a:rPr lang="en-GB" sz="2400" dirty="0"/>
              <a:t>input to another gate and a complicated </a:t>
            </a:r>
            <a:r>
              <a:rPr lang="en-GB" sz="2400" dirty="0" smtClean="0"/>
              <a:t>cascaded </a:t>
            </a:r>
            <a:r>
              <a:rPr lang="en-GB" sz="2400" dirty="0"/>
              <a:t>sequence of logic gates can be implemented </a:t>
            </a:r>
            <a:r>
              <a:rPr lang="en-GB" sz="2400" dirty="0" smtClean="0"/>
              <a:t>to form </a:t>
            </a:r>
            <a:r>
              <a:rPr lang="en-GB" sz="2400" dirty="0"/>
              <a:t>a circuit in, for example, the CPU.</a:t>
            </a: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2050" name="Picture 2" descr="Image result for logic g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4392488" cy="32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3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Simple logic gates and truth tables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There are a number of different logic gates that are each designed to perform a different operation </a:t>
            </a:r>
            <a:r>
              <a:rPr lang="en-GB" dirty="0" smtClean="0"/>
              <a:t>in terms </a:t>
            </a:r>
            <a:r>
              <a:rPr lang="en-GB" dirty="0"/>
              <a:t>of output. We will look at NOT, AND, OR and XOR gates.</a:t>
            </a:r>
          </a:p>
          <a:p>
            <a:pPr marL="0" indent="0">
              <a:buNone/>
            </a:pPr>
            <a:r>
              <a:rPr lang="en-GB" dirty="0"/>
              <a:t>Each of these gates may be represented by a truth table showing the output for each possible input </a:t>
            </a:r>
            <a:r>
              <a:rPr lang="en-GB" dirty="0" smtClean="0"/>
              <a:t>or combination </a:t>
            </a:r>
            <a:r>
              <a:rPr lang="en-GB" dirty="0"/>
              <a:t>of inputs. The four gates are shown </a:t>
            </a:r>
            <a:r>
              <a:rPr lang="en-GB" dirty="0" smtClean="0"/>
              <a:t>over the next few slides. </a:t>
            </a:r>
            <a:r>
              <a:rPr lang="en-GB" dirty="0"/>
              <a:t>Inputs are usually given algebraic letters such </a:t>
            </a:r>
            <a:r>
              <a:rPr lang="en-GB" dirty="0" smtClean="0"/>
              <a:t>as A, B and </a:t>
            </a:r>
            <a:r>
              <a:rPr lang="en-GB" dirty="0"/>
              <a:t>C and output is usually represented by P or Q.</a:t>
            </a: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1339871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NOT gate (negation)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The NOT gate is represented by the symbol below and inverts the input. The small circle denotes </a:t>
            </a:r>
            <a:r>
              <a:rPr lang="en-GB" dirty="0" smtClean="0"/>
              <a:t>an inverted </a:t>
            </a:r>
            <a:r>
              <a:rPr lang="en-GB" dirty="0"/>
              <a:t>input.</a:t>
            </a:r>
          </a:p>
          <a:p>
            <a:pPr marL="0" indent="0">
              <a:buNone/>
            </a:pPr>
            <a:r>
              <a:rPr lang="en-GB" dirty="0"/>
              <a:t>Using 1 s and </a:t>
            </a:r>
            <a:r>
              <a:rPr lang="en-GB" dirty="0" err="1"/>
              <a:t>Os</a:t>
            </a:r>
            <a:r>
              <a:rPr lang="en-GB" dirty="0"/>
              <a:t> as inputs to a gate, its operation can summarised in the form of a </a:t>
            </a:r>
            <a:r>
              <a:rPr lang="en-GB" b="1" dirty="0"/>
              <a:t>truth table</a:t>
            </a:r>
            <a:r>
              <a:rPr lang="en-GB" b="1" dirty="0" smtClean="0"/>
              <a:t>.</a:t>
            </a:r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r>
              <a:rPr lang="en-GB" dirty="0"/>
              <a:t>The Boolean algebraic expression is written: Q = </a:t>
            </a:r>
            <a:r>
              <a:rPr lang="en-GB" sz="3600" b="1" dirty="0" smtClean="0">
                <a:sym typeface="Symbol" panose="05050102010706020507" pitchFamily="18" charset="2"/>
              </a:rPr>
              <a:t> </a:t>
            </a:r>
            <a:r>
              <a:rPr lang="en-GB" dirty="0" smtClean="0"/>
              <a:t>A </a:t>
            </a:r>
            <a:r>
              <a:rPr lang="en-GB" dirty="0"/>
              <a:t>where </a:t>
            </a:r>
            <a:r>
              <a:rPr lang="en-GB" sz="3600" b="1" dirty="0">
                <a:sym typeface="Symbol" panose="05050102010706020507" pitchFamily="18" charset="2"/>
              </a:rPr>
              <a:t></a:t>
            </a:r>
            <a:r>
              <a:rPr lang="en-GB" sz="3200" b="1" dirty="0" smtClean="0"/>
              <a:t> </a:t>
            </a:r>
            <a:r>
              <a:rPr lang="en-GB" dirty="0"/>
              <a:t>represents NOT.</a:t>
            </a: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4790" t="72468" r="31928" b="15720"/>
          <a:stretch/>
        </p:blipFill>
        <p:spPr>
          <a:xfrm>
            <a:off x="1259632" y="4149080"/>
            <a:ext cx="2808312" cy="140415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52166"/>
              </p:ext>
            </p:extLst>
          </p:nvPr>
        </p:nvGraphicFramePr>
        <p:xfrm>
          <a:off x="4074053" y="4294898"/>
          <a:ext cx="36240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032">
                  <a:extLst>
                    <a:ext uri="{9D8B030D-6E8A-4147-A177-3AD203B41FA5}">
                      <a16:colId xmlns:a16="http://schemas.microsoft.com/office/drawing/2014/main" val="2047426654"/>
                    </a:ext>
                  </a:extLst>
                </a:gridCol>
                <a:gridCol w="1812032">
                  <a:extLst>
                    <a:ext uri="{9D8B030D-6E8A-4147-A177-3AD203B41FA5}">
                      <a16:colId xmlns:a16="http://schemas.microsoft.com/office/drawing/2014/main" val="3726245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r>
                        <a:rPr lang="en-GB" baseline="0" dirty="0" smtClean="0"/>
                        <a:t>nput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Output Q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88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365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1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5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AND gate (conjunction)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Boolean expression for AND is written: Q = A </a:t>
            </a:r>
            <a:r>
              <a:rPr lang="en-GB" dirty="0">
                <a:sym typeface="Symbol" panose="05050102010706020507" pitchFamily="18" charset="2"/>
              </a:rPr>
              <a:t></a:t>
            </a:r>
            <a:r>
              <a:rPr lang="en-GB" dirty="0" smtClean="0"/>
              <a:t> </a:t>
            </a:r>
            <a:r>
              <a:rPr lang="en-GB" dirty="0"/>
              <a:t>B where </a:t>
            </a:r>
            <a:r>
              <a:rPr lang="en-GB" dirty="0">
                <a:sym typeface="Symbol" panose="05050102010706020507" pitchFamily="18" charset="2"/>
              </a:rPr>
              <a:t> </a:t>
            </a:r>
            <a:r>
              <a:rPr lang="en-GB" dirty="0" smtClean="0"/>
              <a:t>represents </a:t>
            </a:r>
            <a:r>
              <a:rPr lang="en-GB" dirty="0"/>
              <a:t>AND.</a:t>
            </a:r>
          </a:p>
          <a:p>
            <a:pPr marL="0" indent="0">
              <a:buNone/>
            </a:pPr>
            <a:r>
              <a:rPr lang="en-GB" dirty="0"/>
              <a:t>The truth table reflects the fundamental property of the AND gate: the output of A AND B is 1 only if </a:t>
            </a:r>
            <a:r>
              <a:rPr lang="en-GB" dirty="0" smtClean="0"/>
              <a:t>input A </a:t>
            </a:r>
            <a:r>
              <a:rPr lang="en-GB" dirty="0"/>
              <a:t>and input B are both 1 .</a:t>
            </a:r>
            <a:endParaRPr lang="en-GB" sz="1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223266"/>
              </p:ext>
            </p:extLst>
          </p:nvPr>
        </p:nvGraphicFramePr>
        <p:xfrm>
          <a:off x="4499992" y="1772816"/>
          <a:ext cx="3624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021">
                  <a:extLst>
                    <a:ext uri="{9D8B030D-6E8A-4147-A177-3AD203B41FA5}">
                      <a16:colId xmlns:a16="http://schemas.microsoft.com/office/drawing/2014/main" val="2047426654"/>
                    </a:ext>
                  </a:extLst>
                </a:gridCol>
                <a:gridCol w="1208021">
                  <a:extLst>
                    <a:ext uri="{9D8B030D-6E8A-4147-A177-3AD203B41FA5}">
                      <a16:colId xmlns:a16="http://schemas.microsoft.com/office/drawing/2014/main" val="2660790170"/>
                    </a:ext>
                  </a:extLst>
                </a:gridCol>
                <a:gridCol w="1208021">
                  <a:extLst>
                    <a:ext uri="{9D8B030D-6E8A-4147-A177-3AD203B41FA5}">
                      <a16:colId xmlns:a16="http://schemas.microsoft.com/office/drawing/2014/main" val="3726245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r>
                        <a:rPr lang="en-GB" baseline="0" dirty="0" smtClean="0"/>
                        <a:t>nput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Input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Output Q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88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365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1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52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3653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603" t="32527" r="72329" b="56952"/>
          <a:stretch/>
        </p:blipFill>
        <p:spPr>
          <a:xfrm>
            <a:off x="755576" y="1772816"/>
            <a:ext cx="3384376" cy="180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73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OR gate (disjunction)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Boolean expression for OR is written: Q = A </a:t>
            </a:r>
            <a:r>
              <a:rPr lang="en-GB" dirty="0" smtClean="0">
                <a:sym typeface="Symbol" panose="05050102010706020507" pitchFamily="18" charset="2"/>
              </a:rPr>
              <a:t></a:t>
            </a:r>
            <a:r>
              <a:rPr lang="en-GB" dirty="0" smtClean="0"/>
              <a:t> </a:t>
            </a:r>
            <a:r>
              <a:rPr lang="en-GB" dirty="0"/>
              <a:t>B where </a:t>
            </a:r>
            <a:r>
              <a:rPr lang="en-GB" dirty="0">
                <a:sym typeface="Symbol" panose="05050102010706020507" pitchFamily="18" charset="2"/>
              </a:rPr>
              <a:t></a:t>
            </a:r>
            <a:r>
              <a:rPr lang="en-GB" dirty="0" smtClean="0"/>
              <a:t> </a:t>
            </a:r>
            <a:r>
              <a:rPr lang="en-GB" dirty="0"/>
              <a:t>represents OR.</a:t>
            </a:r>
            <a:endParaRPr lang="en-GB" sz="1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116613"/>
              </p:ext>
            </p:extLst>
          </p:nvPr>
        </p:nvGraphicFramePr>
        <p:xfrm>
          <a:off x="4499992" y="1772816"/>
          <a:ext cx="3624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021">
                  <a:extLst>
                    <a:ext uri="{9D8B030D-6E8A-4147-A177-3AD203B41FA5}">
                      <a16:colId xmlns:a16="http://schemas.microsoft.com/office/drawing/2014/main" val="2047426654"/>
                    </a:ext>
                  </a:extLst>
                </a:gridCol>
                <a:gridCol w="1208021">
                  <a:extLst>
                    <a:ext uri="{9D8B030D-6E8A-4147-A177-3AD203B41FA5}">
                      <a16:colId xmlns:a16="http://schemas.microsoft.com/office/drawing/2014/main" val="2660790170"/>
                    </a:ext>
                  </a:extLst>
                </a:gridCol>
                <a:gridCol w="1208021">
                  <a:extLst>
                    <a:ext uri="{9D8B030D-6E8A-4147-A177-3AD203B41FA5}">
                      <a16:colId xmlns:a16="http://schemas.microsoft.com/office/drawing/2014/main" val="3726245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r>
                        <a:rPr lang="en-GB" baseline="0" dirty="0" smtClean="0"/>
                        <a:t>nput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Input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Output Q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88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365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1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52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3653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603" t="32527" r="72882" b="56645"/>
          <a:stretch/>
        </p:blipFill>
        <p:spPr>
          <a:xfrm>
            <a:off x="1115616" y="1794520"/>
            <a:ext cx="3165220" cy="183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94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XOR gate (exclusive disjunction)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XOR </a:t>
            </a:r>
            <a:r>
              <a:rPr lang="en-GB" sz="2400" i="1" dirty="0"/>
              <a:t>(pronounced ex-or) </a:t>
            </a:r>
            <a:r>
              <a:rPr lang="en-GB" sz="2400" dirty="0"/>
              <a:t>gate stands for exclusive OR, meaning that the output will be true if one </a:t>
            </a:r>
            <a:r>
              <a:rPr lang="en-GB" sz="2400" dirty="0" smtClean="0"/>
              <a:t>or other </a:t>
            </a:r>
            <a:r>
              <a:rPr lang="en-GB" sz="2400" dirty="0"/>
              <a:t>input is true, but not both. Compare this to the OR gate, which will accept two true inputs as </a:t>
            </a:r>
            <a:r>
              <a:rPr lang="en-GB" sz="2400" dirty="0" smtClean="0"/>
              <a:t>true also</a:t>
            </a:r>
            <a:r>
              <a:rPr lang="en-GB" sz="2400" dirty="0"/>
              <a:t>.</a:t>
            </a:r>
            <a:endParaRPr lang="en-GB" sz="100" b="1" dirty="0" smtClean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The Boolean algebraic expression is written: Q = </a:t>
            </a:r>
            <a:r>
              <a:rPr lang="en-GB" sz="2400" dirty="0" smtClean="0"/>
              <a:t>A </a:t>
            </a:r>
            <a:r>
              <a:rPr lang="en-GB" sz="2400" dirty="0"/>
              <a:t>⊻</a:t>
            </a:r>
            <a:r>
              <a:rPr lang="en-GB" sz="2400" dirty="0" smtClean="0"/>
              <a:t> B </a:t>
            </a:r>
            <a:r>
              <a:rPr lang="en-GB" sz="2400" dirty="0"/>
              <a:t>where the ⊻ </a:t>
            </a:r>
            <a:r>
              <a:rPr lang="en-GB" sz="2400" dirty="0" smtClean="0"/>
              <a:t>represents XOR</a:t>
            </a:r>
            <a:r>
              <a:rPr lang="en-GB" sz="2400" dirty="0"/>
              <a:t>, and is </a:t>
            </a:r>
            <a:r>
              <a:rPr lang="en-GB" sz="2400" dirty="0" smtClean="0"/>
              <a:t>the equivalent </a:t>
            </a:r>
            <a:r>
              <a:rPr lang="en-GB" sz="2400" dirty="0"/>
              <a:t>of Q = (</a:t>
            </a:r>
            <a:r>
              <a:rPr lang="en-GB" sz="2400" dirty="0" smtClean="0"/>
              <a:t>A</a:t>
            </a:r>
            <a:r>
              <a:rPr lang="en-GB" sz="2400" dirty="0" smtClean="0">
                <a:sym typeface="Symbol" panose="05050102010706020507" pitchFamily="18" charset="2"/>
              </a:rPr>
              <a:t></a:t>
            </a:r>
            <a:r>
              <a:rPr lang="en-GB" sz="2400" dirty="0" smtClean="0"/>
              <a:t>B)</a:t>
            </a:r>
            <a:r>
              <a:rPr lang="en-GB" sz="2400" dirty="0" smtClean="0">
                <a:sym typeface="Symbol" panose="05050102010706020507" pitchFamily="18" charset="2"/>
              </a:rPr>
              <a:t></a:t>
            </a:r>
            <a:r>
              <a:rPr lang="en-GB" sz="2400" dirty="0" smtClean="0"/>
              <a:t>(</a:t>
            </a:r>
            <a:r>
              <a:rPr lang="en-GB" sz="2400" dirty="0" smtClean="0">
                <a:sym typeface="Symbol" panose="05050102010706020507" pitchFamily="18" charset="2"/>
              </a:rPr>
              <a:t></a:t>
            </a:r>
            <a:r>
              <a:rPr lang="en-GB" sz="2400" dirty="0" smtClean="0"/>
              <a:t>A</a:t>
            </a:r>
            <a:r>
              <a:rPr lang="en-GB" sz="2400" dirty="0" smtClean="0">
                <a:sym typeface="Symbol" panose="05050102010706020507" pitchFamily="18" charset="2"/>
              </a:rPr>
              <a:t></a:t>
            </a:r>
            <a:r>
              <a:rPr lang="en-GB" sz="2400" dirty="0" smtClean="0"/>
              <a:t>B</a:t>
            </a:r>
            <a:r>
              <a:rPr lang="en-GB" sz="2400" dirty="0"/>
              <a:t>) . This gate is similar to the OR gate but excludes the </a:t>
            </a:r>
            <a:r>
              <a:rPr lang="en-GB" sz="2400" dirty="0" smtClean="0"/>
              <a:t>condition where </a:t>
            </a:r>
            <a:r>
              <a:rPr lang="en-GB" sz="2400" dirty="0"/>
              <a:t>A and B are both true. XOR is referred to as exclusive OR, and OR is sometimes referred to </a:t>
            </a:r>
            <a:r>
              <a:rPr lang="en-GB" sz="2400" dirty="0" smtClean="0"/>
              <a:t>as inclusive </a:t>
            </a:r>
            <a:r>
              <a:rPr lang="en-GB" sz="2400" dirty="0"/>
              <a:t>OR.</a:t>
            </a:r>
            <a:endParaRPr lang="en-GB" sz="1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336400"/>
              </p:ext>
            </p:extLst>
          </p:nvPr>
        </p:nvGraphicFramePr>
        <p:xfrm>
          <a:off x="4860032" y="2924944"/>
          <a:ext cx="36240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021">
                  <a:extLst>
                    <a:ext uri="{9D8B030D-6E8A-4147-A177-3AD203B41FA5}">
                      <a16:colId xmlns:a16="http://schemas.microsoft.com/office/drawing/2014/main" val="2047426654"/>
                    </a:ext>
                  </a:extLst>
                </a:gridCol>
                <a:gridCol w="1208021">
                  <a:extLst>
                    <a:ext uri="{9D8B030D-6E8A-4147-A177-3AD203B41FA5}">
                      <a16:colId xmlns:a16="http://schemas.microsoft.com/office/drawing/2014/main" val="2660790170"/>
                    </a:ext>
                  </a:extLst>
                </a:gridCol>
                <a:gridCol w="1208021">
                  <a:extLst>
                    <a:ext uri="{9D8B030D-6E8A-4147-A177-3AD203B41FA5}">
                      <a16:colId xmlns:a16="http://schemas.microsoft.com/office/drawing/2014/main" val="3726245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r>
                        <a:rPr lang="en-GB" baseline="0" dirty="0" smtClean="0"/>
                        <a:t>nput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Input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Output Q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88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365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1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52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3653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794" t="57875" r="71030" b="29133"/>
          <a:stretch/>
        </p:blipFill>
        <p:spPr>
          <a:xfrm>
            <a:off x="1259632" y="2964738"/>
            <a:ext cx="3024336" cy="181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80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Creating logic gate circuits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Multiple logic gates can be connected to produce an output based on multiple inputs.</a:t>
            </a: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dirty="0"/>
              <a:t>This circuit can be represented by the expression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Q </a:t>
            </a:r>
            <a:r>
              <a:rPr lang="en-GB" dirty="0"/>
              <a:t>= </a:t>
            </a:r>
            <a:r>
              <a:rPr lang="en-GB" dirty="0" smtClean="0">
                <a:sym typeface="Symbol" panose="05050102010706020507" pitchFamily="18" charset="2"/>
              </a:rPr>
              <a:t>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smtClean="0">
                <a:sym typeface="Symbol" panose="05050102010706020507" pitchFamily="18" charset="2"/>
              </a:rPr>
              <a:t></a:t>
            </a:r>
            <a:r>
              <a:rPr lang="en-GB" dirty="0" smtClean="0"/>
              <a:t> </a:t>
            </a:r>
            <a:r>
              <a:rPr lang="en-GB" dirty="0"/>
              <a:t>(B </a:t>
            </a:r>
            <a:r>
              <a:rPr lang="en-GB" dirty="0">
                <a:sym typeface="Symbol" panose="05050102010706020507" pitchFamily="18" charset="2"/>
              </a:rPr>
              <a:t></a:t>
            </a:r>
            <a:r>
              <a:rPr lang="en-GB" dirty="0" smtClean="0"/>
              <a:t> C) or </a:t>
            </a:r>
            <a:r>
              <a:rPr lang="en-GB" dirty="0"/>
              <a:t>alternatively as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Q </a:t>
            </a:r>
            <a:r>
              <a:rPr lang="en-GB" dirty="0"/>
              <a:t>= (NOT A) OR (B AND C)</a:t>
            </a:r>
            <a:endParaRPr lang="en-GB" sz="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138" t="59145" r="58492" b="27188"/>
          <a:stretch/>
        </p:blipFill>
        <p:spPr>
          <a:xfrm>
            <a:off x="1703549" y="2564904"/>
            <a:ext cx="580891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64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72027</TotalTime>
  <Words>1423</Words>
  <Application>Microsoft Office PowerPoint</Application>
  <PresentationFormat>On-screen Show (4:3)</PresentationFormat>
  <Paragraphs>532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Tw Cen MT</vt:lpstr>
      <vt:lpstr>Wingdings</vt:lpstr>
      <vt:lpstr>Wingdings 2</vt:lpstr>
      <vt:lpstr>Median</vt:lpstr>
      <vt:lpstr>Logic Gates and Truth Tables</vt:lpstr>
      <vt:lpstr>Binary logic</vt:lpstr>
      <vt:lpstr>Binary logic</vt:lpstr>
      <vt:lpstr>Simple logic gates and truth tables</vt:lpstr>
      <vt:lpstr>NOT gate (negation)</vt:lpstr>
      <vt:lpstr>AND gate (conjunction)</vt:lpstr>
      <vt:lpstr>OR gate (disjunction)</vt:lpstr>
      <vt:lpstr>XOR gate (exclusive disjunction)</vt:lpstr>
      <vt:lpstr>Creating logic gate circuits</vt:lpstr>
      <vt:lpstr>Creating logic gate circuits</vt:lpstr>
      <vt:lpstr>Challenge 1</vt:lpstr>
      <vt:lpstr>Challenge 1</vt:lpstr>
      <vt:lpstr>Challenge 2</vt:lpstr>
      <vt:lpstr>Challenge 2</vt:lpstr>
      <vt:lpstr>Challenge 3</vt:lpstr>
      <vt:lpstr>Challenge 3</vt:lpstr>
      <vt:lpstr>Challenge 4</vt:lpstr>
      <vt:lpstr>Challenge 4</vt:lpstr>
      <vt:lpstr>Defining problems using Boolean logic</vt:lpstr>
      <vt:lpstr>Defining problems using Boolean logic</vt:lpstr>
      <vt:lpstr>Defining problems using Boolean logic</vt:lpstr>
      <vt:lpstr>Defining problems using Boolean logic</vt:lpstr>
      <vt:lpstr>Defining problems using Boolean logic</vt:lpstr>
      <vt:lpstr>Challenge 5</vt:lpstr>
      <vt:lpstr>Challenge 5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596</cp:revision>
  <dcterms:created xsi:type="dcterms:W3CDTF">2014-06-23T10:47:17Z</dcterms:created>
  <dcterms:modified xsi:type="dcterms:W3CDTF">2019-03-01T19:04:29Z</dcterms:modified>
</cp:coreProperties>
</file>