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325" r:id="rId3"/>
    <p:sldId id="326" r:id="rId4"/>
    <p:sldId id="327" r:id="rId5"/>
    <p:sldId id="328" r:id="rId6"/>
    <p:sldId id="329" r:id="rId7"/>
    <p:sldId id="330" r:id="rId8"/>
    <p:sldId id="331" r:id="rId9"/>
    <p:sldId id="332" r:id="rId10"/>
    <p:sldId id="333" r:id="rId11"/>
    <p:sldId id="33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15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728" autoAdjust="0"/>
  </p:normalViewPr>
  <p:slideViewPr>
    <p:cSldViewPr>
      <p:cViewPr varScale="1">
        <p:scale>
          <a:sx n="50" d="100"/>
          <a:sy n="50" d="100"/>
        </p:scale>
        <p:origin x="1210"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56AACB-4497-4975-84C7-26D592B71736}" type="datetimeFigureOut">
              <a:rPr lang="en-GB" smtClean="0"/>
              <a:pPr/>
              <a:t>02/08/2017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017D95-82D2-4295-A5C8-CFAEB402EFA0}" type="slidenum">
              <a:rPr lang="en-GB" smtClean="0"/>
              <a:pPr/>
              <a:t>‹#›</a:t>
            </a:fld>
            <a:endParaRPr lang="en-GB"/>
          </a:p>
        </p:txBody>
      </p:sp>
    </p:spTree>
    <p:extLst>
      <p:ext uri="{BB962C8B-B14F-4D97-AF65-F5344CB8AC3E}">
        <p14:creationId xmlns:p14="http://schemas.microsoft.com/office/powerpoint/2010/main" val="306479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8183156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63137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063496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065885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918818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1403510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3329978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22129146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4112035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extLst>
      <p:ext uri="{BB962C8B-B14F-4D97-AF65-F5344CB8AC3E}">
        <p14:creationId xmlns:p14="http://schemas.microsoft.com/office/powerpoint/2010/main" val="427108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2B4108C-6F15-4D6F-950B-F60B0A652D9F}" type="datetimeFigureOut">
              <a:rPr lang="en-GB" smtClean="0"/>
              <a:pPr/>
              <a:t>02/08/2017</a:t>
            </a:fld>
            <a:endParaRPr lang="en-GB"/>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GB"/>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2B4108C-6F15-4D6F-950B-F60B0A652D9F}" type="datetimeFigureOut">
              <a:rPr lang="en-GB" smtClean="0"/>
              <a:pPr/>
              <a:t>02/08/2017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F65B87-FEA5-4085-AE27-A12CC796C48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2B4108C-6F15-4D6F-950B-F60B0A652D9F}" type="datetimeFigureOut">
              <a:rPr lang="en-GB" smtClean="0"/>
              <a:pPr/>
              <a:t>02/08/2017</a:t>
            </a:fld>
            <a:endParaRPr lang="en-GB"/>
          </a:p>
        </p:txBody>
      </p:sp>
      <p:sp>
        <p:nvSpPr>
          <p:cNvPr id="5" name="Footer Placeholder 4"/>
          <p:cNvSpPr>
            <a:spLocks noGrp="1"/>
          </p:cNvSpPr>
          <p:nvPr>
            <p:ph type="ftr" sz="quarter" idx="11"/>
          </p:nvPr>
        </p:nvSpPr>
        <p:spPr>
          <a:xfrm>
            <a:off x="457201" y="6248207"/>
            <a:ext cx="5573483" cy="365125"/>
          </a:xfrm>
        </p:spPr>
        <p:txBody>
          <a:bodyPr/>
          <a:lstStyle/>
          <a:p>
            <a:endParaRPr lang="en-GB"/>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FF65B87-FEA5-4085-AE27-A12CC796C48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2B4108C-6F15-4D6F-950B-F60B0A652D9F}" type="datetimeFigureOut">
              <a:rPr lang="en-GB" smtClean="0"/>
              <a:pPr/>
              <a:t>02/08/2017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2B4108C-6F15-4D6F-950B-F60B0A652D9F}" type="datetimeFigureOut">
              <a:rPr lang="en-GB" smtClean="0"/>
              <a:pPr/>
              <a:t>02/08/2017</a:t>
            </a:fld>
            <a:endParaRPr lang="en-GB"/>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B2B4108C-6F15-4D6F-950B-F60B0A652D9F}" type="datetimeFigureOut">
              <a:rPr lang="en-GB" smtClean="0"/>
              <a:pPr/>
              <a:t>02/08/2017</a:t>
            </a:fld>
            <a:endParaRPr lang="en-GB"/>
          </a:p>
        </p:txBody>
      </p:sp>
      <p:sp>
        <p:nvSpPr>
          <p:cNvPr id="10" name="Slide Number Placeholder 9"/>
          <p:cNvSpPr>
            <a:spLocks noGrp="1"/>
          </p:cNvSpPr>
          <p:nvPr>
            <p:ph type="sldNum" sz="quarter" idx="16"/>
          </p:nvPr>
        </p:nvSpPr>
        <p:spPr/>
        <p:txBody>
          <a:bodyPr rtlCol="0"/>
          <a:lstStyle/>
          <a:p>
            <a:fld id="{8FF65B87-FEA5-4085-AE27-A12CC796C48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2B4108C-6F15-4D6F-950B-F60B0A652D9F}" type="datetimeFigureOut">
              <a:rPr lang="en-GB" smtClean="0"/>
              <a:pPr/>
              <a:t>02/08/2017</a:t>
            </a:fld>
            <a:endParaRPr lang="en-GB"/>
          </a:p>
        </p:txBody>
      </p:sp>
      <p:sp>
        <p:nvSpPr>
          <p:cNvPr id="12" name="Slide Number Placeholder 11"/>
          <p:cNvSpPr>
            <a:spLocks noGrp="1"/>
          </p:cNvSpPr>
          <p:nvPr>
            <p:ph type="sldNum" sz="quarter" idx="16"/>
          </p:nvPr>
        </p:nvSpPr>
        <p:spPr/>
        <p:txBody>
          <a:bodyPr rtlCol="0"/>
          <a:lstStyle/>
          <a:p>
            <a:fld id="{8FF65B87-FEA5-4085-AE27-A12CC796C48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2B4108C-6F15-4D6F-950B-F60B0A652D9F}" type="datetimeFigureOut">
              <a:rPr lang="en-GB" smtClean="0"/>
              <a:pPr/>
              <a:t>02/08/2017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B4108C-6F15-4D6F-950B-F60B0A652D9F}" type="datetimeFigureOut">
              <a:rPr lang="en-GB" smtClean="0"/>
              <a:pPr/>
              <a:t>02/08/2017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FF65B87-FEA5-4085-AE27-A12CC796C48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B2B4108C-6F15-4D6F-950B-F60B0A652D9F}" type="datetimeFigureOut">
              <a:rPr lang="en-GB" smtClean="0"/>
              <a:pPr/>
              <a:t>02/08/2017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FF65B87-FEA5-4085-AE27-A12CC796C48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2B4108C-6F15-4D6F-950B-F60B0A652D9F}" type="datetimeFigureOut">
              <a:rPr lang="en-GB" smtClean="0"/>
              <a:pPr/>
              <a:t>02/08/2017</a:t>
            </a:fld>
            <a:endParaRPr lang="en-GB"/>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FF65B87-FEA5-4085-AE27-A12CC796C480}" type="slidenum">
              <a:rPr lang="en-GB" smtClean="0"/>
              <a:pPr/>
              <a:t>‹#›</a:t>
            </a:fld>
            <a:endParaRPr lang="en-GB"/>
          </a:p>
        </p:txBody>
      </p:sp>
      <p:sp>
        <p:nvSpPr>
          <p:cNvPr id="14" name="Footer Placeholder 13"/>
          <p:cNvSpPr>
            <a:spLocks noGrp="1"/>
          </p:cNvSpPr>
          <p:nvPr>
            <p:ph type="ftr" sz="quarter" idx="12"/>
          </p:nvPr>
        </p:nvSpPr>
        <p:spPr>
          <a:xfrm>
            <a:off x="1600200" y="6248206"/>
            <a:ext cx="4572000" cy="365125"/>
          </a:xfrm>
        </p:spPr>
        <p:txBody>
          <a:bodyPr rtlCol="0"/>
          <a:lstStyle/>
          <a:p>
            <a:endParaRPr lang="en-GB"/>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2B4108C-6F15-4D6F-950B-F60B0A652D9F}" type="datetimeFigureOut">
              <a:rPr lang="en-GB" smtClean="0"/>
              <a:pPr/>
              <a:t>02/08/2017</a:t>
            </a:fld>
            <a:endParaRPr lang="en-GB"/>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FF65B87-FEA5-4085-AE27-A12CC796C48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648" y="4038600"/>
            <a:ext cx="7435552" cy="1828800"/>
          </a:xfrm>
        </p:spPr>
        <p:txBody>
          <a:bodyPr>
            <a:normAutofit/>
          </a:bodyPr>
          <a:lstStyle/>
          <a:p>
            <a:r>
              <a:rPr lang="en-GB" b="1" cap="none" dirty="0"/>
              <a:t>Testing Strategies and Test Data </a:t>
            </a:r>
            <a:endParaRPr lang="en-GB" sz="4800" cap="none" dirty="0"/>
          </a:p>
        </p:txBody>
      </p:sp>
      <p:sp>
        <p:nvSpPr>
          <p:cNvPr id="3" name="Subtitle 2"/>
          <p:cNvSpPr>
            <a:spLocks noGrp="1"/>
          </p:cNvSpPr>
          <p:nvPr>
            <p:ph type="subTitle" idx="1"/>
          </p:nvPr>
        </p:nvSpPr>
        <p:spPr/>
        <p:txBody>
          <a:bodyPr/>
          <a:lstStyle/>
          <a:p>
            <a:r>
              <a:rPr lang="en-GB" sz="2800" dirty="0"/>
              <a:t>A Level Computer Science – Unit 1 </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Test Data</a:t>
            </a:r>
            <a:endParaRPr lang="en-GB" altLang="en-US" dirty="0"/>
          </a:p>
        </p:txBody>
      </p:sp>
      <p:sp>
        <p:nvSpPr>
          <p:cNvPr id="4" name="Content Placeholder 2">
            <a:extLst>
              <a:ext uri="{FF2B5EF4-FFF2-40B4-BE49-F238E27FC236}">
                <a16:creationId xmlns:a16="http://schemas.microsoft.com/office/drawing/2014/main" id="{C6FBD55A-3EBA-4C9E-96E3-B190290F577D}"/>
              </a:ext>
            </a:extLst>
          </p:cNvPr>
          <p:cNvSpPr>
            <a:spLocks noGrp="1"/>
          </p:cNvSpPr>
          <p:nvPr>
            <p:ph idx="1"/>
          </p:nvPr>
        </p:nvSpPr>
        <p:spPr>
          <a:xfrm>
            <a:off x="609592" y="1661740"/>
            <a:ext cx="8153400" cy="4495800"/>
          </a:xfrm>
        </p:spPr>
        <p:txBody>
          <a:bodyPr>
            <a:normAutofit fontScale="92500" lnSpcReduction="10000"/>
          </a:bodyPr>
          <a:lstStyle/>
          <a:p>
            <a:pPr marL="0" indent="0" fontAlgn="base">
              <a:buNone/>
            </a:pPr>
            <a:r>
              <a:rPr lang="en-GB" sz="2400" dirty="0"/>
              <a:t>Before performing a test, you need to decide what data you are going to include in your </a:t>
            </a:r>
            <a:r>
              <a:rPr lang="en-GB" sz="2400" b="1" dirty="0"/>
              <a:t>test case</a:t>
            </a:r>
            <a:r>
              <a:rPr lang="en-GB" sz="2400" dirty="0"/>
              <a:t>. It is not normally possible to perform tests with every single possible piece of data. So, instead the developers will choose from a limited range of data such as:</a:t>
            </a:r>
          </a:p>
          <a:p>
            <a:pPr marL="0" indent="0" fontAlgn="base">
              <a:buNone/>
            </a:pPr>
            <a:endParaRPr lang="en-GB" sz="2400" dirty="0"/>
          </a:p>
          <a:p>
            <a:pPr fontAlgn="base"/>
            <a:r>
              <a:rPr lang="en-GB" sz="2400" b="1" dirty="0"/>
              <a:t>valid</a:t>
            </a:r>
            <a:r>
              <a:rPr lang="en-GB" sz="2400" dirty="0"/>
              <a:t> - the most obvious or common data that should work</a:t>
            </a:r>
          </a:p>
          <a:p>
            <a:pPr fontAlgn="base"/>
            <a:r>
              <a:rPr lang="en-GB" sz="2400" b="1" dirty="0"/>
              <a:t>valid extreme</a:t>
            </a:r>
            <a:r>
              <a:rPr lang="en-GB" sz="2400" dirty="0"/>
              <a:t> - unusual, extreme or unexpected data, e.g. the highest and lowest (data that tests the limits but that should work)</a:t>
            </a:r>
          </a:p>
          <a:p>
            <a:pPr fontAlgn="base"/>
            <a:r>
              <a:rPr lang="en-GB" sz="2400" b="1" dirty="0"/>
              <a:t>invalid</a:t>
            </a:r>
            <a:r>
              <a:rPr lang="en-GB" sz="2400" dirty="0"/>
              <a:t> - data that should definitely fail</a:t>
            </a:r>
          </a:p>
          <a:p>
            <a:pPr fontAlgn="base"/>
            <a:r>
              <a:rPr lang="en-GB" sz="2400" b="1" dirty="0"/>
              <a:t>invalid extreme</a:t>
            </a:r>
            <a:r>
              <a:rPr lang="en-GB" sz="2400" dirty="0"/>
              <a:t> - data that is at the edge of failure and is nearly acceptable</a:t>
            </a:r>
          </a:p>
          <a:p>
            <a:pPr fontAlgn="base"/>
            <a:r>
              <a:rPr lang="en-GB" sz="2400" b="1" dirty="0"/>
              <a:t>erroneous</a:t>
            </a:r>
            <a:r>
              <a:rPr lang="en-GB" sz="2400" dirty="0"/>
              <a:t> - data that is the wrong data type</a:t>
            </a:r>
          </a:p>
        </p:txBody>
      </p:sp>
    </p:spTree>
    <p:extLst>
      <p:ext uri="{BB962C8B-B14F-4D97-AF65-F5344CB8AC3E}">
        <p14:creationId xmlns:p14="http://schemas.microsoft.com/office/powerpoint/2010/main" val="3950040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Test Data</a:t>
            </a:r>
            <a:endParaRPr lang="en-GB" altLang="en-US" dirty="0"/>
          </a:p>
        </p:txBody>
      </p:sp>
      <p:sp>
        <p:nvSpPr>
          <p:cNvPr id="4" name="Content Placeholder 2">
            <a:extLst>
              <a:ext uri="{FF2B5EF4-FFF2-40B4-BE49-F238E27FC236}">
                <a16:creationId xmlns:a16="http://schemas.microsoft.com/office/drawing/2014/main" id="{C6FBD55A-3EBA-4C9E-96E3-B190290F577D}"/>
              </a:ext>
            </a:extLst>
          </p:cNvPr>
          <p:cNvSpPr>
            <a:spLocks noGrp="1"/>
          </p:cNvSpPr>
          <p:nvPr>
            <p:ph idx="1"/>
          </p:nvPr>
        </p:nvSpPr>
        <p:spPr>
          <a:xfrm>
            <a:off x="609592" y="1661740"/>
            <a:ext cx="8153400" cy="4719588"/>
          </a:xfrm>
        </p:spPr>
        <p:txBody>
          <a:bodyPr>
            <a:normAutofit fontScale="85000" lnSpcReduction="10000"/>
          </a:bodyPr>
          <a:lstStyle/>
          <a:p>
            <a:pPr fontAlgn="base"/>
            <a:r>
              <a:rPr lang="en-GB" dirty="0"/>
              <a:t>Tests should find that the program works as expected. Obvious input data should confirm that the </a:t>
            </a:r>
            <a:r>
              <a:rPr lang="en-GB" b="1" dirty="0"/>
              <a:t>software</a:t>
            </a:r>
            <a:r>
              <a:rPr lang="en-GB" dirty="0"/>
              <a:t> works as expected. Extreme test data will be chosen to test what breaks the system.</a:t>
            </a:r>
          </a:p>
          <a:p>
            <a:pPr marL="0" indent="0" fontAlgn="base">
              <a:buNone/>
            </a:pPr>
            <a:endParaRPr lang="en-GB" dirty="0"/>
          </a:p>
          <a:p>
            <a:pPr fontAlgn="base"/>
            <a:r>
              <a:rPr lang="en-GB" dirty="0"/>
              <a:t>For example, if you were developing a number-guessing game, you might have a unit of code that asks the user to choose a number in a specific range, e.g. "Choose a number between 1 and 10". To test this unit, you could try a whole range of inputs to see what happens:</a:t>
            </a:r>
          </a:p>
          <a:p>
            <a:pPr marL="0" indent="0" fontAlgn="base">
              <a:buNone/>
            </a:pPr>
            <a:endParaRPr lang="en-GB" dirty="0"/>
          </a:p>
          <a:p>
            <a:pPr fontAlgn="base"/>
            <a:r>
              <a:rPr lang="en-GB" dirty="0"/>
              <a:t>3, 4.5, three, -99, 10.00001</a:t>
            </a:r>
          </a:p>
        </p:txBody>
      </p:sp>
    </p:spTree>
    <p:extLst>
      <p:ext uri="{BB962C8B-B14F-4D97-AF65-F5344CB8AC3E}">
        <p14:creationId xmlns:p14="http://schemas.microsoft.com/office/powerpoint/2010/main" val="1344579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GB" altLang="en-US"/>
              <a:t>What does this algorithm do?</a:t>
            </a:r>
          </a:p>
        </p:txBody>
      </p:sp>
      <p:sp>
        <p:nvSpPr>
          <p:cNvPr id="8195" name="Content Placeholder 2"/>
          <p:cNvSpPr>
            <a:spLocks noGrp="1"/>
          </p:cNvSpPr>
          <p:nvPr>
            <p:ph idx="1"/>
          </p:nvPr>
        </p:nvSpPr>
        <p:spPr/>
        <p:txBody>
          <a:bodyPr/>
          <a:lstStyle/>
          <a:p>
            <a:r>
              <a:rPr lang="en-GB" dirty="0"/>
              <a:t>Obviously a system must be thoroughly tested before being installed to make sure that all errors are discovered and corrected before going 'live' . It is part of the designer's job to come up with a test plan which will ensure that all parts of the system are properly tested .</a:t>
            </a:r>
          </a:p>
          <a:p>
            <a:r>
              <a:rPr lang="en-GB" dirty="0"/>
              <a:t>There are several possible testing strategies.</a:t>
            </a:r>
            <a:endParaRPr lang="en-GB" altLang="en-US" sz="2600" dirty="0"/>
          </a:p>
        </p:txBody>
      </p:sp>
    </p:spTree>
    <p:extLst>
      <p:ext uri="{BB962C8B-B14F-4D97-AF65-F5344CB8AC3E}">
        <p14:creationId xmlns:p14="http://schemas.microsoft.com/office/powerpoint/2010/main" val="577912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r>
              <a:rPr lang="en-GB" b="1" dirty="0"/>
              <a:t>Black box testing (functional testing)</a:t>
            </a:r>
            <a:endParaRPr lang="en-GB" altLang="en-US" dirty="0"/>
          </a:p>
        </p:txBody>
      </p:sp>
      <p:sp>
        <p:nvSpPr>
          <p:cNvPr id="8195" name="Content Placeholder 2"/>
          <p:cNvSpPr>
            <a:spLocks noGrp="1"/>
          </p:cNvSpPr>
          <p:nvPr>
            <p:ph idx="1"/>
          </p:nvPr>
        </p:nvSpPr>
        <p:spPr>
          <a:xfrm>
            <a:off x="609592" y="1661740"/>
            <a:ext cx="8153400" cy="4495800"/>
          </a:xfrm>
        </p:spPr>
        <p:txBody>
          <a:bodyPr/>
          <a:lstStyle/>
          <a:p>
            <a:r>
              <a:rPr lang="en-GB" dirty="0"/>
              <a:t>Black box testing is carried out independently of the code used in the program. It involves looking at the program specification and creating a set of test data that covers all the inputs and outputs and program functions.</a:t>
            </a:r>
            <a:endParaRPr lang="en-GB" altLang="en-US" sz="2600" dirty="0"/>
          </a:p>
        </p:txBody>
      </p:sp>
      <p:pic>
        <p:nvPicPr>
          <p:cNvPr id="1026" name="Picture 2" descr="Image result for Black box testing (functional testing)">
            <a:extLst>
              <a:ext uri="{FF2B5EF4-FFF2-40B4-BE49-F238E27FC236}">
                <a16:creationId xmlns:a16="http://schemas.microsoft.com/office/drawing/2014/main" id="{0EB2B5C3-7814-442B-954C-4541344602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4149080"/>
            <a:ext cx="4752528" cy="2360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4498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fontScale="90000"/>
          </a:bodyPr>
          <a:lstStyle/>
          <a:p>
            <a:r>
              <a:rPr lang="en-GB" b="1" dirty="0"/>
              <a:t>White box testing (structural testing)</a:t>
            </a:r>
            <a:endParaRPr lang="en-GB" altLang="en-US" dirty="0"/>
          </a:p>
        </p:txBody>
      </p:sp>
      <p:sp>
        <p:nvSpPr>
          <p:cNvPr id="8195" name="Content Placeholder 2"/>
          <p:cNvSpPr>
            <a:spLocks noGrp="1"/>
          </p:cNvSpPr>
          <p:nvPr>
            <p:ph idx="1"/>
          </p:nvPr>
        </p:nvSpPr>
        <p:spPr>
          <a:xfrm>
            <a:off x="609592" y="1661740"/>
            <a:ext cx="8153400" cy="4495800"/>
          </a:xfrm>
        </p:spPr>
        <p:txBody>
          <a:bodyPr/>
          <a:lstStyle/>
          <a:p>
            <a:r>
              <a:rPr lang="en-GB" dirty="0"/>
              <a:t>White box testing is dependent on the code logic, and derives from the program structure rather than its function. The program code is studied and tests are devised which test each possible path at least once.</a:t>
            </a:r>
          </a:p>
          <a:p>
            <a:r>
              <a:rPr lang="en-GB" dirty="0"/>
              <a:t>The weakness of white box testing is that it will not detect missing functions - you cannot test what isn't there!</a:t>
            </a:r>
            <a:endParaRPr lang="en-GB" altLang="en-US" sz="2600" dirty="0"/>
          </a:p>
        </p:txBody>
      </p:sp>
    </p:spTree>
    <p:extLst>
      <p:ext uri="{BB962C8B-B14F-4D97-AF65-F5344CB8AC3E}">
        <p14:creationId xmlns:p14="http://schemas.microsoft.com/office/powerpoint/2010/main" val="3114949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White box Vs Black Box Testing </a:t>
            </a:r>
            <a:endParaRPr lang="en-GB" altLang="en-US" dirty="0"/>
          </a:p>
        </p:txBody>
      </p:sp>
      <p:pic>
        <p:nvPicPr>
          <p:cNvPr id="5" name="Picture 4">
            <a:extLst>
              <a:ext uri="{FF2B5EF4-FFF2-40B4-BE49-F238E27FC236}">
                <a16:creationId xmlns:a16="http://schemas.microsoft.com/office/drawing/2014/main" id="{0005443C-5256-4549-87F0-066AFEE89C36}"/>
              </a:ext>
            </a:extLst>
          </p:cNvPr>
          <p:cNvPicPr>
            <a:picLocks noChangeAspect="1"/>
          </p:cNvPicPr>
          <p:nvPr/>
        </p:nvPicPr>
        <p:blipFill>
          <a:blip r:embed="rId3"/>
          <a:stretch>
            <a:fillRect/>
          </a:stretch>
        </p:blipFill>
        <p:spPr>
          <a:xfrm>
            <a:off x="971600" y="1613944"/>
            <a:ext cx="6984776" cy="5244056"/>
          </a:xfrm>
          <a:prstGeom prst="rect">
            <a:avLst/>
          </a:prstGeom>
        </p:spPr>
      </p:pic>
    </p:spTree>
    <p:extLst>
      <p:ext uri="{BB962C8B-B14F-4D97-AF65-F5344CB8AC3E}">
        <p14:creationId xmlns:p14="http://schemas.microsoft.com/office/powerpoint/2010/main" val="3528154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Alpha testing</a:t>
            </a:r>
            <a:endParaRPr lang="en-GB" altLang="en-US" dirty="0"/>
          </a:p>
        </p:txBody>
      </p:sp>
      <p:sp>
        <p:nvSpPr>
          <p:cNvPr id="8195" name="Content Placeholder 2"/>
          <p:cNvSpPr>
            <a:spLocks noGrp="1"/>
          </p:cNvSpPr>
          <p:nvPr>
            <p:ph idx="1"/>
          </p:nvPr>
        </p:nvSpPr>
        <p:spPr>
          <a:xfrm>
            <a:off x="609592" y="1661740"/>
            <a:ext cx="8153400" cy="4495800"/>
          </a:xfrm>
        </p:spPr>
        <p:txBody>
          <a:bodyPr>
            <a:normAutofit lnSpcReduction="10000"/>
          </a:bodyPr>
          <a:lstStyle/>
          <a:p>
            <a:pPr>
              <a:buFont typeface="Arial" panose="020B0604020202020204" pitchFamily="34" charset="0"/>
              <a:buChar char="•"/>
            </a:pPr>
            <a:r>
              <a:rPr lang="en-GB" dirty="0"/>
              <a:t>Alpha testing is carried out by the software developer's in-house testing team. It is essential because it often reveals both errors and omissions in the system requirements definition. </a:t>
            </a:r>
          </a:p>
          <a:p>
            <a:pPr>
              <a:buFont typeface="Arial" panose="020B0604020202020204" pitchFamily="34" charset="0"/>
              <a:buChar char="•"/>
            </a:pPr>
            <a:endParaRPr lang="en-GB" dirty="0"/>
          </a:p>
          <a:p>
            <a:pPr>
              <a:buFont typeface="Arial" panose="020B0604020202020204" pitchFamily="34" charset="0"/>
              <a:buChar char="•"/>
            </a:pPr>
            <a:r>
              <a:rPr lang="en-GB" dirty="0"/>
              <a:t>The user may discover that the system does not in fact have the required functionality because the requirements were not specified carefully enough, or because the developer has overlooked or misunderstood something in the specification.</a:t>
            </a:r>
            <a:endParaRPr lang="en-GB" altLang="en-US" sz="2600" dirty="0"/>
          </a:p>
        </p:txBody>
      </p:sp>
    </p:spTree>
    <p:extLst>
      <p:ext uri="{BB962C8B-B14F-4D97-AF65-F5344CB8AC3E}">
        <p14:creationId xmlns:p14="http://schemas.microsoft.com/office/powerpoint/2010/main" val="2200169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Beta testing</a:t>
            </a:r>
            <a:endParaRPr lang="en-GB" altLang="en-US" dirty="0"/>
          </a:p>
        </p:txBody>
      </p:sp>
      <p:sp>
        <p:nvSpPr>
          <p:cNvPr id="8195" name="Content Placeholder 2"/>
          <p:cNvSpPr>
            <a:spLocks noGrp="1"/>
          </p:cNvSpPr>
          <p:nvPr>
            <p:ph idx="1"/>
          </p:nvPr>
        </p:nvSpPr>
        <p:spPr>
          <a:xfrm>
            <a:off x="609592" y="1661740"/>
            <a:ext cx="8153400" cy="4495800"/>
          </a:xfrm>
        </p:spPr>
        <p:txBody>
          <a:bodyPr>
            <a:normAutofit fontScale="85000" lnSpcReduction="10000"/>
          </a:bodyPr>
          <a:lstStyle/>
          <a:p>
            <a:r>
              <a:rPr lang="en-GB" dirty="0"/>
              <a:t>When a new package is being developed for release as a software package, beta testing is often used.</a:t>
            </a:r>
          </a:p>
          <a:p>
            <a:r>
              <a:rPr lang="en-GB" dirty="0"/>
              <a:t>This involves giving the package to a number of potential users who agree to use the system and report any problems to the developers. Microsoft, for example, delivers beta versions of its products to hundreds of sites for testing.  </a:t>
            </a:r>
          </a:p>
          <a:p>
            <a:r>
              <a:rPr lang="en-GB" dirty="0"/>
              <a:t>This exposes the product to real use and detects problems and errors that may not have been anticipated by the developers. The product can then be modified and sent out for further beta testing until the developer is confident enough in the product to put it on the market.</a:t>
            </a:r>
            <a:endParaRPr lang="en-GB" altLang="en-US" sz="2600" dirty="0"/>
          </a:p>
        </p:txBody>
      </p:sp>
    </p:spTree>
    <p:extLst>
      <p:ext uri="{BB962C8B-B14F-4D97-AF65-F5344CB8AC3E}">
        <p14:creationId xmlns:p14="http://schemas.microsoft.com/office/powerpoint/2010/main" val="3572516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Beta testing</a:t>
            </a:r>
            <a:endParaRPr lang="en-GB" altLang="en-US" dirty="0"/>
          </a:p>
        </p:txBody>
      </p:sp>
      <p:sp>
        <p:nvSpPr>
          <p:cNvPr id="8195" name="Content Placeholder 2"/>
          <p:cNvSpPr>
            <a:spLocks noGrp="1"/>
          </p:cNvSpPr>
          <p:nvPr>
            <p:ph idx="1"/>
          </p:nvPr>
        </p:nvSpPr>
        <p:spPr>
          <a:xfrm>
            <a:off x="609592" y="1661740"/>
            <a:ext cx="8153400" cy="4495800"/>
          </a:xfrm>
        </p:spPr>
        <p:txBody>
          <a:bodyPr>
            <a:normAutofit fontScale="85000" lnSpcReduction="10000"/>
          </a:bodyPr>
          <a:lstStyle/>
          <a:p>
            <a:r>
              <a:rPr lang="en-GB" dirty="0"/>
              <a:t>When a new package is being developed for release as a software package, beta testing is often used.</a:t>
            </a:r>
          </a:p>
          <a:p>
            <a:r>
              <a:rPr lang="en-GB" dirty="0"/>
              <a:t>This involves giving the package to a number of potential users who agree to use the system and report any problems to the developers. Microsoft, for example, delivers beta versions of its products to hundreds of sites for testing.  </a:t>
            </a:r>
          </a:p>
          <a:p>
            <a:r>
              <a:rPr lang="en-GB" dirty="0"/>
              <a:t>This exposes the product to real use and detects problems and errors that may not have been anticipated by the developers. The product can then be modified and sent out for further beta testing until the developer is confident enough in the product to put it on the market.</a:t>
            </a:r>
            <a:endParaRPr lang="en-GB" altLang="en-US" sz="2600" dirty="0"/>
          </a:p>
        </p:txBody>
      </p:sp>
    </p:spTree>
    <p:extLst>
      <p:ext uri="{BB962C8B-B14F-4D97-AF65-F5344CB8AC3E}">
        <p14:creationId xmlns:p14="http://schemas.microsoft.com/office/powerpoint/2010/main" val="2153381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ormAutofit/>
          </a:bodyPr>
          <a:lstStyle/>
          <a:p>
            <a:r>
              <a:rPr lang="en-GB" b="1" dirty="0"/>
              <a:t>Alpha and Beta Testing </a:t>
            </a:r>
            <a:endParaRPr lang="en-GB" altLang="en-US" dirty="0"/>
          </a:p>
        </p:txBody>
      </p:sp>
      <p:pic>
        <p:nvPicPr>
          <p:cNvPr id="7" name="Picture 6">
            <a:extLst>
              <a:ext uri="{FF2B5EF4-FFF2-40B4-BE49-F238E27FC236}">
                <a16:creationId xmlns:a16="http://schemas.microsoft.com/office/drawing/2014/main" id="{71587323-A552-4F41-A008-379866664C67}"/>
              </a:ext>
            </a:extLst>
          </p:cNvPr>
          <p:cNvPicPr>
            <a:picLocks noChangeAspect="1"/>
          </p:cNvPicPr>
          <p:nvPr/>
        </p:nvPicPr>
        <p:blipFill>
          <a:blip r:embed="rId3"/>
          <a:stretch>
            <a:fillRect/>
          </a:stretch>
        </p:blipFill>
        <p:spPr>
          <a:xfrm>
            <a:off x="395536" y="2060848"/>
            <a:ext cx="8216680" cy="3168352"/>
          </a:xfrm>
          <a:prstGeom prst="rect">
            <a:avLst/>
          </a:prstGeom>
        </p:spPr>
      </p:pic>
    </p:spTree>
    <p:extLst>
      <p:ext uri="{BB962C8B-B14F-4D97-AF65-F5344CB8AC3E}">
        <p14:creationId xmlns:p14="http://schemas.microsoft.com/office/powerpoint/2010/main" val="363200216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40041</TotalTime>
  <Words>542</Words>
  <Application>Microsoft Office PowerPoint</Application>
  <PresentationFormat>On-screen Show (4:3)</PresentationFormat>
  <Paragraphs>38</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Tw Cen MT</vt:lpstr>
      <vt:lpstr>Wingdings</vt:lpstr>
      <vt:lpstr>Wingdings 2</vt:lpstr>
      <vt:lpstr>Median</vt:lpstr>
      <vt:lpstr>Testing Strategies and Test Data </vt:lpstr>
      <vt:lpstr>What does this algorithm do?</vt:lpstr>
      <vt:lpstr>Black box testing (functional testing)</vt:lpstr>
      <vt:lpstr>White box testing (structural testing)</vt:lpstr>
      <vt:lpstr>White box Vs Black Box Testing </vt:lpstr>
      <vt:lpstr>Alpha testing</vt:lpstr>
      <vt:lpstr>Beta testing</vt:lpstr>
      <vt:lpstr>Beta testing</vt:lpstr>
      <vt:lpstr>Alpha and Beta Testing </vt:lpstr>
      <vt:lpstr>Test Data</vt:lpstr>
      <vt:lpstr>Test Data</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Miss Newport</dc:creator>
  <cp:lastModifiedBy>Mrs R Lofthouse</cp:lastModifiedBy>
  <cp:revision>530</cp:revision>
  <dcterms:created xsi:type="dcterms:W3CDTF">2014-06-23T10:47:17Z</dcterms:created>
  <dcterms:modified xsi:type="dcterms:W3CDTF">2017-08-11T16:02:39Z</dcterms:modified>
</cp:coreProperties>
</file>