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34" r:id="rId3"/>
    <p:sldId id="338" r:id="rId4"/>
    <p:sldId id="339" r:id="rId5"/>
    <p:sldId id="340" r:id="rId6"/>
    <p:sldId id="335" r:id="rId7"/>
    <p:sldId id="336" r:id="rId8"/>
    <p:sldId id="337" r:id="rId9"/>
    <p:sldId id="341" r:id="rId10"/>
    <p:sldId id="342" r:id="rId11"/>
    <p:sldId id="343" r:id="rId12"/>
    <p:sldId id="344" r:id="rId13"/>
    <p:sldId id="34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93728" autoAdjust="0"/>
  </p:normalViewPr>
  <p:slideViewPr>
    <p:cSldViewPr>
      <p:cViewPr varScale="1">
        <p:scale>
          <a:sx n="73" d="100"/>
          <a:sy n="73" d="100"/>
        </p:scale>
        <p:origin x="11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26/03/2018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6362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1236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02481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57256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6346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10511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884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2522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6453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98619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2064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5039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26/03/2018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26/03/2018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26/03/2018</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26/03/2018</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26/03/2018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26/03/2018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b.wisc.edu/page.php?id=2730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inetdaemon.com/tutorials/internet/dns/operation/hierarchy.shtml"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atacenterknowledge.com/archives/2013/12/02/in-iowa-a-field-becomes-a-huge-google-server-fa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wired.com/wiredenterprise/2013/06/microsoft-iowa-data-center/" TargetMode="External"/><Relationship Id="rId4" Type="http://schemas.openxmlformats.org/officeDocument/2006/relationships/hyperlink" Target="http://www.wired.com/wiredenterprise/2013/11/facebook-iowa-wi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List_of_Internet_exchange_points_by_siz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internetexchangema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077072"/>
            <a:ext cx="5738192" cy="1828800"/>
          </a:xfrm>
        </p:spPr>
        <p:txBody>
          <a:bodyPr>
            <a:normAutofit/>
          </a:bodyPr>
          <a:lstStyle/>
          <a:p>
            <a:r>
              <a:rPr lang="en-GB" cap="none" dirty="0" smtClean="0"/>
              <a:t>The Structure of the Internet &amp; DNS</a:t>
            </a:r>
            <a:endParaRPr lang="en-GB" sz="4800" cap="none" dirty="0"/>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584440" y="1700808"/>
            <a:ext cx="7992888" cy="1728192"/>
          </a:xfrm>
        </p:spPr>
        <p:txBody>
          <a:bodyPr>
            <a:normAutofit/>
          </a:bodyPr>
          <a:lstStyle/>
          <a:p>
            <a:pPr marL="0" indent="0">
              <a:buNone/>
            </a:pPr>
            <a:endParaRPr lang="en-GB" sz="2400" dirty="0"/>
          </a:p>
          <a:p>
            <a:pPr marL="0" indent="0">
              <a:buNone/>
            </a:pPr>
            <a:endParaRPr lang="en-GB" sz="2400" dirty="0"/>
          </a:p>
        </p:txBody>
      </p:sp>
      <p:sp>
        <p:nvSpPr>
          <p:cNvPr id="5" name="Content Placeholder 2"/>
          <p:cNvSpPr txBox="1">
            <a:spLocks/>
          </p:cNvSpPr>
          <p:nvPr/>
        </p:nvSpPr>
        <p:spPr>
          <a:xfrm>
            <a:off x="560139" y="1700808"/>
            <a:ext cx="7992888" cy="4536504"/>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000" dirty="0" smtClean="0"/>
              <a:t>Each domain name has one or more equivalent </a:t>
            </a:r>
            <a:r>
              <a:rPr lang="en-GB" sz="2000" b="1" dirty="0" smtClean="0"/>
              <a:t>IP Addresses.</a:t>
            </a:r>
            <a:r>
              <a:rPr lang="en-GB" sz="2000" dirty="0" smtClean="0"/>
              <a:t> The DNS catalogues all domain names and IP addresses in a series of global directories that domain name servers can access in order to find the correct IP address location for a resource.</a:t>
            </a:r>
          </a:p>
          <a:p>
            <a:pPr marL="0" indent="0">
              <a:buFont typeface="Wingdings"/>
              <a:buNone/>
            </a:pPr>
            <a:endParaRPr lang="en-GB" sz="2000" b="1" dirty="0"/>
          </a:p>
          <a:p>
            <a:pPr marL="0" indent="0">
              <a:buFont typeface="Wingdings"/>
              <a:buNone/>
            </a:pPr>
            <a:r>
              <a:rPr lang="en-GB" sz="2000" dirty="0" smtClean="0"/>
              <a:t>When a webpage is requested using the URL a user enters, the browser requests the corresponding IP address from a local DNS.  If that DNS does not have the correct IP address, the search is extended up the hierarchy to another larger DNS database.  The IP address is located and a data request is sent by the user’s computer to that location to find the web page data.</a:t>
            </a:r>
          </a:p>
          <a:p>
            <a:pPr marL="0" indent="0">
              <a:buFont typeface="Wingdings"/>
              <a:buNone/>
            </a:pPr>
            <a:endParaRPr lang="en-GB" sz="2000" dirty="0" smtClean="0"/>
          </a:p>
          <a:p>
            <a:pPr marL="0" indent="0">
              <a:buFont typeface="Wingdings"/>
              <a:buNone/>
            </a:pPr>
            <a:r>
              <a:rPr lang="en-GB" sz="2000" dirty="0" smtClean="0"/>
              <a:t>A webpage can be accessed within a browser by entering the IP address if it is known.  </a:t>
            </a:r>
          </a:p>
          <a:p>
            <a:pPr marL="0" indent="0">
              <a:buNone/>
            </a:pPr>
            <a:r>
              <a:rPr lang="en-GB" sz="2000" dirty="0">
                <a:hlinkClick r:id="rId3"/>
              </a:rPr>
              <a:t>https://</a:t>
            </a:r>
            <a:r>
              <a:rPr lang="en-GB" sz="2000" dirty="0" smtClean="0">
                <a:hlinkClick r:id="rId3"/>
              </a:rPr>
              <a:t>kb.wisc.edu/page.php?id=27309</a:t>
            </a:r>
            <a:r>
              <a:rPr lang="en-GB" sz="2000" dirty="0" smtClean="0"/>
              <a:t> find your </a:t>
            </a:r>
            <a:r>
              <a:rPr lang="en-GB" sz="2000" dirty="0" err="1" smtClean="0"/>
              <a:t>ip</a:t>
            </a:r>
            <a:r>
              <a:rPr lang="en-GB" sz="2000" dirty="0" smtClean="0"/>
              <a:t> address </a:t>
            </a:r>
          </a:p>
          <a:p>
            <a:pPr marL="0" indent="0">
              <a:buFont typeface="Wingdings"/>
              <a:buNone/>
            </a:pPr>
            <a:endParaRPr lang="en-GB" sz="2000" dirty="0" smtClean="0"/>
          </a:p>
          <a:p>
            <a:pPr marL="0" indent="0">
              <a:buFont typeface="Wingdings"/>
              <a:buNone/>
            </a:pPr>
            <a:endParaRPr lang="en-GB" sz="2000" dirty="0"/>
          </a:p>
        </p:txBody>
      </p:sp>
    </p:spTree>
    <p:extLst>
      <p:ext uri="{BB962C8B-B14F-4D97-AF65-F5344CB8AC3E}">
        <p14:creationId xmlns:p14="http://schemas.microsoft.com/office/powerpoint/2010/main" val="411134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692904" y="4802964"/>
            <a:ext cx="7992888" cy="1728192"/>
          </a:xfrm>
        </p:spPr>
        <p:txBody>
          <a:bodyPr>
            <a:normAutofit/>
          </a:bodyPr>
          <a:lstStyle/>
          <a:p>
            <a:pPr marL="0" indent="0">
              <a:buNone/>
            </a:pPr>
            <a:endParaRPr lang="en-GB" sz="2400" dirty="0"/>
          </a:p>
          <a:p>
            <a:pPr marL="0" indent="0">
              <a:buNone/>
            </a:pPr>
            <a:endParaRPr lang="en-GB" sz="2400" dirty="0"/>
          </a:p>
        </p:txBody>
      </p:sp>
      <p:pic>
        <p:nvPicPr>
          <p:cNvPr id="7170" name="Picture 2" descr="Image result for domain name .co.uk 2LD and t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49625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069973" y="5033647"/>
            <a:ext cx="5238750" cy="1266825"/>
          </a:xfrm>
          <a:prstGeom prst="rect">
            <a:avLst/>
          </a:prstGeom>
        </p:spPr>
      </p:pic>
      <p:sp>
        <p:nvSpPr>
          <p:cNvPr id="3" name="Rectangle 2"/>
          <p:cNvSpPr/>
          <p:nvPr/>
        </p:nvSpPr>
        <p:spPr>
          <a:xfrm>
            <a:off x="5508104" y="2492896"/>
            <a:ext cx="2880320" cy="1200329"/>
          </a:xfrm>
          <a:prstGeom prst="rect">
            <a:avLst/>
          </a:prstGeom>
        </p:spPr>
        <p:txBody>
          <a:bodyPr wrap="square">
            <a:spAutoFit/>
          </a:bodyPr>
          <a:lstStyle/>
          <a:p>
            <a:r>
              <a:rPr lang="en-GB" dirty="0">
                <a:hlinkClick r:id="rId5"/>
              </a:rPr>
              <a:t>http://</a:t>
            </a:r>
            <a:r>
              <a:rPr lang="en-GB" dirty="0" smtClean="0">
                <a:hlinkClick r:id="rId5"/>
              </a:rPr>
              <a:t>www.inetdaemon.com/tutorials/internet/dns/operation/hierarchy.shtml</a:t>
            </a:r>
            <a:endParaRPr lang="en-GB" dirty="0" smtClean="0"/>
          </a:p>
          <a:p>
            <a:endParaRPr lang="en-GB" dirty="0"/>
          </a:p>
        </p:txBody>
      </p:sp>
    </p:spTree>
    <p:extLst>
      <p:ext uri="{BB962C8B-B14F-4D97-AF65-F5344CB8AC3E}">
        <p14:creationId xmlns:p14="http://schemas.microsoft.com/office/powerpoint/2010/main" val="159200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584440" y="1700808"/>
            <a:ext cx="7992888" cy="1728192"/>
          </a:xfrm>
        </p:spPr>
        <p:txBody>
          <a:bodyPr>
            <a:normAutofit/>
          </a:bodyPr>
          <a:lstStyle/>
          <a:p>
            <a:pPr marL="0" indent="0">
              <a:buNone/>
            </a:pPr>
            <a:endParaRPr lang="en-GB" sz="2400" dirty="0"/>
          </a:p>
          <a:p>
            <a:pPr marL="0" indent="0">
              <a:buNone/>
            </a:pPr>
            <a:endParaRPr lang="en-GB" sz="2400" dirty="0"/>
          </a:p>
        </p:txBody>
      </p:sp>
      <p:sp>
        <p:nvSpPr>
          <p:cNvPr id="5" name="Content Placeholder 2"/>
          <p:cNvSpPr txBox="1">
            <a:spLocks/>
          </p:cNvSpPr>
          <p:nvPr/>
        </p:nvSpPr>
        <p:spPr>
          <a:xfrm>
            <a:off x="560139" y="1700808"/>
            <a:ext cx="7992888" cy="216024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000" dirty="0" smtClean="0"/>
              <a:t>Fully Qualified Domain Name (FQDN)</a:t>
            </a:r>
          </a:p>
          <a:p>
            <a:pPr marL="0" indent="0">
              <a:buFont typeface="Wingdings"/>
              <a:buNone/>
            </a:pPr>
            <a:r>
              <a:rPr lang="en-GB" sz="2000" dirty="0" smtClean="0"/>
              <a:t>A </a:t>
            </a:r>
            <a:r>
              <a:rPr lang="en-GB" sz="2000" b="1" dirty="0" smtClean="0"/>
              <a:t>fully qualified domain name </a:t>
            </a:r>
            <a:r>
              <a:rPr lang="en-GB" sz="2000" dirty="0" smtClean="0"/>
              <a:t>is one that includes the host server, for example </a:t>
            </a:r>
            <a:r>
              <a:rPr lang="en-GB" sz="2000" b="1" dirty="0" smtClean="0"/>
              <a:t>www</a:t>
            </a:r>
            <a:r>
              <a:rPr lang="en-GB" sz="2000" dirty="0" smtClean="0"/>
              <a:t>, </a:t>
            </a:r>
            <a:r>
              <a:rPr lang="en-GB" sz="2000" b="1" dirty="0" smtClean="0"/>
              <a:t>mail</a:t>
            </a:r>
            <a:r>
              <a:rPr lang="en-GB" sz="2000" dirty="0" smtClean="0"/>
              <a:t> or </a:t>
            </a:r>
            <a:r>
              <a:rPr lang="en-GB" sz="2000" b="1" dirty="0" smtClean="0"/>
              <a:t>ftp </a:t>
            </a:r>
            <a:r>
              <a:rPr lang="en-GB" sz="2000" dirty="0" smtClean="0"/>
              <a:t>depending on whether the resource being requested is hosted on the web, mail or ftp server.</a:t>
            </a:r>
          </a:p>
          <a:p>
            <a:pPr marL="0" indent="0">
              <a:buFont typeface="Wingdings"/>
              <a:buNone/>
            </a:pPr>
            <a:r>
              <a:rPr lang="en-GB" sz="2000" dirty="0" smtClean="0"/>
              <a:t>This would be written as </a:t>
            </a:r>
            <a:r>
              <a:rPr lang="en-GB" sz="2000" b="1" dirty="0" smtClean="0"/>
              <a:t>www.</a:t>
            </a:r>
            <a:r>
              <a:rPr lang="en-GB" sz="2000" dirty="0" smtClean="0"/>
              <a:t>websitename.co.uk or </a:t>
            </a:r>
            <a:r>
              <a:rPr lang="en-GB" sz="2000" b="1" dirty="0" smtClean="0"/>
              <a:t>mail.</a:t>
            </a:r>
            <a:r>
              <a:rPr lang="en-GB" sz="2000" dirty="0" smtClean="0"/>
              <a:t>website.co.uk for example.</a:t>
            </a:r>
          </a:p>
          <a:p>
            <a:pPr marL="0" indent="0">
              <a:buFont typeface="Wingdings"/>
              <a:buNone/>
            </a:pPr>
            <a:endParaRPr lang="en-GB" sz="2000" dirty="0"/>
          </a:p>
          <a:p>
            <a:pPr marL="0" indent="0">
              <a:buFont typeface="Wingdings"/>
              <a:buNone/>
            </a:pPr>
            <a:endParaRPr lang="en-GB" sz="2000" dirty="0" smtClean="0"/>
          </a:p>
          <a:p>
            <a:pPr marL="0" indent="0">
              <a:buFont typeface="Wingdings"/>
              <a:buNone/>
            </a:pPr>
            <a:endParaRPr lang="en-GB" sz="2000" dirty="0" smtClean="0"/>
          </a:p>
          <a:p>
            <a:pPr marL="0" indent="0">
              <a:buFont typeface="Wingdings"/>
              <a:buNone/>
            </a:pPr>
            <a:endParaRPr lang="en-GB" sz="2000" dirty="0"/>
          </a:p>
        </p:txBody>
      </p:sp>
      <p:pic>
        <p:nvPicPr>
          <p:cNvPr id="2" name="Picture 1"/>
          <p:cNvPicPr>
            <a:picLocks noChangeAspect="1"/>
          </p:cNvPicPr>
          <p:nvPr/>
        </p:nvPicPr>
        <p:blipFill rotWithShape="1">
          <a:blip r:embed="rId3"/>
          <a:srcRect t="11963" b="20596"/>
          <a:stretch/>
        </p:blipFill>
        <p:spPr>
          <a:xfrm>
            <a:off x="1547664" y="3879466"/>
            <a:ext cx="5688632" cy="2557634"/>
          </a:xfrm>
          <a:prstGeom prst="rect">
            <a:avLst/>
          </a:prstGeom>
        </p:spPr>
      </p:pic>
    </p:spTree>
    <p:extLst>
      <p:ext uri="{BB962C8B-B14F-4D97-AF65-F5344CB8AC3E}">
        <p14:creationId xmlns:p14="http://schemas.microsoft.com/office/powerpoint/2010/main" val="13863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584440" y="1700808"/>
            <a:ext cx="7992888" cy="1728192"/>
          </a:xfrm>
        </p:spPr>
        <p:txBody>
          <a:bodyPr>
            <a:normAutofit/>
          </a:bodyPr>
          <a:lstStyle/>
          <a:p>
            <a:pPr marL="0" indent="0">
              <a:buNone/>
            </a:pPr>
            <a:endParaRPr lang="en-GB" sz="2400" dirty="0"/>
          </a:p>
          <a:p>
            <a:pPr marL="0" indent="0">
              <a:buNone/>
            </a:pPr>
            <a:endParaRPr lang="en-GB" sz="2400" dirty="0"/>
          </a:p>
        </p:txBody>
      </p:sp>
      <p:sp>
        <p:nvSpPr>
          <p:cNvPr id="5" name="Content Placeholder 2"/>
          <p:cNvSpPr txBox="1">
            <a:spLocks/>
          </p:cNvSpPr>
          <p:nvPr/>
        </p:nvSpPr>
        <p:spPr>
          <a:xfrm>
            <a:off x="560139" y="1700808"/>
            <a:ext cx="7992888" cy="3168352"/>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000" dirty="0" smtClean="0"/>
              <a:t>IP addresses </a:t>
            </a:r>
          </a:p>
          <a:p>
            <a:pPr marL="0" indent="0">
              <a:buFont typeface="Wingdings"/>
              <a:buNone/>
            </a:pPr>
            <a:r>
              <a:rPr lang="en-GB" sz="2000" dirty="0" smtClean="0"/>
              <a:t>An IP or </a:t>
            </a:r>
            <a:r>
              <a:rPr lang="en-GB" sz="2000" b="1" dirty="0" smtClean="0"/>
              <a:t>Internet Protocol </a:t>
            </a:r>
            <a:r>
              <a:rPr lang="en-GB" sz="2000" dirty="0" smtClean="0"/>
              <a:t>address is a unique address that is assigned to a network device.  An IP address performs a similar function to a home mailing address.</a:t>
            </a:r>
            <a:endParaRPr lang="en-GB" sz="2000" dirty="0"/>
          </a:p>
          <a:p>
            <a:pPr marL="0" indent="0" algn="ctr">
              <a:buFont typeface="Wingdings"/>
              <a:buNone/>
            </a:pPr>
            <a:r>
              <a:rPr lang="en-GB" sz="3200" b="1" dirty="0" smtClean="0"/>
              <a:t>130.142.37.108</a:t>
            </a:r>
          </a:p>
          <a:p>
            <a:pPr marL="0" indent="0">
              <a:buFont typeface="Wingdings"/>
              <a:buNone/>
            </a:pPr>
            <a:r>
              <a:rPr lang="en-GB" sz="2000" dirty="0"/>
              <a:t>The </a:t>
            </a:r>
            <a:r>
              <a:rPr lang="en-GB" sz="2000" dirty="0" smtClean="0"/>
              <a:t>IP </a:t>
            </a:r>
            <a:r>
              <a:rPr lang="en-GB" sz="2000" dirty="0"/>
              <a:t>address </a:t>
            </a:r>
            <a:r>
              <a:rPr lang="en-GB" sz="2000" dirty="0" smtClean="0"/>
              <a:t>indicates where a packet of data is to be sent or has been sent from.  </a:t>
            </a:r>
            <a:r>
              <a:rPr lang="en-GB" sz="2000" b="1" dirty="0" smtClean="0"/>
              <a:t>Routers </a:t>
            </a:r>
            <a:r>
              <a:rPr lang="en-GB" sz="2000" dirty="0" smtClean="0"/>
              <a:t>can use this address to direct the data packet accordingly.</a:t>
            </a:r>
          </a:p>
          <a:p>
            <a:pPr marL="0" indent="0">
              <a:buFont typeface="Wingdings"/>
              <a:buNone/>
            </a:pPr>
            <a:r>
              <a:rPr lang="en-GB" sz="2000" dirty="0" smtClean="0"/>
              <a:t>If a domain name is associated with a specific IP address, the IP address is the address of the server that the website resides on.</a:t>
            </a:r>
            <a:endParaRPr lang="en-GB" sz="2000" dirty="0"/>
          </a:p>
          <a:p>
            <a:pPr marL="0" indent="0">
              <a:buFont typeface="Wingdings"/>
              <a:buNone/>
            </a:pPr>
            <a:endParaRPr lang="en-GB" sz="2000" dirty="0"/>
          </a:p>
          <a:p>
            <a:pPr marL="0" indent="0">
              <a:buFont typeface="Wingdings"/>
              <a:buNone/>
            </a:pPr>
            <a:endParaRPr lang="en-GB" sz="2000" dirty="0" smtClean="0"/>
          </a:p>
          <a:p>
            <a:pPr marL="0" indent="0">
              <a:buFont typeface="Wingdings"/>
              <a:buNone/>
            </a:pPr>
            <a:endParaRPr lang="en-GB" sz="2000" dirty="0" smtClean="0"/>
          </a:p>
          <a:p>
            <a:pPr marL="0" indent="0">
              <a:buFont typeface="Wingdings"/>
              <a:buNone/>
            </a:pPr>
            <a:endParaRPr lang="en-GB" sz="2000" dirty="0"/>
          </a:p>
        </p:txBody>
      </p:sp>
    </p:spTree>
    <p:extLst>
      <p:ext uri="{BB962C8B-B14F-4D97-AF65-F5344CB8AC3E}">
        <p14:creationId xmlns:p14="http://schemas.microsoft.com/office/powerpoint/2010/main" val="251271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GB" b="1" dirty="0" smtClean="0"/>
              <a:t>The Physical Structure of the Internet </a:t>
            </a:r>
            <a:endParaRPr lang="en-GB" altLang="en-US" dirty="0"/>
          </a:p>
        </p:txBody>
      </p:sp>
      <p:sp>
        <p:nvSpPr>
          <p:cNvPr id="8195" name="Content Placeholder 2"/>
          <p:cNvSpPr>
            <a:spLocks noGrp="1"/>
          </p:cNvSpPr>
          <p:nvPr>
            <p:ph idx="1"/>
          </p:nvPr>
        </p:nvSpPr>
        <p:spPr>
          <a:xfrm>
            <a:off x="467544" y="1700808"/>
            <a:ext cx="7992888" cy="1584176"/>
          </a:xfrm>
        </p:spPr>
        <p:txBody>
          <a:bodyPr>
            <a:normAutofit lnSpcReduction="10000"/>
          </a:bodyPr>
          <a:lstStyle/>
          <a:p>
            <a:pPr marL="0" indent="0">
              <a:buNone/>
            </a:pPr>
            <a:r>
              <a:rPr lang="en-GB" sz="2000" dirty="0" smtClean="0"/>
              <a:t>Each continent uses backbone cables connected by trans-continental leased lines fed across the sea beds.  National </a:t>
            </a:r>
            <a:r>
              <a:rPr lang="en-GB" sz="2000" b="1" dirty="0" smtClean="0"/>
              <a:t>Internet Service Providers (ISPs) </a:t>
            </a:r>
            <a:r>
              <a:rPr lang="en-GB" sz="2000" dirty="0" smtClean="0"/>
              <a:t>connec</a:t>
            </a:r>
            <a:r>
              <a:rPr lang="en-GB" sz="2000" dirty="0" smtClean="0"/>
              <a:t>t directly to this backbone and distribute the Internet connection to smaller providers who in turn provide access to individual home and businesses. </a:t>
            </a:r>
            <a:endParaRPr lang="en-GB" sz="2000" dirty="0" smtClean="0"/>
          </a:p>
          <a:p>
            <a:pPr marL="0" indent="0">
              <a:buNone/>
            </a:pPr>
            <a:endParaRPr lang="en-GB" sz="2400" dirty="0"/>
          </a:p>
          <a:p>
            <a:pPr marL="0" indent="0">
              <a:buNone/>
            </a:pPr>
            <a:endParaRPr lang="en-GB" sz="2400" dirty="0"/>
          </a:p>
        </p:txBody>
      </p:sp>
      <p:pic>
        <p:nvPicPr>
          <p:cNvPr id="1026" name="Picture 2" descr="Image result for transcontinental internet connections"/>
          <p:cNvPicPr>
            <a:picLocks noChangeAspect="1" noChangeArrowheads="1"/>
          </p:cNvPicPr>
          <p:nvPr/>
        </p:nvPicPr>
        <p:blipFill rotWithShape="1">
          <a:blip r:embed="rId3">
            <a:extLst>
              <a:ext uri="{28A0092B-C50C-407E-A947-70E740481C1C}">
                <a14:useLocalDpi xmlns:a14="http://schemas.microsoft.com/office/drawing/2010/main" val="0"/>
              </a:ext>
            </a:extLst>
          </a:blip>
          <a:srcRect t="10929" b="6011"/>
          <a:stretch/>
        </p:blipFill>
        <p:spPr bwMode="auto">
          <a:xfrm>
            <a:off x="1691680" y="3140968"/>
            <a:ext cx="5616624" cy="349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2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GB" b="1" dirty="0" smtClean="0"/>
              <a:t>The Physical Structure of the Internet </a:t>
            </a:r>
            <a:endParaRPr lang="en-GB" altLang="en-US" dirty="0"/>
          </a:p>
        </p:txBody>
      </p:sp>
      <p:sp>
        <p:nvSpPr>
          <p:cNvPr id="8195" name="Content Placeholder 2"/>
          <p:cNvSpPr>
            <a:spLocks noGrp="1"/>
          </p:cNvSpPr>
          <p:nvPr>
            <p:ph idx="1"/>
          </p:nvPr>
        </p:nvSpPr>
        <p:spPr>
          <a:xfrm>
            <a:off x="467544" y="1700808"/>
            <a:ext cx="7992888" cy="2520280"/>
          </a:xfrm>
        </p:spPr>
        <p:txBody>
          <a:bodyPr>
            <a:normAutofit/>
          </a:bodyPr>
          <a:lstStyle/>
          <a:p>
            <a:pPr marL="0" indent="0">
              <a:buNone/>
            </a:pPr>
            <a:r>
              <a:rPr lang="en-GB" sz="2400" dirty="0" smtClean="0"/>
              <a:t>The </a:t>
            </a:r>
            <a:r>
              <a:rPr lang="en-GB" sz="2400" dirty="0"/>
              <a:t>internet has three basic parts:</a:t>
            </a:r>
          </a:p>
          <a:p>
            <a:r>
              <a:rPr lang="en-GB" sz="2400" b="1" dirty="0"/>
              <a:t>The last mile</a:t>
            </a:r>
            <a:r>
              <a:rPr lang="en-GB" sz="2400" dirty="0"/>
              <a:t> is the part of the internet that connects homes and small businesses to the internet. </a:t>
            </a:r>
            <a:r>
              <a:rPr lang="en-GB" sz="2400" dirty="0" smtClean="0"/>
              <a:t>The </a:t>
            </a:r>
            <a:r>
              <a:rPr lang="en-GB" sz="2400" dirty="0"/>
              <a:t>last mile also includes the towers that allow people to access the internet with their cell phones. Wireless internet service accounts for a large and growing share of all internet usage.</a:t>
            </a:r>
          </a:p>
          <a:p>
            <a:pPr marL="0" indent="0">
              <a:buNone/>
            </a:pPr>
            <a:endParaRPr lang="en-GB" sz="2400" dirty="0"/>
          </a:p>
          <a:p>
            <a:pPr marL="0" indent="0">
              <a:buNone/>
            </a:pPr>
            <a:endParaRPr lang="en-GB" sz="2400" dirty="0"/>
          </a:p>
        </p:txBody>
      </p:sp>
      <p:pic>
        <p:nvPicPr>
          <p:cNvPr id="2050" name="Picture 2" descr="Image result for internet connection providers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05064"/>
            <a:ext cx="3672408" cy="271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9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GB" b="1" dirty="0" smtClean="0"/>
              <a:t>The Physical Structure of the Internet </a:t>
            </a:r>
            <a:endParaRPr lang="en-GB" altLang="en-US" dirty="0"/>
          </a:p>
        </p:txBody>
      </p:sp>
      <p:sp>
        <p:nvSpPr>
          <p:cNvPr id="8195" name="Content Placeholder 2"/>
          <p:cNvSpPr>
            <a:spLocks noGrp="1"/>
          </p:cNvSpPr>
          <p:nvPr>
            <p:ph idx="1"/>
          </p:nvPr>
        </p:nvSpPr>
        <p:spPr>
          <a:xfrm>
            <a:off x="467544" y="1700808"/>
            <a:ext cx="8424936" cy="2808312"/>
          </a:xfrm>
        </p:spPr>
        <p:txBody>
          <a:bodyPr>
            <a:normAutofit/>
          </a:bodyPr>
          <a:lstStyle/>
          <a:p>
            <a:r>
              <a:rPr lang="en-GB" sz="2000" b="1" dirty="0" smtClean="0"/>
              <a:t>Data centres</a:t>
            </a:r>
            <a:r>
              <a:rPr lang="en-GB" sz="2000" dirty="0"/>
              <a:t> are rooms full of servers that store user data and host online apps and content. Some are owned by large companies such as Google and Facebook. Others are commercial facilities that provide service to many smaller websites. </a:t>
            </a:r>
            <a:r>
              <a:rPr lang="en-GB" sz="2000" dirty="0" smtClean="0"/>
              <a:t>Data centres </a:t>
            </a:r>
            <a:r>
              <a:rPr lang="en-GB" sz="2000" dirty="0"/>
              <a:t>can be located anywhere in the world, but they are often located in remote areas where land and electricity are cheap. For example, </a:t>
            </a:r>
            <a:r>
              <a:rPr lang="en-GB" sz="2000" b="1" dirty="0">
                <a:hlinkClick r:id="rId3"/>
              </a:rPr>
              <a:t>Google</a:t>
            </a:r>
            <a:r>
              <a:rPr lang="en-GB" sz="2000" dirty="0"/>
              <a:t>, </a:t>
            </a:r>
            <a:r>
              <a:rPr lang="en-GB" sz="2000" b="1" dirty="0">
                <a:hlinkClick r:id="rId4"/>
              </a:rPr>
              <a:t>Facebook</a:t>
            </a:r>
            <a:r>
              <a:rPr lang="en-GB" sz="2000" dirty="0"/>
              <a:t>, and </a:t>
            </a:r>
            <a:r>
              <a:rPr lang="en-GB" sz="2000" b="1" dirty="0">
                <a:hlinkClick r:id="rId5"/>
              </a:rPr>
              <a:t>Microsoft</a:t>
            </a:r>
            <a:r>
              <a:rPr lang="en-GB" sz="2000" dirty="0"/>
              <a:t> have all constructed vast data </a:t>
            </a:r>
            <a:r>
              <a:rPr lang="en-GB" sz="2000" dirty="0" smtClean="0"/>
              <a:t>centres </a:t>
            </a:r>
            <a:r>
              <a:rPr lang="en-GB" sz="2000" dirty="0"/>
              <a:t>in Iowa.</a:t>
            </a:r>
          </a:p>
          <a:p>
            <a:pPr marL="0" indent="0">
              <a:buNone/>
            </a:pPr>
            <a:endParaRPr lang="en-GB" sz="2400" dirty="0"/>
          </a:p>
          <a:p>
            <a:pPr marL="0" indent="0">
              <a:buNone/>
            </a:pPr>
            <a:endParaRPr lang="en-GB" sz="2400" dirty="0"/>
          </a:p>
        </p:txBody>
      </p:sp>
      <p:pic>
        <p:nvPicPr>
          <p:cNvPr id="2" name="Picture 1"/>
          <p:cNvPicPr>
            <a:picLocks noChangeAspect="1"/>
          </p:cNvPicPr>
          <p:nvPr/>
        </p:nvPicPr>
        <p:blipFill>
          <a:blip r:embed="rId6"/>
          <a:stretch>
            <a:fillRect/>
          </a:stretch>
        </p:blipFill>
        <p:spPr>
          <a:xfrm>
            <a:off x="2627784" y="4221088"/>
            <a:ext cx="3672408" cy="2443820"/>
          </a:xfrm>
          <a:prstGeom prst="rect">
            <a:avLst/>
          </a:prstGeom>
        </p:spPr>
      </p:pic>
    </p:spTree>
    <p:extLst>
      <p:ext uri="{BB962C8B-B14F-4D97-AF65-F5344CB8AC3E}">
        <p14:creationId xmlns:p14="http://schemas.microsoft.com/office/powerpoint/2010/main" val="283158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GB" b="1" dirty="0" smtClean="0"/>
              <a:t>The Physical Structure of the Internet </a:t>
            </a:r>
            <a:endParaRPr lang="en-GB" altLang="en-US" dirty="0"/>
          </a:p>
        </p:txBody>
      </p:sp>
      <p:sp>
        <p:nvSpPr>
          <p:cNvPr id="8195" name="Content Placeholder 2"/>
          <p:cNvSpPr>
            <a:spLocks noGrp="1"/>
          </p:cNvSpPr>
          <p:nvPr>
            <p:ph idx="1"/>
          </p:nvPr>
        </p:nvSpPr>
        <p:spPr>
          <a:xfrm>
            <a:off x="467544" y="1700808"/>
            <a:ext cx="8424936" cy="2808312"/>
          </a:xfrm>
        </p:spPr>
        <p:txBody>
          <a:bodyPr>
            <a:normAutofit fontScale="92500" lnSpcReduction="10000"/>
          </a:bodyPr>
          <a:lstStyle/>
          <a:p>
            <a:r>
              <a:rPr lang="en-GB" sz="2600" b="1" dirty="0"/>
              <a:t>The backbone</a:t>
            </a:r>
            <a:r>
              <a:rPr lang="en-GB" sz="2600" dirty="0"/>
              <a:t> consists of long-distance networks — mostly on </a:t>
            </a:r>
            <a:r>
              <a:rPr lang="en-GB" sz="2600" dirty="0" smtClean="0"/>
              <a:t>fibre </a:t>
            </a:r>
            <a:r>
              <a:rPr lang="en-GB" sz="2600" dirty="0"/>
              <a:t>optic cables — that carry data between data </a:t>
            </a:r>
            <a:r>
              <a:rPr lang="en-GB" sz="2600" dirty="0" smtClean="0"/>
              <a:t>centres </a:t>
            </a:r>
            <a:r>
              <a:rPr lang="en-GB" sz="2600" dirty="0"/>
              <a:t>and consumers. The backbone market is highly competitive. Backbone providers frequently connect their networks together at </a:t>
            </a:r>
            <a:r>
              <a:rPr lang="en-GB" sz="2600" b="1" dirty="0">
                <a:hlinkClick r:id="rId3"/>
              </a:rPr>
              <a:t>internet exchange points</a:t>
            </a:r>
            <a:r>
              <a:rPr lang="en-GB" sz="2600" dirty="0"/>
              <a:t>, usually located in major cities. Establishing a presence at IEPs makes it much easier for backbone providers to improve their connections to others</a:t>
            </a:r>
            <a:r>
              <a:rPr lang="en-GB" sz="2600" dirty="0"/>
              <a:t>. </a:t>
            </a:r>
            <a:r>
              <a:rPr lang="en-GB" sz="2600" dirty="0">
                <a:hlinkClick r:id="rId4"/>
              </a:rPr>
              <a:t>https://www.internetexchangemap.com</a:t>
            </a:r>
            <a:r>
              <a:rPr lang="en-GB" sz="2600" dirty="0" smtClean="0">
                <a:hlinkClick r:id="rId4"/>
              </a:rPr>
              <a:t>/#/</a:t>
            </a:r>
            <a:endParaRPr lang="en-GB" sz="2600" dirty="0" smtClean="0"/>
          </a:p>
          <a:p>
            <a:endParaRPr lang="en-GB" sz="2600" dirty="0"/>
          </a:p>
          <a:p>
            <a:pPr marL="0" indent="0">
              <a:buNone/>
            </a:pPr>
            <a:endParaRPr lang="en-GB" sz="2400" dirty="0"/>
          </a:p>
          <a:p>
            <a:pPr marL="0" indent="0">
              <a:buNone/>
            </a:pPr>
            <a:endParaRPr lang="en-GB" sz="2400" dirty="0"/>
          </a:p>
        </p:txBody>
      </p:sp>
      <p:pic>
        <p:nvPicPr>
          <p:cNvPr id="3074" name="Picture 2" descr="1024px-ams-ix_optical_patch_panel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495368"/>
            <a:ext cx="324392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5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Uniform Resource Locators (URLs)</a:t>
            </a:r>
            <a:endParaRPr lang="en-GB" altLang="en-US" dirty="0"/>
          </a:p>
        </p:txBody>
      </p:sp>
      <p:sp>
        <p:nvSpPr>
          <p:cNvPr id="8195" name="Content Placeholder 2"/>
          <p:cNvSpPr>
            <a:spLocks noGrp="1"/>
          </p:cNvSpPr>
          <p:nvPr>
            <p:ph idx="1"/>
          </p:nvPr>
        </p:nvSpPr>
        <p:spPr>
          <a:xfrm>
            <a:off x="584440" y="1700808"/>
            <a:ext cx="7992888" cy="1656184"/>
          </a:xfrm>
        </p:spPr>
        <p:txBody>
          <a:bodyPr>
            <a:normAutofit/>
          </a:bodyPr>
          <a:lstStyle/>
          <a:p>
            <a:pPr marL="0" indent="0">
              <a:buNone/>
            </a:pPr>
            <a:r>
              <a:rPr lang="en-GB" sz="2400" dirty="0" smtClean="0"/>
              <a:t>A </a:t>
            </a:r>
            <a:r>
              <a:rPr lang="en-GB" sz="2400" b="1" dirty="0" smtClean="0"/>
              <a:t>Uniform Resource Locator </a:t>
            </a:r>
            <a:r>
              <a:rPr lang="en-GB" sz="2400" dirty="0" smtClean="0"/>
              <a:t>is the full address of an Internet resource.  It specifies the location of a resource in the Internet, including the resource name and usually the file type, so that a browser can request it from the website server. </a:t>
            </a:r>
            <a:endParaRPr lang="en-GB" sz="2400" dirty="0"/>
          </a:p>
          <a:p>
            <a:pPr marL="0" indent="0">
              <a:buNone/>
            </a:pPr>
            <a:endParaRPr lang="en-GB" sz="2400" dirty="0"/>
          </a:p>
        </p:txBody>
      </p:sp>
      <p:pic>
        <p:nvPicPr>
          <p:cNvPr id="2" name="Picture 1"/>
          <p:cNvPicPr>
            <a:picLocks noChangeAspect="1"/>
          </p:cNvPicPr>
          <p:nvPr/>
        </p:nvPicPr>
        <p:blipFill>
          <a:blip r:embed="rId3"/>
          <a:stretch>
            <a:fillRect/>
          </a:stretch>
        </p:blipFill>
        <p:spPr>
          <a:xfrm>
            <a:off x="612648" y="3448270"/>
            <a:ext cx="7965000" cy="2501010"/>
          </a:xfrm>
          <a:prstGeom prst="rect">
            <a:avLst/>
          </a:prstGeom>
        </p:spPr>
      </p:pic>
    </p:spTree>
    <p:extLst>
      <p:ext uri="{BB962C8B-B14F-4D97-AF65-F5344CB8AC3E}">
        <p14:creationId xmlns:p14="http://schemas.microsoft.com/office/powerpoint/2010/main" val="197472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Internet registries and registrars </a:t>
            </a:r>
            <a:endParaRPr lang="en-GB" altLang="en-US" dirty="0"/>
          </a:p>
        </p:txBody>
      </p:sp>
      <p:sp>
        <p:nvSpPr>
          <p:cNvPr id="8195" name="Content Placeholder 2"/>
          <p:cNvSpPr>
            <a:spLocks noGrp="1"/>
          </p:cNvSpPr>
          <p:nvPr>
            <p:ph idx="1"/>
          </p:nvPr>
        </p:nvSpPr>
        <p:spPr>
          <a:xfrm>
            <a:off x="584440" y="1700808"/>
            <a:ext cx="7992888" cy="4680520"/>
          </a:xfrm>
        </p:spPr>
        <p:txBody>
          <a:bodyPr>
            <a:normAutofit fontScale="92500" lnSpcReduction="20000"/>
          </a:bodyPr>
          <a:lstStyle/>
          <a:p>
            <a:pPr marL="0" indent="0">
              <a:buNone/>
            </a:pPr>
            <a:r>
              <a:rPr lang="en-GB" sz="2400" b="1" dirty="0" smtClean="0"/>
              <a:t>Internet registrars </a:t>
            </a:r>
            <a:r>
              <a:rPr lang="en-GB" sz="2400" dirty="0" smtClean="0"/>
              <a:t>hold records of all existing website names and the details of those domains that are currently available to purchase.  These are companies that act as resellers for domain names and allow people and companies to purchase them.  All registrars must be accredited by their governing registry.  </a:t>
            </a:r>
          </a:p>
          <a:p>
            <a:pPr marL="0" indent="0">
              <a:buNone/>
            </a:pPr>
            <a:endParaRPr lang="en-GB" sz="2400" b="1" dirty="0"/>
          </a:p>
          <a:p>
            <a:pPr marL="0" indent="0">
              <a:buNone/>
            </a:pPr>
            <a:r>
              <a:rPr lang="en-GB" sz="2400" b="1" dirty="0" smtClean="0"/>
              <a:t>Internet registries </a:t>
            </a:r>
            <a:r>
              <a:rPr lang="en-GB" sz="2400" dirty="0" smtClean="0"/>
              <a:t>are five global organisations governed by the </a:t>
            </a:r>
            <a:r>
              <a:rPr lang="en-GB" sz="2400" b="1" dirty="0" smtClean="0"/>
              <a:t>Internet Corporation for Assigned Names and Numbers (ICANN) </a:t>
            </a:r>
            <a:r>
              <a:rPr lang="en-GB" sz="2400" dirty="0" smtClean="0"/>
              <a:t>with worldwide databases that hold records of all the domain names currently issued to individuals and companies, and their details.  These details include the registrant’s name, type (company or individual), registered mailing address, th</a:t>
            </a:r>
            <a:r>
              <a:rPr lang="en-GB" sz="2400" dirty="0" smtClean="0"/>
              <a:t>e registrar that sold the domain name and the date of registry.  The registries also allocate IP addresses and keep track of which address(</a:t>
            </a:r>
            <a:r>
              <a:rPr lang="en-GB" sz="2400" dirty="0" err="1" smtClean="0"/>
              <a:t>es</a:t>
            </a:r>
            <a:r>
              <a:rPr lang="en-GB" sz="2400" dirty="0" smtClean="0"/>
              <a:t>) a domain name is associated with as part of the </a:t>
            </a:r>
            <a:r>
              <a:rPr lang="en-GB" sz="2400" b="1" dirty="0" smtClean="0"/>
              <a:t>Domain Name System DNS.</a:t>
            </a:r>
            <a:endParaRPr lang="en-GB" sz="2400" b="1" dirty="0"/>
          </a:p>
        </p:txBody>
      </p:sp>
    </p:spTree>
    <p:extLst>
      <p:ext uri="{BB962C8B-B14F-4D97-AF65-F5344CB8AC3E}">
        <p14:creationId xmlns:p14="http://schemas.microsoft.com/office/powerpoint/2010/main" val="357660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584440" y="1700808"/>
            <a:ext cx="7992888" cy="4680520"/>
          </a:xfrm>
        </p:spPr>
        <p:txBody>
          <a:bodyPr>
            <a:normAutofit/>
          </a:bodyPr>
          <a:lstStyle/>
          <a:p>
            <a:pPr marL="0" indent="0">
              <a:buNone/>
            </a:pPr>
            <a:endParaRPr lang="en-GB" sz="2400" dirty="0"/>
          </a:p>
          <a:p>
            <a:pPr marL="0" indent="0">
              <a:buNone/>
            </a:pPr>
            <a:endParaRPr lang="en-GB" sz="2400" dirty="0"/>
          </a:p>
        </p:txBody>
      </p:sp>
      <p:pic>
        <p:nvPicPr>
          <p:cNvPr id="5122" name="Picture 2" descr="Image result for 5 global organisations governed by IC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84" y="1844824"/>
            <a:ext cx="762000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86223" y="5694739"/>
            <a:ext cx="7992888" cy="52117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400" dirty="0" smtClean="0"/>
              <a:t>The 5 global Internet Registries</a:t>
            </a:r>
          </a:p>
          <a:p>
            <a:pPr marL="0" indent="0">
              <a:buFont typeface="Wingdings"/>
              <a:buNone/>
            </a:pPr>
            <a:endParaRPr lang="en-GB" sz="2400" dirty="0"/>
          </a:p>
        </p:txBody>
      </p:sp>
    </p:spTree>
    <p:extLst>
      <p:ext uri="{BB962C8B-B14F-4D97-AF65-F5344CB8AC3E}">
        <p14:creationId xmlns:p14="http://schemas.microsoft.com/office/powerpoint/2010/main" val="75086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Domain Names and the DNS</a:t>
            </a:r>
            <a:endParaRPr lang="en-GB" altLang="en-US" dirty="0"/>
          </a:p>
        </p:txBody>
      </p:sp>
      <p:sp>
        <p:nvSpPr>
          <p:cNvPr id="8195" name="Content Placeholder 2"/>
          <p:cNvSpPr>
            <a:spLocks noGrp="1"/>
          </p:cNvSpPr>
          <p:nvPr>
            <p:ph idx="1"/>
          </p:nvPr>
        </p:nvSpPr>
        <p:spPr>
          <a:xfrm>
            <a:off x="584440" y="1700808"/>
            <a:ext cx="7992888" cy="1728192"/>
          </a:xfrm>
        </p:spPr>
        <p:txBody>
          <a:bodyPr>
            <a:normAutofit/>
          </a:bodyPr>
          <a:lstStyle/>
          <a:p>
            <a:pPr marL="0" indent="0">
              <a:buNone/>
            </a:pPr>
            <a:endParaRPr lang="en-GB" sz="2400" dirty="0"/>
          </a:p>
          <a:p>
            <a:pPr marL="0" indent="0">
              <a:buNone/>
            </a:pPr>
            <a:endParaRPr lang="en-GB" sz="2400" dirty="0"/>
          </a:p>
        </p:txBody>
      </p:sp>
      <p:sp>
        <p:nvSpPr>
          <p:cNvPr id="5" name="Content Placeholder 2"/>
          <p:cNvSpPr txBox="1">
            <a:spLocks/>
          </p:cNvSpPr>
          <p:nvPr/>
        </p:nvSpPr>
        <p:spPr>
          <a:xfrm>
            <a:off x="560139" y="1700808"/>
            <a:ext cx="7992888" cy="288032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000" dirty="0" smtClean="0"/>
              <a:t>A domain name identifies the area or domain that an Internet resource resides in.  These are structured into hierarchy of smaller domains and written as a string separated by full stops as dictated by the rules of the </a:t>
            </a:r>
            <a:r>
              <a:rPr lang="en-GB" sz="2000" b="1" dirty="0" smtClean="0"/>
              <a:t>Domain Name System (DNS).</a:t>
            </a:r>
          </a:p>
          <a:p>
            <a:pPr marL="0" indent="0">
              <a:buFont typeface="Wingdings"/>
              <a:buNone/>
            </a:pPr>
            <a:endParaRPr lang="en-GB" sz="2000" dirty="0"/>
          </a:p>
        </p:txBody>
      </p:sp>
      <p:pic>
        <p:nvPicPr>
          <p:cNvPr id="6146" name="Picture 2" descr="Image result for hierarchical domain name system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689" y="3140968"/>
            <a:ext cx="6373788" cy="317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2112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49343</TotalTime>
  <Words>679</Words>
  <Application>Microsoft Office PowerPoint</Application>
  <PresentationFormat>On-screen Show (4:3)</PresentationFormat>
  <Paragraphs>45</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Wingdings</vt:lpstr>
      <vt:lpstr>Wingdings 2</vt:lpstr>
      <vt:lpstr>Median</vt:lpstr>
      <vt:lpstr>The Structure of the Internet &amp; DNS</vt:lpstr>
      <vt:lpstr>The Physical Structure of the Internet </vt:lpstr>
      <vt:lpstr>The Physical Structure of the Internet </vt:lpstr>
      <vt:lpstr>The Physical Structure of the Internet </vt:lpstr>
      <vt:lpstr>The Physical Structure of the Internet </vt:lpstr>
      <vt:lpstr>Uniform Resource Locators (URLs)</vt:lpstr>
      <vt:lpstr>Internet registries and registrars </vt:lpstr>
      <vt:lpstr>Domain Names and the DNS</vt:lpstr>
      <vt:lpstr>Domain Names and the DNS</vt:lpstr>
      <vt:lpstr>Domain Names and the DNS</vt:lpstr>
      <vt:lpstr>Domain Names and the DNS</vt:lpstr>
      <vt:lpstr>Domain Names and the DNS</vt:lpstr>
      <vt:lpstr>Domain Names and the DNS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644</cp:revision>
  <dcterms:created xsi:type="dcterms:W3CDTF">2014-06-23T10:47:17Z</dcterms:created>
  <dcterms:modified xsi:type="dcterms:W3CDTF">2018-03-26T22:45:20Z</dcterms:modified>
</cp:coreProperties>
</file>