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321" r:id="rId3"/>
    <p:sldId id="322" r:id="rId4"/>
    <p:sldId id="323" r:id="rId5"/>
    <p:sldId id="324" r:id="rId6"/>
    <p:sldId id="325" r:id="rId7"/>
    <p:sldId id="326" r:id="rId8"/>
    <p:sldId id="327"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157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3728" autoAdjust="0"/>
  </p:normalViewPr>
  <p:slideViewPr>
    <p:cSldViewPr>
      <p:cViewPr varScale="1">
        <p:scale>
          <a:sx n="50" d="100"/>
          <a:sy n="50" d="100"/>
        </p:scale>
        <p:origin x="1210" y="29"/>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56AACB-4497-4975-84C7-26D592B71736}" type="datetimeFigureOut">
              <a:rPr lang="en-GB" smtClean="0"/>
              <a:pPr/>
              <a:t>24/07/2017</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3017D95-82D2-4295-A5C8-CFAEB402EFA0}" type="slidenum">
              <a:rPr lang="en-GB" smtClean="0"/>
              <a:pPr/>
              <a:t>‹#›</a:t>
            </a:fld>
            <a:endParaRPr lang="en-GB"/>
          </a:p>
        </p:txBody>
      </p:sp>
    </p:spTree>
    <p:extLst>
      <p:ext uri="{BB962C8B-B14F-4D97-AF65-F5344CB8AC3E}">
        <p14:creationId xmlns:p14="http://schemas.microsoft.com/office/powerpoint/2010/main" val="3064793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B2B4108C-6F15-4D6F-950B-F60B0A652D9F}" type="datetimeFigureOut">
              <a:rPr lang="en-GB" smtClean="0"/>
              <a:pPr/>
              <a:t>24/07/2017</a:t>
            </a:fld>
            <a:endParaRPr lang="en-GB"/>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GB"/>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8FF65B87-FEA5-4085-AE27-A12CC796C480}"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2B4108C-6F15-4D6F-950B-F60B0A652D9F}" type="datetimeFigureOut">
              <a:rPr lang="en-GB" smtClean="0"/>
              <a:pPr/>
              <a:t>24/07/2017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F65B87-FEA5-4085-AE27-A12CC796C480}"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B2B4108C-6F15-4D6F-950B-F60B0A652D9F}" type="datetimeFigureOut">
              <a:rPr lang="en-GB" smtClean="0"/>
              <a:pPr/>
              <a:t>24/07/2017</a:t>
            </a:fld>
            <a:endParaRPr lang="en-GB"/>
          </a:p>
        </p:txBody>
      </p:sp>
      <p:sp>
        <p:nvSpPr>
          <p:cNvPr id="5" name="Footer Placeholder 4"/>
          <p:cNvSpPr>
            <a:spLocks noGrp="1"/>
          </p:cNvSpPr>
          <p:nvPr>
            <p:ph type="ftr" sz="quarter" idx="11"/>
          </p:nvPr>
        </p:nvSpPr>
        <p:spPr>
          <a:xfrm>
            <a:off x="457201" y="6248207"/>
            <a:ext cx="5573483" cy="365125"/>
          </a:xfrm>
        </p:spPr>
        <p:txBody>
          <a:bodyPr/>
          <a:lstStyle/>
          <a:p>
            <a:endParaRPr lang="en-GB"/>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8FF65B87-FEA5-4085-AE27-A12CC796C480}"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B2B4108C-6F15-4D6F-950B-F60B0A652D9F}" type="datetimeFigureOut">
              <a:rPr lang="en-GB" smtClean="0"/>
              <a:pPr/>
              <a:t>24/07/2017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8FF65B87-FEA5-4085-AE27-A12CC796C480}" type="slidenum">
              <a:rPr lang="en-GB" smtClean="0"/>
              <a:pPr/>
              <a:t>‹#›</a:t>
            </a:fld>
            <a:endParaRPr lang="en-GB"/>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B2B4108C-6F15-4D6F-950B-F60B0A652D9F}" type="datetimeFigureOut">
              <a:rPr lang="en-GB" smtClean="0"/>
              <a:pPr/>
              <a:t>24/07/2017</a:t>
            </a:fld>
            <a:endParaRPr lang="en-GB"/>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8FF65B87-FEA5-4085-AE27-A12CC796C480}" type="slidenum">
              <a:rPr lang="en-GB" smtClean="0"/>
              <a:pPr/>
              <a:t>‹#›</a:t>
            </a:fld>
            <a:endParaRPr lang="en-GB"/>
          </a:p>
        </p:txBody>
      </p:sp>
      <p:sp>
        <p:nvSpPr>
          <p:cNvPr id="14" name="Footer Placeholder 13"/>
          <p:cNvSpPr>
            <a:spLocks noGrp="1"/>
          </p:cNvSpPr>
          <p:nvPr>
            <p:ph type="ftr" sz="quarter" idx="12"/>
          </p:nvPr>
        </p:nvSpPr>
        <p:spPr/>
        <p:txBody>
          <a:bodyPr/>
          <a:lstStyle/>
          <a:p>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B2B4108C-6F15-4D6F-950B-F60B0A652D9F}" type="datetimeFigureOut">
              <a:rPr lang="en-GB" smtClean="0"/>
              <a:pPr/>
              <a:t>24/07/2017</a:t>
            </a:fld>
            <a:endParaRPr lang="en-GB"/>
          </a:p>
        </p:txBody>
      </p:sp>
      <p:sp>
        <p:nvSpPr>
          <p:cNvPr id="10" name="Slide Number Placeholder 9"/>
          <p:cNvSpPr>
            <a:spLocks noGrp="1"/>
          </p:cNvSpPr>
          <p:nvPr>
            <p:ph type="sldNum" sz="quarter" idx="16"/>
          </p:nvPr>
        </p:nvSpPr>
        <p:spPr/>
        <p:txBody>
          <a:bodyPr rtlCol="0"/>
          <a:lstStyle/>
          <a:p>
            <a:fld id="{8FF65B87-FEA5-4085-AE27-A12CC796C480}" type="slidenum">
              <a:rPr lang="en-GB" smtClean="0"/>
              <a:pPr/>
              <a:t>‹#›</a:t>
            </a:fld>
            <a:endParaRPr lang="en-GB"/>
          </a:p>
        </p:txBody>
      </p:sp>
      <p:sp>
        <p:nvSpPr>
          <p:cNvPr id="12" name="Footer Placeholder 11"/>
          <p:cNvSpPr>
            <a:spLocks noGrp="1"/>
          </p:cNvSpPr>
          <p:nvPr>
            <p:ph type="ftr" sz="quarter" idx="17"/>
          </p:nvPr>
        </p:nvSpPr>
        <p:spPr/>
        <p:txBody>
          <a:bodyPr rtlCol="0"/>
          <a:lstStyle/>
          <a:p>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B2B4108C-6F15-4D6F-950B-F60B0A652D9F}" type="datetimeFigureOut">
              <a:rPr lang="en-GB" smtClean="0"/>
              <a:pPr/>
              <a:t>24/07/2017</a:t>
            </a:fld>
            <a:endParaRPr lang="en-GB"/>
          </a:p>
        </p:txBody>
      </p:sp>
      <p:sp>
        <p:nvSpPr>
          <p:cNvPr id="12" name="Slide Number Placeholder 11"/>
          <p:cNvSpPr>
            <a:spLocks noGrp="1"/>
          </p:cNvSpPr>
          <p:nvPr>
            <p:ph type="sldNum" sz="quarter" idx="16"/>
          </p:nvPr>
        </p:nvSpPr>
        <p:spPr/>
        <p:txBody>
          <a:bodyPr rtlCol="0"/>
          <a:lstStyle/>
          <a:p>
            <a:fld id="{8FF65B87-FEA5-4085-AE27-A12CC796C480}" type="slidenum">
              <a:rPr lang="en-GB" smtClean="0"/>
              <a:pPr/>
              <a:t>‹#›</a:t>
            </a:fld>
            <a:endParaRPr lang="en-GB"/>
          </a:p>
        </p:txBody>
      </p:sp>
      <p:sp>
        <p:nvSpPr>
          <p:cNvPr id="14" name="Footer Placeholder 13"/>
          <p:cNvSpPr>
            <a:spLocks noGrp="1"/>
          </p:cNvSpPr>
          <p:nvPr>
            <p:ph type="ftr" sz="quarter" idx="17"/>
          </p:nvPr>
        </p:nvSpPr>
        <p:spPr/>
        <p:txBody>
          <a:bodyPr rtlCol="0"/>
          <a:lstStyle/>
          <a:p>
            <a:endParaRPr lang="en-GB"/>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B2B4108C-6F15-4D6F-950B-F60B0A652D9F}" type="datetimeFigureOut">
              <a:rPr lang="en-GB" smtClean="0"/>
              <a:pPr/>
              <a:t>24/07/2017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8FF65B87-FEA5-4085-AE27-A12CC796C480}"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B4108C-6F15-4D6F-950B-F60B0A652D9F}" type="datetimeFigureOut">
              <a:rPr lang="en-GB" smtClean="0"/>
              <a:pPr/>
              <a:t>24/07/2017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8FF65B87-FEA5-4085-AE27-A12CC796C480}"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B2B4108C-6F15-4D6F-950B-F60B0A652D9F}" type="datetimeFigureOut">
              <a:rPr lang="en-GB" smtClean="0"/>
              <a:pPr/>
              <a:t>24/07/2017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8FF65B87-FEA5-4085-AE27-A12CC796C480}" type="slidenum">
              <a:rPr lang="en-GB" smtClean="0"/>
              <a:pPr/>
              <a:t>‹#›</a:t>
            </a:fld>
            <a:endParaRPr lang="en-GB"/>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B2B4108C-6F15-4D6F-950B-F60B0A652D9F}" type="datetimeFigureOut">
              <a:rPr lang="en-GB" smtClean="0"/>
              <a:pPr/>
              <a:t>24/07/2017</a:t>
            </a:fld>
            <a:endParaRPr lang="en-GB"/>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8FF65B87-FEA5-4085-AE27-A12CC796C480}" type="slidenum">
              <a:rPr lang="en-GB" smtClean="0"/>
              <a:pPr/>
              <a:t>‹#›</a:t>
            </a:fld>
            <a:endParaRPr lang="en-GB"/>
          </a:p>
        </p:txBody>
      </p:sp>
      <p:sp>
        <p:nvSpPr>
          <p:cNvPr id="14" name="Footer Placeholder 13"/>
          <p:cNvSpPr>
            <a:spLocks noGrp="1"/>
          </p:cNvSpPr>
          <p:nvPr>
            <p:ph type="ftr" sz="quarter" idx="12"/>
          </p:nvPr>
        </p:nvSpPr>
        <p:spPr>
          <a:xfrm>
            <a:off x="1600200" y="6248206"/>
            <a:ext cx="4572000" cy="365125"/>
          </a:xfrm>
        </p:spPr>
        <p:txBody>
          <a:bodyPr rtlCol="0"/>
          <a:lstStyle/>
          <a:p>
            <a:endParaRPr lang="en-GB"/>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B2B4108C-6F15-4D6F-950B-F60B0A652D9F}" type="datetimeFigureOut">
              <a:rPr lang="en-GB" smtClean="0"/>
              <a:pPr/>
              <a:t>24/07/2017</a:t>
            </a:fld>
            <a:endParaRPr lang="en-GB"/>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GB"/>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8FF65B87-FEA5-4085-AE27-A12CC796C480}"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07704" y="4038600"/>
            <a:ext cx="6931496" cy="1828800"/>
          </a:xfrm>
        </p:spPr>
        <p:txBody>
          <a:bodyPr>
            <a:normAutofit/>
          </a:bodyPr>
          <a:lstStyle/>
          <a:p>
            <a:r>
              <a:rPr lang="en-GB" sz="4800" cap="none" dirty="0"/>
              <a:t>Open Vs Closed Source</a:t>
            </a:r>
          </a:p>
        </p:txBody>
      </p:sp>
      <p:sp>
        <p:nvSpPr>
          <p:cNvPr id="3" name="Subtitle 2"/>
          <p:cNvSpPr>
            <a:spLocks noGrp="1"/>
          </p:cNvSpPr>
          <p:nvPr>
            <p:ph type="subTitle" idx="1"/>
          </p:nvPr>
        </p:nvSpPr>
        <p:spPr/>
        <p:txBody>
          <a:bodyPr/>
          <a:lstStyle/>
          <a:p>
            <a:r>
              <a:rPr lang="en-GB" sz="2800" dirty="0"/>
              <a:t>A Level Computer Science – Unit 1 </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a:spLocks noGrp="1"/>
          </p:cNvSpPr>
          <p:nvPr>
            <p:ph type="title"/>
          </p:nvPr>
        </p:nvSpPr>
        <p:spPr/>
        <p:txBody>
          <a:bodyPr>
            <a:normAutofit/>
          </a:bodyPr>
          <a:lstStyle/>
          <a:p>
            <a:r>
              <a:rPr lang="en-GB" b="1" dirty="0"/>
              <a:t>Open Vs Close Source</a:t>
            </a:r>
            <a:endParaRPr lang="en-GB" dirty="0"/>
          </a:p>
        </p:txBody>
      </p:sp>
      <p:sp>
        <p:nvSpPr>
          <p:cNvPr id="3" name="Content Placeholder 2"/>
          <p:cNvSpPr>
            <a:spLocks noGrp="1"/>
          </p:cNvSpPr>
          <p:nvPr>
            <p:ph sz="quarter" idx="1"/>
          </p:nvPr>
        </p:nvSpPr>
        <p:spPr>
          <a:xfrm>
            <a:off x="323528" y="1600201"/>
            <a:ext cx="8640960" cy="1252736"/>
          </a:xfrm>
        </p:spPr>
        <p:txBody>
          <a:bodyPr>
            <a:noAutofit/>
          </a:bodyPr>
          <a:lstStyle/>
          <a:p>
            <a:pPr marL="0" indent="0">
              <a:buNone/>
            </a:pPr>
            <a:endParaRPr lang="en-GB" sz="2400" dirty="0"/>
          </a:p>
          <a:p>
            <a:endParaRPr lang="en-GB" dirty="0"/>
          </a:p>
        </p:txBody>
      </p:sp>
      <p:pic>
        <p:nvPicPr>
          <p:cNvPr id="2" name="Picture 2" descr="Image result for open vs closed source">
            <a:extLst>
              <a:ext uri="{FF2B5EF4-FFF2-40B4-BE49-F238E27FC236}">
                <a16:creationId xmlns:a16="http://schemas.microsoft.com/office/drawing/2014/main" id="{9B3EE65D-0D2A-48F6-A1C6-6CC7BA12584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8416" y="2431198"/>
            <a:ext cx="7155432" cy="43105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07BB21DB-350B-49DA-BDC1-33D8B9EE1096}"/>
              </a:ext>
            </a:extLst>
          </p:cNvPr>
          <p:cNvSpPr txBox="1"/>
          <p:nvPr/>
        </p:nvSpPr>
        <p:spPr>
          <a:xfrm>
            <a:off x="1430288" y="1600201"/>
            <a:ext cx="6696744" cy="830997"/>
          </a:xfrm>
          <a:prstGeom prst="rect">
            <a:avLst/>
          </a:prstGeom>
          <a:noFill/>
        </p:spPr>
        <p:txBody>
          <a:bodyPr wrap="square" rtlCol="0">
            <a:spAutoFit/>
          </a:bodyPr>
          <a:lstStyle/>
          <a:p>
            <a:r>
              <a:rPr lang="en-GB" sz="2400" dirty="0"/>
              <a:t>Look at the below icons….can you guess the difference between Open and Closed source??</a:t>
            </a:r>
          </a:p>
        </p:txBody>
      </p:sp>
    </p:spTree>
    <p:extLst>
      <p:ext uri="{BB962C8B-B14F-4D97-AF65-F5344CB8AC3E}">
        <p14:creationId xmlns:p14="http://schemas.microsoft.com/office/powerpoint/2010/main" val="2862477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C1AF7-7E4F-4D8B-B2DA-7E81A4FB1D51}"/>
              </a:ext>
            </a:extLst>
          </p:cNvPr>
          <p:cNvSpPr>
            <a:spLocks noGrp="1"/>
          </p:cNvSpPr>
          <p:nvPr>
            <p:ph type="title"/>
          </p:nvPr>
        </p:nvSpPr>
        <p:spPr/>
        <p:txBody>
          <a:bodyPr/>
          <a:lstStyle/>
          <a:p>
            <a:r>
              <a:rPr lang="en-GB" dirty="0"/>
              <a:t>Open Source</a:t>
            </a:r>
          </a:p>
        </p:txBody>
      </p:sp>
      <p:sp>
        <p:nvSpPr>
          <p:cNvPr id="3" name="Content Placeholder 2">
            <a:extLst>
              <a:ext uri="{FF2B5EF4-FFF2-40B4-BE49-F238E27FC236}">
                <a16:creationId xmlns:a16="http://schemas.microsoft.com/office/drawing/2014/main" id="{058F7F2E-37CB-4D7D-8B9A-111F2C6B1665}"/>
              </a:ext>
            </a:extLst>
          </p:cNvPr>
          <p:cNvSpPr>
            <a:spLocks noGrp="1"/>
          </p:cNvSpPr>
          <p:nvPr>
            <p:ph sz="quarter" idx="1"/>
          </p:nvPr>
        </p:nvSpPr>
        <p:spPr>
          <a:xfrm>
            <a:off x="612648" y="1600200"/>
            <a:ext cx="8153400" cy="4853136"/>
          </a:xfrm>
        </p:spPr>
        <p:txBody>
          <a:bodyPr>
            <a:normAutofit fontScale="77500" lnSpcReduction="20000"/>
          </a:bodyPr>
          <a:lstStyle/>
          <a:p>
            <a:pPr marL="0" indent="0">
              <a:buNone/>
            </a:pPr>
            <a:r>
              <a:rPr lang="en-GB" sz="3100" b="1" dirty="0"/>
              <a:t>Open Source </a:t>
            </a:r>
            <a:r>
              <a:rPr lang="en-GB" sz="3100" dirty="0"/>
              <a:t>software is governed by the Open Source Initiative that says:</a:t>
            </a:r>
          </a:p>
          <a:p>
            <a:r>
              <a:rPr lang="en-GB" sz="3100" dirty="0"/>
              <a:t>Software is licensed for use but there is no charge for the licence. Anyone can use it.</a:t>
            </a:r>
          </a:p>
          <a:p>
            <a:r>
              <a:rPr lang="en-GB" sz="3100" dirty="0"/>
              <a:t>Open Source software must be distributed with the source code so anyone can modify it.</a:t>
            </a:r>
          </a:p>
          <a:p>
            <a:r>
              <a:rPr lang="en-GB" sz="3100" dirty="0"/>
              <a:t>Developers can sell the software they have created.</a:t>
            </a:r>
          </a:p>
          <a:p>
            <a:r>
              <a:rPr lang="en-GB" sz="3100" dirty="0"/>
              <a:t>Any new software created from Open Source software must also be "open". This means that it must be distributed or sold in a form that other people can read and also edit.</a:t>
            </a:r>
          </a:p>
          <a:p>
            <a:pPr marL="0" indent="0">
              <a:buNone/>
            </a:pPr>
            <a:endParaRPr lang="en-GB" dirty="0"/>
          </a:p>
          <a:p>
            <a:pPr marL="0" indent="0">
              <a:buNone/>
            </a:pPr>
            <a:r>
              <a:rPr lang="en-GB" dirty="0"/>
              <a:t>NB: This is different from </a:t>
            </a:r>
            <a:r>
              <a:rPr lang="en-GB" b="1" dirty="0"/>
              <a:t>Freeware </a:t>
            </a:r>
            <a:r>
              <a:rPr lang="en-GB" dirty="0"/>
              <a:t>(free software) which may be free to use but the user does not get access to the source code. Freeware usually has restrictions on its use as well.</a:t>
            </a:r>
          </a:p>
        </p:txBody>
      </p:sp>
    </p:spTree>
    <p:extLst>
      <p:ext uri="{BB962C8B-B14F-4D97-AF65-F5344CB8AC3E}">
        <p14:creationId xmlns:p14="http://schemas.microsoft.com/office/powerpoint/2010/main" val="1390117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C1AF7-7E4F-4D8B-B2DA-7E81A4FB1D51}"/>
              </a:ext>
            </a:extLst>
          </p:cNvPr>
          <p:cNvSpPr>
            <a:spLocks noGrp="1"/>
          </p:cNvSpPr>
          <p:nvPr>
            <p:ph type="title"/>
          </p:nvPr>
        </p:nvSpPr>
        <p:spPr/>
        <p:txBody>
          <a:bodyPr/>
          <a:lstStyle/>
          <a:p>
            <a:r>
              <a:rPr lang="en-GB" dirty="0"/>
              <a:t>Closed Source</a:t>
            </a:r>
          </a:p>
        </p:txBody>
      </p:sp>
      <p:sp>
        <p:nvSpPr>
          <p:cNvPr id="3" name="Content Placeholder 2">
            <a:extLst>
              <a:ext uri="{FF2B5EF4-FFF2-40B4-BE49-F238E27FC236}">
                <a16:creationId xmlns:a16="http://schemas.microsoft.com/office/drawing/2014/main" id="{058F7F2E-37CB-4D7D-8B9A-111F2C6B1665}"/>
              </a:ext>
            </a:extLst>
          </p:cNvPr>
          <p:cNvSpPr>
            <a:spLocks noGrp="1"/>
          </p:cNvSpPr>
          <p:nvPr>
            <p:ph sz="quarter" idx="1"/>
          </p:nvPr>
        </p:nvSpPr>
        <p:spPr>
          <a:xfrm>
            <a:off x="612648" y="1600200"/>
            <a:ext cx="8153400" cy="4853136"/>
          </a:xfrm>
        </p:spPr>
        <p:txBody>
          <a:bodyPr>
            <a:normAutofit fontScale="92500"/>
          </a:bodyPr>
          <a:lstStyle/>
          <a:p>
            <a:pPr marL="0" indent="0">
              <a:buNone/>
            </a:pPr>
            <a:r>
              <a:rPr lang="en-GB" b="1" dirty="0"/>
              <a:t>Closed source </a:t>
            </a:r>
            <a:r>
              <a:rPr lang="en-GB" dirty="0"/>
              <a:t>or proprietary software is sold in the form of a licence to use it.</a:t>
            </a:r>
          </a:p>
          <a:p>
            <a:r>
              <a:rPr lang="en-GB" dirty="0"/>
              <a:t>There will be restrictions on how the software can be used, for example the licence may specify only one concurrent user, or it may permit up to say, 50 users on one site (site licence).</a:t>
            </a:r>
          </a:p>
          <a:p>
            <a:r>
              <a:rPr lang="en-GB" dirty="0"/>
              <a:t>The company or person who wrote the software will hold the copyright. The users will not have access to the source code and will not be allowed to modify the package and sell it to other people. This would infringe the copyright (Copyright, Designs and Patents Act).</a:t>
            </a:r>
          </a:p>
        </p:txBody>
      </p:sp>
    </p:spTree>
    <p:extLst>
      <p:ext uri="{BB962C8B-B14F-4D97-AF65-F5344CB8AC3E}">
        <p14:creationId xmlns:p14="http://schemas.microsoft.com/office/powerpoint/2010/main" val="10767837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C1AF7-7E4F-4D8B-B2DA-7E81A4FB1D51}"/>
              </a:ext>
            </a:extLst>
          </p:cNvPr>
          <p:cNvSpPr>
            <a:spLocks noGrp="1"/>
          </p:cNvSpPr>
          <p:nvPr>
            <p:ph type="title"/>
          </p:nvPr>
        </p:nvSpPr>
        <p:spPr/>
        <p:txBody>
          <a:bodyPr/>
          <a:lstStyle/>
          <a:p>
            <a:r>
              <a:rPr lang="en-GB" dirty="0"/>
              <a:t>Closed Source</a:t>
            </a:r>
          </a:p>
        </p:txBody>
      </p:sp>
      <p:sp>
        <p:nvSpPr>
          <p:cNvPr id="3" name="Content Placeholder 2">
            <a:extLst>
              <a:ext uri="{FF2B5EF4-FFF2-40B4-BE49-F238E27FC236}">
                <a16:creationId xmlns:a16="http://schemas.microsoft.com/office/drawing/2014/main" id="{058F7F2E-37CB-4D7D-8B9A-111F2C6B1665}"/>
              </a:ext>
            </a:extLst>
          </p:cNvPr>
          <p:cNvSpPr>
            <a:spLocks noGrp="1"/>
          </p:cNvSpPr>
          <p:nvPr>
            <p:ph sz="quarter" idx="1"/>
          </p:nvPr>
        </p:nvSpPr>
        <p:spPr>
          <a:xfrm>
            <a:off x="612648" y="1600200"/>
            <a:ext cx="8153400" cy="4853136"/>
          </a:xfrm>
        </p:spPr>
        <p:txBody>
          <a:bodyPr>
            <a:normAutofit lnSpcReduction="10000"/>
          </a:bodyPr>
          <a:lstStyle/>
          <a:p>
            <a:r>
              <a:rPr lang="en-GB" dirty="0"/>
              <a:t>The benefit of using proprietary software is the support available from the company. There will be regular updates available and technical support lines, training courses and a large user base.</a:t>
            </a:r>
          </a:p>
          <a:p>
            <a:r>
              <a:rPr lang="en-GB" dirty="0"/>
              <a:t>Open Source software tends to be more organic - it changes over time as developers modify source code and distribute new versions. There isn't a commercial organisation behind the software so there probably won't be a helpline or regular updates, just a community of enthusiastic developers.</a:t>
            </a:r>
          </a:p>
        </p:txBody>
      </p:sp>
    </p:spTree>
    <p:extLst>
      <p:ext uri="{BB962C8B-B14F-4D97-AF65-F5344CB8AC3E}">
        <p14:creationId xmlns:p14="http://schemas.microsoft.com/office/powerpoint/2010/main" val="32217163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C1AF7-7E4F-4D8B-B2DA-7E81A4FB1D51}"/>
              </a:ext>
            </a:extLst>
          </p:cNvPr>
          <p:cNvSpPr>
            <a:spLocks noGrp="1"/>
          </p:cNvSpPr>
          <p:nvPr>
            <p:ph type="title"/>
          </p:nvPr>
        </p:nvSpPr>
        <p:spPr/>
        <p:txBody>
          <a:bodyPr/>
          <a:lstStyle/>
          <a:p>
            <a:r>
              <a:rPr lang="en-GB" dirty="0"/>
              <a:t>Challenge??</a:t>
            </a:r>
          </a:p>
        </p:txBody>
      </p:sp>
      <p:sp>
        <p:nvSpPr>
          <p:cNvPr id="3" name="Content Placeholder 2">
            <a:extLst>
              <a:ext uri="{FF2B5EF4-FFF2-40B4-BE49-F238E27FC236}">
                <a16:creationId xmlns:a16="http://schemas.microsoft.com/office/drawing/2014/main" id="{058F7F2E-37CB-4D7D-8B9A-111F2C6B1665}"/>
              </a:ext>
            </a:extLst>
          </p:cNvPr>
          <p:cNvSpPr>
            <a:spLocks noGrp="1"/>
          </p:cNvSpPr>
          <p:nvPr>
            <p:ph sz="quarter" idx="1"/>
          </p:nvPr>
        </p:nvSpPr>
        <p:spPr>
          <a:xfrm>
            <a:off x="612648" y="1600200"/>
            <a:ext cx="8153400" cy="4853136"/>
          </a:xfrm>
        </p:spPr>
        <p:txBody>
          <a:bodyPr>
            <a:normAutofit/>
          </a:bodyPr>
          <a:lstStyle/>
          <a:p>
            <a:r>
              <a:rPr lang="en-GB" dirty="0"/>
              <a:t>Name an open source operating system and open source word processing package?</a:t>
            </a:r>
          </a:p>
        </p:txBody>
      </p:sp>
    </p:spTree>
    <p:extLst>
      <p:ext uri="{BB962C8B-B14F-4D97-AF65-F5344CB8AC3E}">
        <p14:creationId xmlns:p14="http://schemas.microsoft.com/office/powerpoint/2010/main" val="19023753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C1AF7-7E4F-4D8B-B2DA-7E81A4FB1D51}"/>
              </a:ext>
            </a:extLst>
          </p:cNvPr>
          <p:cNvSpPr>
            <a:spLocks noGrp="1"/>
          </p:cNvSpPr>
          <p:nvPr>
            <p:ph type="title"/>
          </p:nvPr>
        </p:nvSpPr>
        <p:spPr/>
        <p:txBody>
          <a:bodyPr/>
          <a:lstStyle/>
          <a:p>
            <a:r>
              <a:rPr lang="en-GB" b="1" dirty="0"/>
              <a:t>Selecting an application</a:t>
            </a:r>
            <a:endParaRPr lang="en-GB" dirty="0"/>
          </a:p>
        </p:txBody>
      </p:sp>
      <p:sp>
        <p:nvSpPr>
          <p:cNvPr id="3" name="Content Placeholder 2">
            <a:extLst>
              <a:ext uri="{FF2B5EF4-FFF2-40B4-BE49-F238E27FC236}">
                <a16:creationId xmlns:a16="http://schemas.microsoft.com/office/drawing/2014/main" id="{058F7F2E-37CB-4D7D-8B9A-111F2C6B1665}"/>
              </a:ext>
            </a:extLst>
          </p:cNvPr>
          <p:cNvSpPr>
            <a:spLocks noGrp="1"/>
          </p:cNvSpPr>
          <p:nvPr>
            <p:ph sz="quarter" idx="1"/>
          </p:nvPr>
        </p:nvSpPr>
        <p:spPr>
          <a:xfrm>
            <a:off x="612648" y="1600200"/>
            <a:ext cx="8153400" cy="4853136"/>
          </a:xfrm>
        </p:spPr>
        <p:txBody>
          <a:bodyPr>
            <a:normAutofit/>
          </a:bodyPr>
          <a:lstStyle/>
          <a:p>
            <a:pPr marL="0" indent="0">
              <a:buNone/>
            </a:pPr>
            <a:r>
              <a:rPr lang="en-GB" dirty="0"/>
              <a:t>How would you select suitable software for a particular purpose? You might use some of the following criteria:</a:t>
            </a:r>
          </a:p>
          <a:p>
            <a:r>
              <a:rPr lang="en-GB" dirty="0"/>
              <a:t>Does it provide all the necessary functionality?</a:t>
            </a:r>
          </a:p>
          <a:p>
            <a:r>
              <a:rPr lang="en-GB" dirty="0"/>
              <a:t>Does it run on the available hardware?</a:t>
            </a:r>
          </a:p>
          <a:p>
            <a:r>
              <a:rPr lang="en-GB" dirty="0"/>
              <a:t>Is it available "off the shelf" or will it have to be specially written?</a:t>
            </a:r>
          </a:p>
          <a:p>
            <a:r>
              <a:rPr lang="en-GB" dirty="0"/>
              <a:t>How much will it cost?</a:t>
            </a:r>
          </a:p>
          <a:p>
            <a:r>
              <a:rPr lang="en-GB" dirty="0"/>
              <a:t>Is it well-used, tried and tested?</a:t>
            </a:r>
          </a:p>
        </p:txBody>
      </p:sp>
    </p:spTree>
    <p:extLst>
      <p:ext uri="{BB962C8B-B14F-4D97-AF65-F5344CB8AC3E}">
        <p14:creationId xmlns:p14="http://schemas.microsoft.com/office/powerpoint/2010/main" val="3888182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C1AF7-7E4F-4D8B-B2DA-7E81A4FB1D51}"/>
              </a:ext>
            </a:extLst>
          </p:cNvPr>
          <p:cNvSpPr>
            <a:spLocks noGrp="1"/>
          </p:cNvSpPr>
          <p:nvPr>
            <p:ph type="title"/>
          </p:nvPr>
        </p:nvSpPr>
        <p:spPr/>
        <p:txBody>
          <a:bodyPr/>
          <a:lstStyle/>
          <a:p>
            <a:r>
              <a:rPr lang="en-GB" dirty="0"/>
              <a:t>Challenge??</a:t>
            </a:r>
          </a:p>
        </p:txBody>
      </p:sp>
      <p:sp>
        <p:nvSpPr>
          <p:cNvPr id="3" name="Content Placeholder 2">
            <a:extLst>
              <a:ext uri="{FF2B5EF4-FFF2-40B4-BE49-F238E27FC236}">
                <a16:creationId xmlns:a16="http://schemas.microsoft.com/office/drawing/2014/main" id="{058F7F2E-37CB-4D7D-8B9A-111F2C6B1665}"/>
              </a:ext>
            </a:extLst>
          </p:cNvPr>
          <p:cNvSpPr>
            <a:spLocks noGrp="1"/>
          </p:cNvSpPr>
          <p:nvPr>
            <p:ph sz="quarter" idx="1"/>
          </p:nvPr>
        </p:nvSpPr>
        <p:spPr>
          <a:xfrm>
            <a:off x="612648" y="1600200"/>
            <a:ext cx="8153400" cy="4853136"/>
          </a:xfrm>
        </p:spPr>
        <p:txBody>
          <a:bodyPr>
            <a:normAutofit/>
          </a:bodyPr>
          <a:lstStyle/>
          <a:p>
            <a:r>
              <a:rPr lang="en-GB" dirty="0"/>
              <a:t>(a) What criteria would you use when deciding which word -processing software to install on your PC?</a:t>
            </a:r>
          </a:p>
          <a:p>
            <a:r>
              <a:rPr lang="en-GB" dirty="0"/>
              <a:t>(b) What criteria might a school use when deciding on a system for the school library?</a:t>
            </a:r>
          </a:p>
        </p:txBody>
      </p:sp>
    </p:spTree>
    <p:extLst>
      <p:ext uri="{BB962C8B-B14F-4D97-AF65-F5344CB8AC3E}">
        <p14:creationId xmlns:p14="http://schemas.microsoft.com/office/powerpoint/2010/main" val="850955085"/>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18508</TotalTime>
  <Words>487</Words>
  <Application>Microsoft Office PowerPoint</Application>
  <PresentationFormat>On-screen Show (4:3)</PresentationFormat>
  <Paragraphs>31</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Tw Cen MT</vt:lpstr>
      <vt:lpstr>Wingdings</vt:lpstr>
      <vt:lpstr>Wingdings 2</vt:lpstr>
      <vt:lpstr>Median</vt:lpstr>
      <vt:lpstr>Open Vs Closed Source</vt:lpstr>
      <vt:lpstr>Open Vs Close Source</vt:lpstr>
      <vt:lpstr>Open Source</vt:lpstr>
      <vt:lpstr>Closed Source</vt:lpstr>
      <vt:lpstr>Closed Source</vt:lpstr>
      <vt:lpstr>Challenge??</vt:lpstr>
      <vt:lpstr>Selecting an application</vt:lpstr>
      <vt:lpstr>Challenge??</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Miss Newport</dc:creator>
  <cp:lastModifiedBy>Mrs R Lofthouse</cp:lastModifiedBy>
  <cp:revision>472</cp:revision>
  <dcterms:created xsi:type="dcterms:W3CDTF">2014-06-23T10:47:17Z</dcterms:created>
  <dcterms:modified xsi:type="dcterms:W3CDTF">2017-07-24T20:40:19Z</dcterms:modified>
</cp:coreProperties>
</file>