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4" r:id="rId18"/>
    <p:sldId id="343" r:id="rId19"/>
    <p:sldId id="345" r:id="rId20"/>
    <p:sldId id="346" r:id="rId21"/>
    <p:sldId id="347" r:id="rId22"/>
    <p:sldId id="348" r:id="rId23"/>
    <p:sldId id="34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153" autoAdjust="0"/>
  </p:normalViewPr>
  <p:slideViewPr>
    <p:cSldViewPr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28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4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297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07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775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40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38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63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947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372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34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988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545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599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62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5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56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326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6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35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83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28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cap="none" dirty="0" err="1" smtClean="0"/>
              <a:t>Karnaugh</a:t>
            </a:r>
            <a:r>
              <a:rPr lang="en-GB" cap="none" dirty="0" smtClean="0"/>
              <a:t> Maps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Data Structures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72921" y="1700808"/>
            <a:ext cx="8712968" cy="306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Draw a </a:t>
            </a:r>
            <a:r>
              <a:rPr lang="en-GB" dirty="0" err="1"/>
              <a:t>Karnaugh</a:t>
            </a:r>
            <a:r>
              <a:rPr lang="en-GB" dirty="0"/>
              <a:t> map representing </a:t>
            </a:r>
            <a:r>
              <a:rPr lang="en-GB" dirty="0" smtClean="0"/>
              <a:t>A</a:t>
            </a:r>
            <a:r>
              <a:rPr lang="pt-BR" sz="3200" dirty="0">
                <a:sym typeface="Symbol" panose="05050102010706020507" pitchFamily="18" charset="2"/>
              </a:rPr>
              <a:t> </a:t>
            </a:r>
            <a:r>
              <a:rPr lang="pt-BR" sz="3200" dirty="0" smtClean="0">
                <a:sym typeface="Symbol" panose="05050102010706020507" pitchFamily="18" charset="2"/>
              </a:rPr>
              <a:t>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smtClean="0"/>
              <a:t>B </a:t>
            </a:r>
            <a:r>
              <a:rPr lang="pt-BR" sz="3200" dirty="0" smtClean="0">
                <a:sym typeface="Symbol" panose="05050102010706020507" pitchFamily="18" charset="2"/>
              </a:rPr>
              <a:t> </a:t>
            </a:r>
            <a:r>
              <a:rPr lang="en-GB" dirty="0" smtClean="0"/>
              <a:t>A </a:t>
            </a:r>
            <a:r>
              <a:rPr lang="pt-BR" sz="3200" dirty="0">
                <a:sym typeface="Symbol" panose="05050102010706020507" pitchFamily="18" charset="2"/>
              </a:rPr>
              <a:t>  </a:t>
            </a:r>
            <a:r>
              <a:rPr lang="en-GB" dirty="0" smtClean="0"/>
              <a:t>B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672" t="38390" r="36355" b="31095"/>
          <a:stretch/>
        </p:blipFill>
        <p:spPr>
          <a:xfrm>
            <a:off x="469736" y="2537519"/>
            <a:ext cx="7846680" cy="37422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736" y="2537519"/>
            <a:ext cx="501864" cy="3154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6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The three-variable problem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0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With three variables, each column can represent a combination of two variables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sz="2800" dirty="0" smtClean="0"/>
              <a:t>Example</a:t>
            </a:r>
          </a:p>
          <a:p>
            <a:pPr marL="0" indent="0">
              <a:buNone/>
            </a:pPr>
            <a:r>
              <a:rPr lang="en-GB" dirty="0"/>
              <a:t>Represent the expression </a:t>
            </a:r>
            <a:r>
              <a:rPr lang="pt-BR" sz="3200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pt-BR" sz="3200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pt-BR" sz="3200" dirty="0">
                <a:sym typeface="Symbol" panose="05050102010706020507" pitchFamily="18" charset="2"/>
              </a:rPr>
              <a:t> </a:t>
            </a:r>
            <a:r>
              <a:rPr lang="en-GB" dirty="0" smtClean="0"/>
              <a:t>B </a:t>
            </a:r>
            <a:r>
              <a:rPr lang="pt-BR" sz="3200" dirty="0">
                <a:sym typeface="Symbol" panose="05050102010706020507" pitchFamily="18" charset="2"/>
              </a:rPr>
              <a:t> </a:t>
            </a:r>
            <a:r>
              <a:rPr lang="en-GB" dirty="0" smtClean="0"/>
              <a:t>A </a:t>
            </a:r>
            <a:r>
              <a:rPr lang="pt-BR" sz="3200" dirty="0">
                <a:sym typeface="Symbol" panose="05050102010706020507" pitchFamily="18" charset="2"/>
              </a:rPr>
              <a:t></a:t>
            </a:r>
            <a:r>
              <a:rPr lang="en-GB" i="1" dirty="0" smtClean="0"/>
              <a:t> </a:t>
            </a:r>
            <a:r>
              <a:rPr lang="en-GB" dirty="0"/>
              <a:t>B</a:t>
            </a:r>
            <a:r>
              <a:rPr lang="en-GB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</a:t>
            </a:r>
            <a:r>
              <a:rPr lang="en-GB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 </a:t>
            </a:r>
            <a:r>
              <a:rPr lang="en-GB" dirty="0" smtClean="0"/>
              <a:t>C </a:t>
            </a:r>
            <a:r>
              <a:rPr lang="en-GB" dirty="0"/>
              <a:t>in a </a:t>
            </a:r>
            <a:r>
              <a:rPr lang="en-GB" dirty="0" err="1"/>
              <a:t>Karnaugh</a:t>
            </a:r>
            <a:r>
              <a:rPr lang="en-GB" dirty="0"/>
              <a:t> map, and hence simplify the expression</a:t>
            </a:r>
            <a:r>
              <a:rPr lang="en-GB" dirty="0" smtClean="0"/>
              <a:t>.</a:t>
            </a:r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59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The three-variable problem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0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Represent </a:t>
            </a:r>
            <a:r>
              <a:rPr lang="en-GB" sz="2400" dirty="0"/>
              <a:t>the expression </a:t>
            </a:r>
            <a:r>
              <a:rPr lang="pt-BR" sz="2400" dirty="0">
                <a:sym typeface="Symbol" panose="05050102010706020507" pitchFamily="18" charset="2"/>
              </a:rPr>
              <a:t></a:t>
            </a:r>
            <a:r>
              <a:rPr lang="en-GB" sz="2400" dirty="0" smtClean="0"/>
              <a:t> </a:t>
            </a:r>
            <a:r>
              <a:rPr lang="en-GB" sz="2400" dirty="0"/>
              <a:t>A </a:t>
            </a:r>
            <a:r>
              <a:rPr lang="pt-BR" sz="2400" dirty="0">
                <a:sym typeface="Symbol" panose="05050102010706020507" pitchFamily="18" charset="2"/>
              </a:rPr>
              <a:t></a:t>
            </a:r>
            <a:r>
              <a:rPr lang="en-GB" sz="2400" dirty="0" smtClean="0"/>
              <a:t> </a:t>
            </a:r>
            <a:r>
              <a:rPr lang="pt-BR" sz="2400" dirty="0">
                <a:sym typeface="Symbol" panose="05050102010706020507" pitchFamily="18" charset="2"/>
              </a:rPr>
              <a:t> </a:t>
            </a:r>
            <a:r>
              <a:rPr lang="en-GB" sz="2400" dirty="0" smtClean="0"/>
              <a:t>B </a:t>
            </a:r>
            <a:r>
              <a:rPr lang="pt-BR" sz="2400" dirty="0">
                <a:sym typeface="Symbol" panose="05050102010706020507" pitchFamily="18" charset="2"/>
              </a:rPr>
              <a:t> </a:t>
            </a:r>
            <a:r>
              <a:rPr lang="en-GB" sz="2400" dirty="0" smtClean="0"/>
              <a:t>A </a:t>
            </a:r>
            <a:r>
              <a:rPr lang="pt-BR" sz="2400" dirty="0">
                <a:sym typeface="Symbol" panose="05050102010706020507" pitchFamily="18" charset="2"/>
              </a:rPr>
              <a:t></a:t>
            </a:r>
            <a:r>
              <a:rPr lang="en-GB" sz="2400" i="1" dirty="0" smtClean="0"/>
              <a:t> </a:t>
            </a:r>
            <a:r>
              <a:rPr lang="en-GB" sz="2400" dirty="0"/>
              <a:t>B</a:t>
            </a:r>
            <a:r>
              <a:rPr lang="en-GB" sz="2400" dirty="0" smtClean="0"/>
              <a:t> </a:t>
            </a:r>
            <a:r>
              <a:rPr lang="pt-BR" sz="2400" dirty="0">
                <a:sym typeface="Symbol" panose="05050102010706020507" pitchFamily="18" charset="2"/>
              </a:rPr>
              <a:t></a:t>
            </a:r>
            <a:r>
              <a:rPr lang="en-GB" sz="2400" dirty="0" smtClean="0"/>
              <a:t> </a:t>
            </a:r>
            <a:r>
              <a:rPr lang="pt-BR" sz="2400" dirty="0">
                <a:sym typeface="Symbol" panose="05050102010706020507" pitchFamily="18" charset="2"/>
              </a:rPr>
              <a:t> </a:t>
            </a:r>
            <a:r>
              <a:rPr lang="en-GB" sz="2400" dirty="0" smtClean="0"/>
              <a:t>C </a:t>
            </a:r>
            <a:r>
              <a:rPr lang="en-GB" sz="2400" dirty="0"/>
              <a:t>in a </a:t>
            </a:r>
            <a:r>
              <a:rPr lang="en-GB" sz="2400" dirty="0" err="1"/>
              <a:t>Karnaugh</a:t>
            </a:r>
            <a:r>
              <a:rPr lang="en-GB" sz="2400" dirty="0"/>
              <a:t> map, and hence simplify the expression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Note</a:t>
            </a:r>
            <a:r>
              <a:rPr lang="en-GB" sz="2400" dirty="0"/>
              <a:t>: The order of terms along the top is not random: they are arranged so that each subsequent </a:t>
            </a:r>
            <a:r>
              <a:rPr lang="en-GB" sz="2400" dirty="0" smtClean="0"/>
              <a:t>term reflects </a:t>
            </a:r>
            <a:r>
              <a:rPr lang="en-GB" sz="2400" dirty="0"/>
              <a:t>a change in only one variable. They are not in numerical sequence of 00, 01 , 10, 11 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choice of whether to put A on its own, and group 8 and C together, or choose a different pair, </a:t>
            </a:r>
            <a:r>
              <a:rPr lang="en-GB" sz="2400" dirty="0" smtClean="0"/>
              <a:t>and put </a:t>
            </a:r>
            <a:r>
              <a:rPr lang="en-GB" sz="2400" dirty="0"/>
              <a:t>for example C as the column heading and </a:t>
            </a:r>
            <a:r>
              <a:rPr lang="en-GB" sz="2400" dirty="0" smtClean="0"/>
              <a:t>AB </a:t>
            </a:r>
            <a:r>
              <a:rPr lang="en-GB" sz="2400" dirty="0"/>
              <a:t>as the row heading, is not important, and will </a:t>
            </a:r>
            <a:r>
              <a:rPr lang="en-GB" sz="2400" dirty="0" smtClean="0"/>
              <a:t>produce the </a:t>
            </a:r>
            <a:r>
              <a:rPr lang="en-GB" sz="2400" dirty="0"/>
              <a:t>same groupings.</a:t>
            </a:r>
            <a:endParaRPr lang="en-GB" sz="24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351" t="49218" r="55725" b="36024"/>
          <a:stretch/>
        </p:blipFill>
        <p:spPr>
          <a:xfrm>
            <a:off x="2267744" y="2420888"/>
            <a:ext cx="3384376" cy="140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The three-variable problem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0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First</a:t>
            </a:r>
            <a:r>
              <a:rPr lang="en-GB" sz="2400" dirty="0"/>
              <a:t>, divide the expression into </a:t>
            </a:r>
            <a:r>
              <a:rPr lang="en-GB" sz="2400" dirty="0" smtClean="0"/>
              <a:t>sub-expressions</a:t>
            </a:r>
            <a:r>
              <a:rPr lang="en-GB" sz="2400" dirty="0"/>
              <a:t>, bracketing between the </a:t>
            </a:r>
            <a:r>
              <a:rPr lang="pt-BR" sz="2400" dirty="0" smtClean="0">
                <a:sym typeface="Symbol" panose="05050102010706020507" pitchFamily="18" charset="2"/>
              </a:rPr>
              <a:t> </a:t>
            </a:r>
            <a:r>
              <a:rPr lang="en-GB" sz="2400" dirty="0" smtClean="0"/>
              <a:t>(</a:t>
            </a:r>
            <a:r>
              <a:rPr lang="en-GB" sz="2400" dirty="0"/>
              <a:t>OR) symbols, giving</a:t>
            </a:r>
          </a:p>
          <a:p>
            <a:pPr marL="0" indent="0">
              <a:buNone/>
            </a:pPr>
            <a:r>
              <a:rPr lang="pt-BR" sz="2400" dirty="0" smtClean="0"/>
              <a:t>(</a:t>
            </a:r>
            <a:r>
              <a:rPr lang="pt-BR" sz="2400" dirty="0">
                <a:sym typeface="Symbol" panose="05050102010706020507" pitchFamily="18" charset="2"/>
              </a:rPr>
              <a:t></a:t>
            </a:r>
            <a:r>
              <a:rPr lang="pt-BR" sz="2400" dirty="0" smtClean="0"/>
              <a:t> </a:t>
            </a:r>
            <a:r>
              <a:rPr lang="pt-BR" sz="2400" dirty="0"/>
              <a:t>A) </a:t>
            </a:r>
            <a:r>
              <a:rPr lang="pt-BR" sz="2400" dirty="0" smtClean="0">
                <a:sym typeface="Symbol" panose="05050102010706020507" pitchFamily="18" charset="2"/>
              </a:rPr>
              <a:t> </a:t>
            </a:r>
            <a:r>
              <a:rPr lang="pt-BR" sz="2400" dirty="0" smtClean="0"/>
              <a:t>(</a:t>
            </a:r>
            <a:r>
              <a:rPr lang="pt-BR" sz="2000" dirty="0">
                <a:sym typeface="Symbol" panose="05050102010706020507" pitchFamily="18" charset="2"/>
              </a:rPr>
              <a:t></a:t>
            </a:r>
            <a:r>
              <a:rPr lang="pt-BR" sz="2400" dirty="0"/>
              <a:t> </a:t>
            </a:r>
            <a:r>
              <a:rPr lang="pt-BR" sz="2400" dirty="0" smtClean="0"/>
              <a:t>B) </a:t>
            </a:r>
            <a:r>
              <a:rPr lang="pt-BR" sz="2000" dirty="0">
                <a:sym typeface="Symbol" panose="05050102010706020507" pitchFamily="18" charset="2"/>
              </a:rPr>
              <a:t></a:t>
            </a:r>
            <a:r>
              <a:rPr lang="pt-BR" sz="2400" dirty="0" smtClean="0"/>
              <a:t> </a:t>
            </a:r>
            <a:r>
              <a:rPr lang="pt-BR" sz="2400" dirty="0"/>
              <a:t>(A </a:t>
            </a:r>
            <a:r>
              <a:rPr lang="pt-BR" sz="2400" dirty="0">
                <a:sym typeface="Symbol" panose="05050102010706020507" pitchFamily="18" charset="2"/>
              </a:rPr>
              <a:t> B</a:t>
            </a:r>
            <a:r>
              <a:rPr lang="pt-BR" sz="2400" dirty="0" smtClean="0"/>
              <a:t> </a:t>
            </a:r>
            <a:r>
              <a:rPr lang="pt-BR" sz="2000" dirty="0" smtClean="0">
                <a:sym typeface="Symbol" panose="05050102010706020507" pitchFamily="18" charset="2"/>
              </a:rPr>
              <a:t></a:t>
            </a:r>
            <a:r>
              <a:rPr lang="pt-BR" sz="2400" dirty="0">
                <a:sym typeface="Symbol" panose="05050102010706020507" pitchFamily="18" charset="2"/>
              </a:rPr>
              <a:t> </a:t>
            </a:r>
            <a:r>
              <a:rPr lang="pt-BR" sz="2000" dirty="0">
                <a:sym typeface="Symbol" panose="05050102010706020507" pitchFamily="18" charset="2"/>
              </a:rPr>
              <a:t></a:t>
            </a:r>
            <a:r>
              <a:rPr lang="pt-BR" sz="2400" dirty="0" smtClean="0"/>
              <a:t> </a:t>
            </a:r>
            <a:r>
              <a:rPr lang="pt-BR" sz="2400" dirty="0"/>
              <a:t>C)</a:t>
            </a:r>
          </a:p>
          <a:p>
            <a:pPr marL="0" indent="0">
              <a:buNone/>
            </a:pPr>
            <a:r>
              <a:rPr lang="en-GB" sz="2400" dirty="0"/>
              <a:t>As before, we can now start filling in the table one step at a time, representing each </a:t>
            </a:r>
            <a:r>
              <a:rPr lang="en-GB" sz="2400" dirty="0" smtClean="0"/>
              <a:t>sub-expression </a:t>
            </a:r>
            <a:r>
              <a:rPr lang="en-GB" sz="2400" dirty="0"/>
              <a:t>in turn.</a:t>
            </a:r>
            <a:endParaRPr lang="en-GB" sz="18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080" t="32485" r="9237" b="47197"/>
          <a:stretch/>
        </p:blipFill>
        <p:spPr>
          <a:xfrm>
            <a:off x="124257" y="4146241"/>
            <a:ext cx="8822296" cy="18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38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The three-variable problem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0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next step is to identify the largest groups of 1, 2 4 or 8 ones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Notice that the green group has "wrapped around" and is counted as one group representing </a:t>
            </a:r>
            <a:r>
              <a:rPr lang="pt-BR" sz="3200" dirty="0">
                <a:sym typeface="Symbol" panose="05050102010706020507" pitchFamily="18" charset="2"/>
              </a:rPr>
              <a:t> </a:t>
            </a:r>
            <a:r>
              <a:rPr lang="en-GB" dirty="0" smtClean="0"/>
              <a:t>C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These three groups together represent </a:t>
            </a:r>
            <a:r>
              <a:rPr lang="pt-BR" sz="2800" dirty="0">
                <a:sym typeface="Symbol" panose="05050102010706020507" pitchFamily="18" charset="2"/>
              </a:rPr>
              <a:t> </a:t>
            </a:r>
            <a:r>
              <a:rPr lang="en-GB" dirty="0" smtClean="0"/>
              <a:t>A </a:t>
            </a:r>
            <a:r>
              <a:rPr lang="pt-BR" sz="3200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pt-BR" sz="3200" dirty="0">
                <a:sym typeface="Symbol" panose="05050102010706020507" pitchFamily="18" charset="2"/>
              </a:rPr>
              <a:t> </a:t>
            </a:r>
            <a:r>
              <a:rPr lang="en-GB" dirty="0">
                <a:sym typeface="Symbol" panose="05050102010706020507" pitchFamily="18" charset="2"/>
              </a:rPr>
              <a:t>B</a:t>
            </a:r>
            <a:r>
              <a:rPr lang="en-GB" dirty="0" smtClean="0"/>
              <a:t> </a:t>
            </a:r>
            <a:r>
              <a:rPr lang="pt-BR" sz="2800" dirty="0" smtClean="0">
                <a:sym typeface="Symbol" panose="05050102010706020507" pitchFamily="18" charset="2"/>
              </a:rPr>
              <a:t>  C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This is the simplification of the expression.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3130" t="56109" r="25286" b="25883"/>
          <a:stretch/>
        </p:blipFill>
        <p:spPr>
          <a:xfrm>
            <a:off x="1907704" y="2276872"/>
            <a:ext cx="5065599" cy="23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2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0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 a </a:t>
            </a:r>
            <a:r>
              <a:rPr lang="en-GB" dirty="0" err="1"/>
              <a:t>Karnaugh</a:t>
            </a:r>
            <a:r>
              <a:rPr lang="en-GB" dirty="0"/>
              <a:t> map to simplify the expression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A </a:t>
            </a:r>
            <a:r>
              <a:rPr lang="pt-BR" sz="3200" dirty="0">
                <a:sym typeface="Symbol" panose="05050102010706020507" pitchFamily="18" charset="2"/>
              </a:rPr>
              <a:t></a:t>
            </a:r>
            <a:r>
              <a:rPr lang="en-GB" i="1" dirty="0" smtClean="0"/>
              <a:t> </a:t>
            </a:r>
            <a:r>
              <a:rPr lang="en-GB" dirty="0"/>
              <a:t>C) </a:t>
            </a:r>
            <a:r>
              <a:rPr lang="pt-BR" sz="2800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(</a:t>
            </a:r>
            <a:r>
              <a:rPr lang="pt-BR" sz="2800" dirty="0">
                <a:sym typeface="Symbol" panose="05050102010706020507" pitchFamily="18" charset="2"/>
              </a:rPr>
              <a:t> </a:t>
            </a:r>
            <a:r>
              <a:rPr lang="en-GB" dirty="0" smtClean="0"/>
              <a:t>A </a:t>
            </a:r>
            <a:r>
              <a:rPr lang="pt-BR" sz="2800" dirty="0">
                <a:sym typeface="Symbol" panose="05050102010706020507" pitchFamily="18" charset="2"/>
              </a:rPr>
              <a:t> </a:t>
            </a:r>
            <a:r>
              <a:rPr lang="en-GB" dirty="0" smtClean="0"/>
              <a:t>B</a:t>
            </a:r>
            <a:r>
              <a:rPr lang="en-GB" dirty="0"/>
              <a:t>) </a:t>
            </a:r>
            <a:r>
              <a:rPr lang="pt-BR" sz="3200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(B </a:t>
            </a:r>
            <a:r>
              <a:rPr lang="pt-BR" sz="3200" dirty="0">
                <a:sym typeface="Symbol" panose="05050102010706020507" pitchFamily="18" charset="2"/>
              </a:rPr>
              <a:t> </a:t>
            </a:r>
            <a:r>
              <a:rPr lang="en-GB" dirty="0" smtClean="0"/>
              <a:t>C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58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0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 a </a:t>
            </a:r>
            <a:r>
              <a:rPr lang="en-GB" dirty="0" err="1"/>
              <a:t>Karnaugh</a:t>
            </a:r>
            <a:r>
              <a:rPr lang="en-GB" dirty="0"/>
              <a:t> map to simplify the expression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A </a:t>
            </a:r>
            <a:r>
              <a:rPr lang="pt-BR" sz="3200" dirty="0">
                <a:sym typeface="Symbol" panose="05050102010706020507" pitchFamily="18" charset="2"/>
              </a:rPr>
              <a:t></a:t>
            </a:r>
            <a:r>
              <a:rPr lang="en-GB" i="1" dirty="0" smtClean="0"/>
              <a:t> </a:t>
            </a:r>
            <a:r>
              <a:rPr lang="en-GB" dirty="0"/>
              <a:t>C) </a:t>
            </a:r>
            <a:r>
              <a:rPr lang="pt-BR" sz="2800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(</a:t>
            </a:r>
            <a:r>
              <a:rPr lang="pt-BR" sz="2800" dirty="0">
                <a:sym typeface="Symbol" panose="05050102010706020507" pitchFamily="18" charset="2"/>
              </a:rPr>
              <a:t> </a:t>
            </a:r>
            <a:r>
              <a:rPr lang="en-GB" dirty="0" smtClean="0"/>
              <a:t>A </a:t>
            </a:r>
            <a:r>
              <a:rPr lang="pt-BR" sz="2800" dirty="0">
                <a:sym typeface="Symbol" panose="05050102010706020507" pitchFamily="18" charset="2"/>
              </a:rPr>
              <a:t> </a:t>
            </a:r>
            <a:r>
              <a:rPr lang="en-GB" dirty="0" smtClean="0"/>
              <a:t>B</a:t>
            </a:r>
            <a:r>
              <a:rPr lang="en-GB" dirty="0"/>
              <a:t>) </a:t>
            </a:r>
            <a:r>
              <a:rPr lang="pt-BR" sz="3200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(B </a:t>
            </a:r>
            <a:r>
              <a:rPr lang="pt-BR" sz="3200" dirty="0">
                <a:sym typeface="Symbol" panose="05050102010706020507" pitchFamily="18" charset="2"/>
              </a:rPr>
              <a:t> </a:t>
            </a:r>
            <a:r>
              <a:rPr lang="en-GB" dirty="0" smtClean="0"/>
              <a:t>C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460" t="54570" r="37548" b="14915"/>
          <a:stretch/>
        </p:blipFill>
        <p:spPr>
          <a:xfrm>
            <a:off x="460375" y="3140967"/>
            <a:ext cx="6127849" cy="33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2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0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 a </a:t>
            </a:r>
            <a:r>
              <a:rPr lang="en-GB" dirty="0" err="1"/>
              <a:t>Karnaugh</a:t>
            </a:r>
            <a:r>
              <a:rPr lang="en-GB" dirty="0"/>
              <a:t> map to simplify the expression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pt-BR" sz="3200" dirty="0">
                <a:sym typeface="Symbol" panose="05050102010706020507" pitchFamily="18" charset="2"/>
              </a:rPr>
              <a:t> </a:t>
            </a:r>
            <a:r>
              <a:rPr lang="en-GB" dirty="0" smtClean="0"/>
              <a:t>A </a:t>
            </a:r>
            <a:r>
              <a:rPr lang="pt-BR" sz="2800" dirty="0">
                <a:sym typeface="Symbol" panose="05050102010706020507" pitchFamily="18" charset="2"/>
              </a:rPr>
              <a:t> </a:t>
            </a:r>
            <a:r>
              <a:rPr lang="en-GB" dirty="0">
                <a:sym typeface="Symbol" panose="05050102010706020507" pitchFamily="18" charset="2"/>
              </a:rPr>
              <a:t>B</a:t>
            </a:r>
            <a:r>
              <a:rPr lang="en-GB" dirty="0" smtClean="0"/>
              <a:t>) </a:t>
            </a:r>
            <a:r>
              <a:rPr lang="pt-BR" sz="2800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(B </a:t>
            </a:r>
            <a:r>
              <a:rPr lang="pt-BR" sz="3200" dirty="0">
                <a:sym typeface="Symbol" panose="05050102010706020507" pitchFamily="18" charset="2"/>
              </a:rPr>
              <a:t> </a:t>
            </a:r>
            <a:r>
              <a:rPr lang="pt-BR" sz="2800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 </a:t>
            </a:r>
            <a:r>
              <a:rPr lang="en-GB" dirty="0"/>
              <a:t>C) </a:t>
            </a:r>
            <a:r>
              <a:rPr lang="pt-BR" sz="3200" dirty="0" smtClean="0">
                <a:sym typeface="Symbol" panose="05050102010706020507" pitchFamily="18" charset="2"/>
              </a:rPr>
              <a:t> </a:t>
            </a:r>
            <a:r>
              <a:rPr lang="en-GB" dirty="0" smtClean="0"/>
              <a:t>(B </a:t>
            </a:r>
            <a:r>
              <a:rPr lang="pt-BR" sz="2800" dirty="0">
                <a:sym typeface="Symbol" panose="05050102010706020507" pitchFamily="18" charset="2"/>
              </a:rPr>
              <a:t> </a:t>
            </a:r>
            <a:r>
              <a:rPr lang="en-GB" dirty="0" smtClean="0"/>
              <a:t>C</a:t>
            </a:r>
            <a:r>
              <a:rPr lang="en-GB" dirty="0"/>
              <a:t>) </a:t>
            </a:r>
            <a:r>
              <a:rPr lang="pt-BR" sz="3200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(A </a:t>
            </a:r>
            <a:r>
              <a:rPr lang="pt-BR" sz="3200" dirty="0">
                <a:sym typeface="Symbol" panose="05050102010706020507" pitchFamily="18" charset="2"/>
              </a:rPr>
              <a:t>  </a:t>
            </a:r>
            <a:r>
              <a:rPr lang="en-GB" dirty="0" smtClean="0"/>
              <a:t>B </a:t>
            </a:r>
            <a:r>
              <a:rPr lang="pt-BR" sz="3200" dirty="0">
                <a:sym typeface="Symbol" panose="05050102010706020507" pitchFamily="18" charset="2"/>
              </a:rPr>
              <a:t> </a:t>
            </a:r>
            <a:r>
              <a:rPr lang="pt-BR" sz="2800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 C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68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Example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0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 a </a:t>
            </a:r>
            <a:r>
              <a:rPr lang="en-GB" dirty="0" err="1"/>
              <a:t>Karnaugh</a:t>
            </a:r>
            <a:r>
              <a:rPr lang="en-GB" dirty="0"/>
              <a:t> map to simplify the expression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pt-BR" sz="3200" dirty="0">
                <a:sym typeface="Symbol" panose="05050102010706020507" pitchFamily="18" charset="2"/>
              </a:rPr>
              <a:t> </a:t>
            </a:r>
            <a:r>
              <a:rPr lang="en-GB" dirty="0" smtClean="0"/>
              <a:t>A </a:t>
            </a:r>
            <a:r>
              <a:rPr lang="pt-BR" sz="2800" dirty="0">
                <a:sym typeface="Symbol" panose="05050102010706020507" pitchFamily="18" charset="2"/>
              </a:rPr>
              <a:t> </a:t>
            </a:r>
            <a:r>
              <a:rPr lang="en-GB" dirty="0">
                <a:sym typeface="Symbol" panose="05050102010706020507" pitchFamily="18" charset="2"/>
              </a:rPr>
              <a:t>B</a:t>
            </a:r>
            <a:r>
              <a:rPr lang="en-GB" dirty="0" smtClean="0"/>
              <a:t>) </a:t>
            </a:r>
            <a:r>
              <a:rPr lang="pt-BR" sz="2800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(B </a:t>
            </a:r>
            <a:r>
              <a:rPr lang="pt-BR" sz="3200" dirty="0">
                <a:sym typeface="Symbol" panose="05050102010706020507" pitchFamily="18" charset="2"/>
              </a:rPr>
              <a:t> </a:t>
            </a:r>
            <a:r>
              <a:rPr lang="pt-BR" sz="2800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 </a:t>
            </a:r>
            <a:r>
              <a:rPr lang="en-GB" dirty="0"/>
              <a:t>C) </a:t>
            </a:r>
            <a:r>
              <a:rPr lang="pt-BR" sz="3200" dirty="0" smtClean="0">
                <a:sym typeface="Symbol" panose="05050102010706020507" pitchFamily="18" charset="2"/>
              </a:rPr>
              <a:t> </a:t>
            </a:r>
            <a:r>
              <a:rPr lang="en-GB" dirty="0" smtClean="0"/>
              <a:t>(B </a:t>
            </a:r>
            <a:r>
              <a:rPr lang="pt-BR" sz="2800" dirty="0">
                <a:sym typeface="Symbol" panose="05050102010706020507" pitchFamily="18" charset="2"/>
              </a:rPr>
              <a:t> </a:t>
            </a:r>
            <a:r>
              <a:rPr lang="en-GB" dirty="0" smtClean="0"/>
              <a:t>C</a:t>
            </a:r>
            <a:r>
              <a:rPr lang="en-GB" dirty="0"/>
              <a:t>) </a:t>
            </a:r>
            <a:r>
              <a:rPr lang="pt-BR" sz="3200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(A </a:t>
            </a:r>
            <a:r>
              <a:rPr lang="pt-BR" sz="3200" dirty="0">
                <a:sym typeface="Symbol" panose="05050102010706020507" pitchFamily="18" charset="2"/>
              </a:rPr>
              <a:t>  </a:t>
            </a:r>
            <a:r>
              <a:rPr lang="en-GB" dirty="0" smtClean="0"/>
              <a:t>B </a:t>
            </a:r>
            <a:r>
              <a:rPr lang="pt-BR" sz="3200" dirty="0">
                <a:sym typeface="Symbol" panose="05050102010706020507" pitchFamily="18" charset="2"/>
              </a:rPr>
              <a:t> </a:t>
            </a:r>
            <a:r>
              <a:rPr lang="pt-BR" sz="2800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 C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954" t="34840" r="14218" b="21848"/>
          <a:stretch/>
        </p:blipFill>
        <p:spPr>
          <a:xfrm>
            <a:off x="971600" y="2663030"/>
            <a:ext cx="6991945" cy="37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0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Example</a:t>
            </a:r>
            <a:endParaRPr lang="en-GB" b="1" dirty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29" t="33053" r="34695" b="40369"/>
          <a:stretch/>
        </p:blipFill>
        <p:spPr>
          <a:xfrm>
            <a:off x="300953" y="2204864"/>
            <a:ext cx="810756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1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Introduction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dirty="0" err="1"/>
              <a:t>Karnaugh</a:t>
            </a:r>
            <a:r>
              <a:rPr lang="en-GB" dirty="0"/>
              <a:t> map provides an alternative way of </a:t>
            </a:r>
            <a:r>
              <a:rPr lang="en-GB" dirty="0" smtClean="0"/>
              <a:t>simplifying </a:t>
            </a:r>
            <a:r>
              <a:rPr lang="en-GB" dirty="0"/>
              <a:t>Boolean expressions which is often </a:t>
            </a:r>
            <a:r>
              <a:rPr lang="en-GB" dirty="0" smtClean="0"/>
              <a:t>easier than </a:t>
            </a:r>
            <a:r>
              <a:rPr lang="en-GB" dirty="0"/>
              <a:t>using Boolean algebra for those involving up to three or four variables. It is similar to a truth </a:t>
            </a:r>
            <a:r>
              <a:rPr lang="en-GB" dirty="0" smtClean="0"/>
              <a:t>table and </a:t>
            </a:r>
            <a:r>
              <a:rPr lang="en-GB" dirty="0"/>
              <a:t>allows us to easily detect groupings of expressions with common factors.</a:t>
            </a:r>
            <a:endParaRPr lang="en-GB" sz="24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603" t="60893" r="34695" b="17451"/>
          <a:stretch/>
        </p:blipFill>
        <p:spPr>
          <a:xfrm>
            <a:off x="325661" y="1772816"/>
            <a:ext cx="86409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603" t="60893" r="34695" b="17451"/>
          <a:stretch/>
        </p:blipFill>
        <p:spPr>
          <a:xfrm>
            <a:off x="325661" y="1772816"/>
            <a:ext cx="8640960" cy="216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737" t="50000" r="47786" b="29328"/>
          <a:stretch/>
        </p:blipFill>
        <p:spPr>
          <a:xfrm>
            <a:off x="2483768" y="4350104"/>
            <a:ext cx="4212469" cy="23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The </a:t>
            </a:r>
            <a:r>
              <a:rPr lang="en-GB" b="1" dirty="0" smtClean="0"/>
              <a:t>fou</a:t>
            </a:r>
            <a:r>
              <a:rPr lang="en-GB" b="1" dirty="0"/>
              <a:t>r</a:t>
            </a:r>
            <a:r>
              <a:rPr lang="en-GB" b="1" dirty="0" smtClean="0"/>
              <a:t> </a:t>
            </a:r>
            <a:r>
              <a:rPr lang="en-GB" b="1" dirty="0"/>
              <a:t>variable problem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04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With four variables, each row or column represents a combination of two variables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Example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729" t="26853" r="34695" b="41903"/>
          <a:stretch/>
        </p:blipFill>
        <p:spPr>
          <a:xfrm>
            <a:off x="395536" y="3284984"/>
            <a:ext cx="818987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2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Summary of the </a:t>
            </a:r>
            <a:r>
              <a:rPr lang="en-GB" b="1" dirty="0" err="1"/>
              <a:t>Karnaugh</a:t>
            </a:r>
            <a:r>
              <a:rPr lang="en-GB" b="1" dirty="0"/>
              <a:t> map method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3989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1. Construct the </a:t>
            </a:r>
            <a:r>
              <a:rPr lang="en-GB" sz="2000" dirty="0" err="1"/>
              <a:t>Karnaugh</a:t>
            </a:r>
            <a:r>
              <a:rPr lang="en-GB" sz="2000" dirty="0"/>
              <a:t> map step by step, placing 1 s in the squares for each </a:t>
            </a:r>
            <a:r>
              <a:rPr lang="en-GB" sz="2000" dirty="0" smtClean="0"/>
              <a:t>sub-expression</a:t>
            </a:r>
            <a:r>
              <a:rPr lang="en-GB" sz="2000" dirty="0"/>
              <a:t> </a:t>
            </a:r>
            <a:r>
              <a:rPr lang="en-GB" sz="2000" dirty="0" smtClean="0"/>
              <a:t>separated </a:t>
            </a:r>
            <a:r>
              <a:rPr lang="en-GB" sz="2000" dirty="0"/>
              <a:t>by an OR symbol </a:t>
            </a:r>
            <a:r>
              <a:rPr lang="en-GB" sz="2000" dirty="0" smtClean="0"/>
              <a:t>(</a:t>
            </a:r>
            <a:r>
              <a:rPr lang="en-GB" sz="2000" dirty="0" smtClean="0">
                <a:sym typeface="Symbol" panose="05050102010706020507" pitchFamily="18" charset="2"/>
              </a:rPr>
              <a:t></a:t>
            </a:r>
            <a:r>
              <a:rPr lang="en-GB" sz="2000" dirty="0" smtClean="0"/>
              <a:t>)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2. Group any octet (8 squares)</a:t>
            </a:r>
          </a:p>
          <a:p>
            <a:pPr marL="0" indent="0">
              <a:buNone/>
            </a:pPr>
            <a:r>
              <a:rPr lang="en-GB" sz="2000" dirty="0"/>
              <a:t>3. Group any quad (4 squares that have not already been grouped, making sure to use the </a:t>
            </a:r>
            <a:r>
              <a:rPr lang="en-GB" sz="2000" dirty="0" smtClean="0"/>
              <a:t>minimum number </a:t>
            </a:r>
            <a:r>
              <a:rPr lang="en-GB" sz="2000" dirty="0"/>
              <a:t>of groups</a:t>
            </a:r>
          </a:p>
          <a:p>
            <a:pPr marL="0" indent="0">
              <a:buNone/>
            </a:pPr>
            <a:r>
              <a:rPr lang="en-GB" sz="2000" dirty="0"/>
              <a:t>4. Group any pair which contains a 1 adjacent to only one other 1 which is not already in a group</a:t>
            </a:r>
          </a:p>
          <a:p>
            <a:pPr marL="0" indent="0">
              <a:buNone/>
            </a:pPr>
            <a:r>
              <a:rPr lang="en-GB" sz="2000" dirty="0"/>
              <a:t>5. Group any isolated </a:t>
            </a:r>
            <a:r>
              <a:rPr lang="en-GB" sz="2000" dirty="0" smtClean="0"/>
              <a:t>1s </a:t>
            </a:r>
            <a:r>
              <a:rPr lang="en-GB" sz="2000" dirty="0"/>
              <a:t>which are not adjacent to any other </a:t>
            </a:r>
            <a:r>
              <a:rPr lang="en-GB" sz="2000" dirty="0" smtClean="0"/>
              <a:t>1s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6. Form the OR sum of all the terms generated by each group.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7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The two-variable problem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figure below shows the correspondence between a truth table and a </a:t>
            </a:r>
            <a:r>
              <a:rPr lang="en-GB" dirty="0" err="1"/>
              <a:t>Karnaugh</a:t>
            </a:r>
            <a:r>
              <a:rPr lang="en-GB" dirty="0"/>
              <a:t> map.</a:t>
            </a: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954" t="28196" r="25286" b="45474"/>
          <a:stretch/>
        </p:blipFill>
        <p:spPr>
          <a:xfrm rot="21408623">
            <a:off x="925330" y="2863966"/>
            <a:ext cx="7365347" cy="32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69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The two-variable problem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values inside the squares are copied from the output column of the truth table, so there is </a:t>
            </a:r>
            <a:r>
              <a:rPr lang="en-GB" dirty="0" smtClean="0"/>
              <a:t>one square </a:t>
            </a:r>
            <a:r>
              <a:rPr lang="en-GB" dirty="0"/>
              <a:t>in the </a:t>
            </a:r>
            <a:r>
              <a:rPr lang="en-GB" dirty="0" err="1"/>
              <a:t>Karnaugh</a:t>
            </a:r>
            <a:r>
              <a:rPr lang="en-GB" dirty="0"/>
              <a:t> map for </a:t>
            </a:r>
            <a:r>
              <a:rPr lang="en-GB" i="1" dirty="0" smtClean="0"/>
              <a:t>every </a:t>
            </a:r>
            <a:r>
              <a:rPr lang="en-GB" dirty="0"/>
              <a:t>row in the truth table. Suppose we have</a:t>
            </a:r>
            <a:r>
              <a:rPr lang="en-GB" i="1" dirty="0"/>
              <a:t> </a:t>
            </a:r>
            <a:r>
              <a:rPr lang="en-GB" dirty="0"/>
              <a:t>the following truth table: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597" t="61469" r="25372" b="21520"/>
          <a:stretch/>
        </p:blipFill>
        <p:spPr>
          <a:xfrm rot="21443670">
            <a:off x="2112769" y="3929948"/>
            <a:ext cx="5331356" cy="24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The two-variable problem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values inside the squares are copied from the output column of the truth table, so there is </a:t>
            </a:r>
            <a:r>
              <a:rPr lang="en-GB" sz="2400" dirty="0" smtClean="0"/>
              <a:t>one square </a:t>
            </a:r>
            <a:r>
              <a:rPr lang="en-GB" sz="2400" dirty="0"/>
              <a:t>in the </a:t>
            </a:r>
            <a:r>
              <a:rPr lang="en-GB" sz="2400" dirty="0" err="1"/>
              <a:t>Karnaugh</a:t>
            </a:r>
            <a:r>
              <a:rPr lang="en-GB" sz="2400" dirty="0"/>
              <a:t> map for </a:t>
            </a:r>
            <a:r>
              <a:rPr lang="en-GB" sz="2400" i="1" dirty="0" smtClean="0"/>
              <a:t>every </a:t>
            </a:r>
            <a:r>
              <a:rPr lang="en-GB" sz="2400" dirty="0"/>
              <a:t>row in the truth table. Suppose we have</a:t>
            </a:r>
            <a:r>
              <a:rPr lang="en-GB" sz="2400" i="1" dirty="0"/>
              <a:t> </a:t>
            </a:r>
            <a:r>
              <a:rPr lang="en-GB" sz="2400" dirty="0"/>
              <a:t>the following truth table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corresponding </a:t>
            </a:r>
            <a:r>
              <a:rPr lang="en-GB" sz="2400" dirty="0" err="1"/>
              <a:t>Karnaugh</a:t>
            </a:r>
            <a:r>
              <a:rPr lang="en-GB" sz="2400" dirty="0"/>
              <a:t> map is</a:t>
            </a:r>
            <a:endParaRPr lang="en-GB" sz="18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/>
              <a:t>For example, when A = 0 and B = 0, the output is O. When A = 1 and B = 1, the output is </a:t>
            </a:r>
            <a:r>
              <a:rPr lang="en-GB" dirty="0" smtClean="0"/>
              <a:t>1.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597" t="61469" r="25372" b="21520"/>
          <a:stretch/>
        </p:blipFill>
        <p:spPr>
          <a:xfrm rot="21443670">
            <a:off x="288732" y="2833839"/>
            <a:ext cx="3789623" cy="1723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6450" t="55579" r="31928" b="29656"/>
          <a:stretch/>
        </p:blipFill>
        <p:spPr>
          <a:xfrm>
            <a:off x="4930315" y="3046305"/>
            <a:ext cx="3288556" cy="234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65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Example 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 a </a:t>
            </a:r>
            <a:r>
              <a:rPr lang="en-GB" dirty="0" err="1"/>
              <a:t>Karnaugh</a:t>
            </a:r>
            <a:r>
              <a:rPr lang="en-GB" dirty="0"/>
              <a:t> map to simplify the expression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Q </a:t>
            </a:r>
            <a:r>
              <a:rPr lang="en-GB" dirty="0"/>
              <a:t>= </a:t>
            </a:r>
            <a:r>
              <a:rPr lang="en-GB" dirty="0" smtClean="0">
                <a:sym typeface="Symbol" panose="05050102010706020507" pitchFamily="18" charset="2"/>
              </a:rPr>
              <a:t>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smtClean="0">
                <a:sym typeface="Symbol" panose="05050102010706020507" pitchFamily="18" charset="2"/>
              </a:rPr>
              <a:t>  B</a:t>
            </a:r>
            <a:r>
              <a:rPr lang="en-GB" dirty="0" smtClean="0"/>
              <a:t>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smtClean="0">
                <a:sym typeface="Symbol" panose="05050102010706020507" pitchFamily="18" charset="2"/>
              </a:rPr>
              <a:t> B</a:t>
            </a:r>
            <a:r>
              <a:rPr lang="en-GB" dirty="0" smtClean="0"/>
              <a:t> </a:t>
            </a:r>
            <a:r>
              <a:rPr lang="en-GB" dirty="0" smtClean="0">
                <a:sym typeface="Symbol" panose="05050102010706020507" pitchFamily="18" charset="2"/>
              </a:rPr>
              <a:t> 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</a:t>
            </a:r>
            <a:r>
              <a:rPr lang="en-GB" i="1" dirty="0" smtClean="0"/>
              <a:t> </a:t>
            </a:r>
            <a:r>
              <a:rPr lang="en-GB" dirty="0"/>
              <a:t>B</a:t>
            </a:r>
          </a:p>
          <a:p>
            <a:pPr marL="0" indent="0">
              <a:buNone/>
            </a:pPr>
            <a:r>
              <a:rPr lang="en-GB" dirty="0"/>
              <a:t>Group the expression into three sub-expressions separated by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pt-BR" dirty="0"/>
              <a:t>Q = </a:t>
            </a:r>
            <a:r>
              <a:rPr lang="pt-BR" dirty="0" smtClean="0"/>
              <a:t>(</a:t>
            </a:r>
            <a:r>
              <a:rPr lang="pt-BR" dirty="0" smtClean="0">
                <a:sym typeface="Symbol" panose="05050102010706020507" pitchFamily="18" charset="2"/>
              </a:rPr>
              <a:t></a:t>
            </a:r>
            <a:r>
              <a:rPr lang="pt-BR" dirty="0" smtClean="0"/>
              <a:t>A </a:t>
            </a:r>
            <a:r>
              <a:rPr lang="pt-BR" dirty="0">
                <a:sym typeface="Symbol" panose="05050102010706020507" pitchFamily="18" charset="2"/>
              </a:rPr>
              <a:t></a:t>
            </a:r>
            <a:r>
              <a:rPr lang="pt-BR" dirty="0" smtClean="0"/>
              <a:t> </a:t>
            </a:r>
            <a:r>
              <a:rPr lang="pt-BR" dirty="0" smtClean="0">
                <a:sym typeface="Symbol" panose="05050102010706020507" pitchFamily="18" charset="2"/>
              </a:rPr>
              <a:t></a:t>
            </a:r>
            <a:r>
              <a:rPr lang="pt-BR" dirty="0">
                <a:sym typeface="Symbol" panose="05050102010706020507" pitchFamily="18" charset="2"/>
              </a:rPr>
              <a:t>B</a:t>
            </a:r>
            <a:r>
              <a:rPr lang="pt-BR" dirty="0" smtClean="0"/>
              <a:t>) </a:t>
            </a:r>
            <a:r>
              <a:rPr lang="pt-BR" dirty="0">
                <a:sym typeface="Symbol" panose="05050102010706020507" pitchFamily="18" charset="2"/>
              </a:rPr>
              <a:t>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smtClean="0"/>
              <a:t>A </a:t>
            </a:r>
            <a:r>
              <a:rPr lang="pt-BR" dirty="0" smtClean="0">
                <a:sym typeface="Symbol" panose="05050102010706020507" pitchFamily="18" charset="2"/>
              </a:rPr>
              <a:t> </a:t>
            </a:r>
            <a:r>
              <a:rPr lang="pt-BR" dirty="0">
                <a:sym typeface="Symbol" panose="05050102010706020507" pitchFamily="18" charset="2"/>
              </a:rPr>
              <a:t>B</a:t>
            </a:r>
            <a:r>
              <a:rPr lang="pt-BR" dirty="0" smtClean="0"/>
              <a:t>) </a:t>
            </a:r>
            <a:r>
              <a:rPr lang="pt-BR" dirty="0" smtClean="0">
                <a:sym typeface="Symbol" panose="05050102010706020507" pitchFamily="18" charset="2"/>
              </a:rPr>
              <a:t> (</a:t>
            </a:r>
            <a:r>
              <a:rPr lang="pt-BR" dirty="0" smtClean="0"/>
              <a:t>A </a:t>
            </a:r>
            <a:r>
              <a:rPr lang="pt-BR" dirty="0" smtClean="0">
                <a:sym typeface="Symbol" panose="05050102010706020507" pitchFamily="18" charset="2"/>
              </a:rPr>
              <a:t> B</a:t>
            </a:r>
            <a:r>
              <a:rPr lang="pt-BR" i="1" dirty="0" smtClean="0"/>
              <a:t>)</a:t>
            </a:r>
            <a:endParaRPr lang="pt-BR" i="1" dirty="0"/>
          </a:p>
          <a:p>
            <a:pPr marL="0" indent="0">
              <a:buNone/>
            </a:pPr>
            <a:r>
              <a:rPr lang="en-GB" dirty="0"/>
              <a:t>Draw a blank </a:t>
            </a:r>
            <a:r>
              <a:rPr lang="en-GB" dirty="0" err="1"/>
              <a:t>Karnaugh</a:t>
            </a:r>
            <a:r>
              <a:rPr lang="en-GB" dirty="0"/>
              <a:t> map and fill in a 1 for the </a:t>
            </a:r>
            <a:r>
              <a:rPr lang="en-GB" dirty="0" smtClean="0"/>
              <a:t>first sub-expression </a:t>
            </a:r>
            <a:r>
              <a:rPr lang="en-GB" dirty="0" smtClean="0">
                <a:sym typeface="Symbol" panose="05050102010706020507" pitchFamily="18" charset="2"/>
              </a:rPr>
              <a:t></a:t>
            </a: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 B</a:t>
            </a:r>
            <a:r>
              <a:rPr lang="en-GB" dirty="0" smtClean="0"/>
              <a:t>. </a:t>
            </a:r>
            <a:r>
              <a:rPr lang="en-GB" dirty="0"/>
              <a:t>Then insert a 1 for </a:t>
            </a:r>
            <a:r>
              <a:rPr lang="en-GB" dirty="0" smtClean="0"/>
              <a:t>the second sub-expression </a:t>
            </a: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 </a:t>
            </a:r>
            <a:r>
              <a:rPr lang="en-GB" dirty="0" smtClean="0"/>
              <a:t>. </a:t>
            </a:r>
            <a:r>
              <a:rPr lang="en-GB" dirty="0"/>
              <a:t>Finally add a 1 for the </a:t>
            </a:r>
            <a:r>
              <a:rPr lang="en-GB" dirty="0" smtClean="0"/>
              <a:t>sub-expression </a:t>
            </a:r>
            <a:r>
              <a:rPr lang="en-GB" sz="2800" dirty="0">
                <a:sym typeface="Symbol" panose="05050102010706020507" pitchFamily="18" charset="2"/>
              </a:rPr>
              <a:t></a:t>
            </a:r>
            <a:r>
              <a:rPr lang="en-GB" sz="2800" dirty="0"/>
              <a:t> A </a:t>
            </a:r>
            <a:r>
              <a:rPr lang="en-GB" sz="2800" dirty="0">
                <a:sym typeface="Symbol" panose="05050102010706020507" pitchFamily="18" charset="2"/>
              </a:rPr>
              <a:t></a:t>
            </a:r>
            <a:r>
              <a:rPr lang="en-GB" sz="2800" i="1" dirty="0"/>
              <a:t> </a:t>
            </a:r>
            <a:r>
              <a:rPr lang="en-GB" sz="2800" dirty="0"/>
              <a:t>B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504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Example 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Use a </a:t>
            </a:r>
            <a:r>
              <a:rPr lang="en-GB" sz="2000" dirty="0" err="1"/>
              <a:t>Karnaugh</a:t>
            </a:r>
            <a:r>
              <a:rPr lang="en-GB" sz="2000" dirty="0"/>
              <a:t> map to simplify the expression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Q </a:t>
            </a:r>
            <a:r>
              <a:rPr lang="en-GB" sz="2000" dirty="0"/>
              <a:t>= </a:t>
            </a:r>
            <a:r>
              <a:rPr lang="en-GB" sz="2000" dirty="0" smtClean="0">
                <a:sym typeface="Symbol" panose="05050102010706020507" pitchFamily="18" charset="2"/>
              </a:rPr>
              <a:t>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smtClean="0">
                <a:sym typeface="Symbol" panose="05050102010706020507" pitchFamily="18" charset="2"/>
              </a:rPr>
              <a:t>  B</a:t>
            </a:r>
            <a:r>
              <a:rPr lang="en-GB" sz="2000" dirty="0" smtClean="0"/>
              <a:t> </a:t>
            </a:r>
            <a:r>
              <a:rPr lang="en-GB" sz="2000" dirty="0">
                <a:sym typeface="Symbol" panose="05050102010706020507" pitchFamily="18" charset="2"/>
              </a:rPr>
              <a:t>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smtClean="0">
                <a:sym typeface="Symbol" panose="05050102010706020507" pitchFamily="18" charset="2"/>
              </a:rPr>
              <a:t> B</a:t>
            </a:r>
            <a:r>
              <a:rPr lang="en-GB" sz="2000" dirty="0" smtClean="0"/>
              <a:t> </a:t>
            </a:r>
            <a:r>
              <a:rPr lang="en-GB" sz="2000" dirty="0" smtClean="0">
                <a:sym typeface="Symbol" panose="05050102010706020507" pitchFamily="18" charset="2"/>
              </a:rPr>
              <a:t> 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>
                <a:sym typeface="Symbol" panose="05050102010706020507" pitchFamily="18" charset="2"/>
              </a:rPr>
              <a:t></a:t>
            </a:r>
            <a:r>
              <a:rPr lang="en-GB" sz="2000" i="1" dirty="0" smtClean="0"/>
              <a:t> </a:t>
            </a:r>
            <a:r>
              <a:rPr lang="en-GB" sz="2000" dirty="0"/>
              <a:t>B</a:t>
            </a:r>
          </a:p>
          <a:p>
            <a:pPr marL="0" indent="0">
              <a:buNone/>
            </a:pPr>
            <a:r>
              <a:rPr lang="en-GB" sz="2000" dirty="0"/>
              <a:t>Group the expression into three sub-expressions separated by </a:t>
            </a:r>
            <a:r>
              <a:rPr lang="en-GB" sz="2000" dirty="0" smtClean="0">
                <a:sym typeface="Symbol" panose="05050102010706020507" pitchFamily="18" charset="2"/>
              </a:rPr>
              <a:t>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pt-BR" sz="2000" dirty="0"/>
              <a:t>Q = </a:t>
            </a:r>
            <a:r>
              <a:rPr lang="pt-BR" sz="2000" dirty="0" smtClean="0"/>
              <a:t>(</a:t>
            </a:r>
            <a:r>
              <a:rPr lang="pt-BR" sz="2000" dirty="0" smtClean="0">
                <a:sym typeface="Symbol" panose="05050102010706020507" pitchFamily="18" charset="2"/>
              </a:rPr>
              <a:t></a:t>
            </a:r>
            <a:r>
              <a:rPr lang="pt-BR" sz="2000" dirty="0" smtClean="0"/>
              <a:t>A </a:t>
            </a:r>
            <a:r>
              <a:rPr lang="pt-BR" sz="2000" dirty="0">
                <a:sym typeface="Symbol" panose="05050102010706020507" pitchFamily="18" charset="2"/>
              </a:rPr>
              <a:t></a:t>
            </a:r>
            <a:r>
              <a:rPr lang="pt-BR" sz="2000" dirty="0" smtClean="0"/>
              <a:t> </a:t>
            </a:r>
            <a:r>
              <a:rPr lang="pt-BR" sz="2000" dirty="0" smtClean="0">
                <a:sym typeface="Symbol" panose="05050102010706020507" pitchFamily="18" charset="2"/>
              </a:rPr>
              <a:t></a:t>
            </a:r>
            <a:r>
              <a:rPr lang="pt-BR" sz="2000" dirty="0">
                <a:sym typeface="Symbol" panose="05050102010706020507" pitchFamily="18" charset="2"/>
              </a:rPr>
              <a:t>B</a:t>
            </a:r>
            <a:r>
              <a:rPr lang="pt-BR" sz="2000" dirty="0" smtClean="0"/>
              <a:t>) </a:t>
            </a:r>
            <a:r>
              <a:rPr lang="pt-BR" sz="2000" dirty="0">
                <a:sym typeface="Symbol" panose="05050102010706020507" pitchFamily="18" charset="2"/>
              </a:rPr>
              <a:t></a:t>
            </a:r>
            <a:r>
              <a:rPr lang="pt-BR" sz="2000" dirty="0" smtClean="0"/>
              <a:t> </a:t>
            </a:r>
            <a:r>
              <a:rPr lang="pt-BR" sz="2000" dirty="0"/>
              <a:t>(</a:t>
            </a:r>
            <a:r>
              <a:rPr lang="pt-BR" sz="2000" dirty="0" smtClean="0"/>
              <a:t>A </a:t>
            </a:r>
            <a:r>
              <a:rPr lang="pt-BR" sz="2000" dirty="0" smtClean="0">
                <a:sym typeface="Symbol" panose="05050102010706020507" pitchFamily="18" charset="2"/>
              </a:rPr>
              <a:t> </a:t>
            </a:r>
            <a:r>
              <a:rPr lang="pt-BR" sz="2000" dirty="0">
                <a:sym typeface="Symbol" panose="05050102010706020507" pitchFamily="18" charset="2"/>
              </a:rPr>
              <a:t>B</a:t>
            </a:r>
            <a:r>
              <a:rPr lang="pt-BR" sz="2000" dirty="0" smtClean="0"/>
              <a:t>) </a:t>
            </a:r>
            <a:r>
              <a:rPr lang="pt-BR" sz="2000" dirty="0" smtClean="0">
                <a:sym typeface="Symbol" panose="05050102010706020507" pitchFamily="18" charset="2"/>
              </a:rPr>
              <a:t> (</a:t>
            </a:r>
            <a:r>
              <a:rPr lang="pt-BR" sz="2000" dirty="0" smtClean="0"/>
              <a:t>A </a:t>
            </a:r>
            <a:r>
              <a:rPr lang="pt-BR" sz="2000" dirty="0" smtClean="0">
                <a:sym typeface="Symbol" panose="05050102010706020507" pitchFamily="18" charset="2"/>
              </a:rPr>
              <a:t> B</a:t>
            </a:r>
            <a:r>
              <a:rPr lang="pt-BR" sz="2000" i="1" dirty="0" smtClean="0"/>
              <a:t>)</a:t>
            </a:r>
            <a:endParaRPr lang="pt-BR" sz="2000" i="1" dirty="0"/>
          </a:p>
          <a:p>
            <a:pPr marL="0" indent="0">
              <a:buNone/>
            </a:pPr>
            <a:r>
              <a:rPr lang="en-GB" sz="2000" dirty="0"/>
              <a:t>Draw a blank </a:t>
            </a:r>
            <a:r>
              <a:rPr lang="en-GB" sz="2000" dirty="0" err="1"/>
              <a:t>Karnaugh</a:t>
            </a:r>
            <a:r>
              <a:rPr lang="en-GB" sz="2000" dirty="0"/>
              <a:t> map and fill in a 1 for the </a:t>
            </a:r>
            <a:r>
              <a:rPr lang="en-GB" sz="2000" dirty="0" smtClean="0"/>
              <a:t>first sub-expression </a:t>
            </a:r>
            <a:r>
              <a:rPr lang="en-GB" sz="2000" dirty="0" smtClean="0">
                <a:sym typeface="Symbol" panose="05050102010706020507" pitchFamily="18" charset="2"/>
              </a:rPr>
              <a:t></a:t>
            </a:r>
            <a:r>
              <a:rPr lang="en-GB" sz="2000" dirty="0" smtClean="0"/>
              <a:t>A </a:t>
            </a:r>
            <a:r>
              <a:rPr lang="en-GB" sz="2000" dirty="0" smtClean="0">
                <a:sym typeface="Symbol" panose="05050102010706020507" pitchFamily="18" charset="2"/>
              </a:rPr>
              <a:t> B</a:t>
            </a:r>
            <a:r>
              <a:rPr lang="en-GB" sz="2000" dirty="0" smtClean="0"/>
              <a:t>. </a:t>
            </a:r>
            <a:r>
              <a:rPr lang="en-GB" sz="2000" dirty="0"/>
              <a:t>Then insert a 1 for </a:t>
            </a:r>
            <a:r>
              <a:rPr lang="en-GB" sz="2000" dirty="0" smtClean="0"/>
              <a:t>the second sub-expression </a:t>
            </a:r>
            <a:r>
              <a:rPr lang="en-GB" sz="2000" dirty="0"/>
              <a:t>A </a:t>
            </a:r>
            <a:r>
              <a:rPr lang="en-GB" sz="2000" dirty="0">
                <a:sym typeface="Symbol" panose="05050102010706020507" pitchFamily="18" charset="2"/>
              </a:rPr>
              <a:t> </a:t>
            </a:r>
            <a:r>
              <a:rPr lang="en-GB" sz="2000" dirty="0" smtClean="0"/>
              <a:t>. </a:t>
            </a:r>
            <a:r>
              <a:rPr lang="en-GB" sz="2000" dirty="0"/>
              <a:t>Finally add a 1 for the </a:t>
            </a:r>
            <a:r>
              <a:rPr lang="en-GB" sz="2000" dirty="0" smtClean="0"/>
              <a:t>sub-expression </a:t>
            </a:r>
            <a:r>
              <a:rPr lang="en-GB" sz="1800" dirty="0">
                <a:sym typeface="Symbol" panose="05050102010706020507" pitchFamily="18" charset="2"/>
              </a:rPr>
              <a:t></a:t>
            </a:r>
            <a:r>
              <a:rPr lang="en-GB" sz="1800" dirty="0"/>
              <a:t> A </a:t>
            </a:r>
            <a:r>
              <a:rPr lang="en-GB" sz="1800" dirty="0">
                <a:sym typeface="Symbol" panose="05050102010706020507" pitchFamily="18" charset="2"/>
              </a:rPr>
              <a:t></a:t>
            </a:r>
            <a:r>
              <a:rPr lang="en-GB" sz="1800" i="1" dirty="0"/>
              <a:t> </a:t>
            </a:r>
            <a:r>
              <a:rPr lang="en-GB" sz="1800" dirty="0"/>
              <a:t>B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48" t="25593" r="39123" b="52751"/>
          <a:stretch/>
        </p:blipFill>
        <p:spPr>
          <a:xfrm>
            <a:off x="264616" y="4365104"/>
            <a:ext cx="8123808" cy="18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55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Example 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20331" y="3789040"/>
            <a:ext cx="8712968" cy="306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Now make groupings of 1, 2, or 4 ones, which can be overlapping. Each grouping should be as large </a:t>
            </a:r>
            <a:r>
              <a:rPr lang="en-GB" sz="2000" dirty="0" smtClean="0"/>
              <a:t>as possible </a:t>
            </a:r>
            <a:r>
              <a:rPr lang="en-GB" sz="2000" dirty="0"/>
              <a:t>- in this case, the two groupings each consist of two squares.</a:t>
            </a:r>
          </a:p>
          <a:p>
            <a:pPr marL="0" indent="0">
              <a:buNone/>
            </a:pPr>
            <a:r>
              <a:rPr lang="en-GB" sz="2000" dirty="0"/>
              <a:t>The pink group represents NOT A, and the blue group represents NOT </a:t>
            </a:r>
            <a:r>
              <a:rPr lang="en-GB" sz="2000" dirty="0" smtClean="0"/>
              <a:t>B </a:t>
            </a:r>
            <a:r>
              <a:rPr lang="en-GB" sz="2000" dirty="0"/>
              <a:t>. </a:t>
            </a:r>
            <a:r>
              <a:rPr lang="en-GB" sz="2000" dirty="0" smtClean="0"/>
              <a:t>Therefore the </a:t>
            </a:r>
            <a:r>
              <a:rPr lang="en-GB" sz="2000" dirty="0"/>
              <a:t>whole </a:t>
            </a:r>
            <a:r>
              <a:rPr lang="en-GB" sz="2000" dirty="0" smtClean="0"/>
              <a:t>expression represents </a:t>
            </a:r>
            <a:r>
              <a:rPr lang="en-GB" sz="2000" dirty="0"/>
              <a:t>Q = NOT A OR NOT </a:t>
            </a:r>
            <a:r>
              <a:rPr lang="en-GB" sz="2000" dirty="0" smtClean="0"/>
              <a:t>B, </a:t>
            </a:r>
            <a:r>
              <a:rPr lang="en-GB" sz="2000" dirty="0"/>
              <a:t>or in alternative </a:t>
            </a:r>
            <a:r>
              <a:rPr lang="en-GB" sz="2000" dirty="0" smtClean="0"/>
              <a:t>notation,  </a:t>
            </a:r>
            <a:r>
              <a:rPr lang="pt-BR" sz="2000" b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 </a:t>
            </a:r>
            <a:r>
              <a:rPr lang="pt-BR" sz="2000" b="1" dirty="0" smtClean="0">
                <a:solidFill>
                  <a:schemeClr val="accent2"/>
                </a:solidFill>
              </a:rPr>
              <a:t>A </a:t>
            </a:r>
            <a:r>
              <a:rPr lang="pt-BR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</a:t>
            </a:r>
            <a:r>
              <a:rPr lang="pt-BR" sz="2000" b="1" dirty="0">
                <a:solidFill>
                  <a:schemeClr val="accent2"/>
                </a:solidFill>
              </a:rPr>
              <a:t> </a:t>
            </a:r>
            <a:r>
              <a:rPr lang="pt-BR" sz="2000" b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 B</a:t>
            </a:r>
            <a:endParaRPr lang="en-GB" sz="20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000" dirty="0" smtClean="0"/>
              <a:t>This </a:t>
            </a:r>
            <a:r>
              <a:rPr lang="en-GB" sz="2000" dirty="0"/>
              <a:t>is the simplification of the </a:t>
            </a:r>
            <a:r>
              <a:rPr lang="en-GB" sz="2000" dirty="0" smtClean="0"/>
              <a:t>expression</a:t>
            </a:r>
            <a:endParaRPr lang="en-GB" sz="1400" dirty="0"/>
          </a:p>
          <a:p>
            <a:pPr marL="0" indent="0">
              <a:buNone/>
            </a:pPr>
            <a:r>
              <a:rPr lang="pt-BR" sz="2400" dirty="0"/>
              <a:t>Q = </a:t>
            </a:r>
            <a:r>
              <a:rPr lang="pt-BR" sz="2400" dirty="0" smtClean="0"/>
              <a:t>(</a:t>
            </a:r>
            <a:r>
              <a:rPr lang="pt-BR" sz="2400" dirty="0" smtClean="0">
                <a:sym typeface="Symbol" panose="05050102010706020507" pitchFamily="18" charset="2"/>
              </a:rPr>
              <a:t></a:t>
            </a:r>
            <a:r>
              <a:rPr lang="pt-BR" sz="2400" dirty="0" smtClean="0"/>
              <a:t>A </a:t>
            </a:r>
            <a:r>
              <a:rPr lang="pt-BR" sz="2400" dirty="0">
                <a:sym typeface="Symbol" panose="05050102010706020507" pitchFamily="18" charset="2"/>
              </a:rPr>
              <a:t></a:t>
            </a:r>
            <a:r>
              <a:rPr lang="pt-BR" sz="2400" dirty="0" smtClean="0"/>
              <a:t> </a:t>
            </a:r>
            <a:r>
              <a:rPr lang="pt-BR" sz="2400" dirty="0" smtClean="0">
                <a:sym typeface="Symbol" panose="05050102010706020507" pitchFamily="18" charset="2"/>
              </a:rPr>
              <a:t></a:t>
            </a:r>
            <a:r>
              <a:rPr lang="pt-BR" sz="2400" dirty="0">
                <a:sym typeface="Symbol" panose="05050102010706020507" pitchFamily="18" charset="2"/>
              </a:rPr>
              <a:t>B</a:t>
            </a:r>
            <a:r>
              <a:rPr lang="pt-BR" sz="2400" dirty="0" smtClean="0"/>
              <a:t>) </a:t>
            </a:r>
            <a:r>
              <a:rPr lang="pt-BR" sz="2400" dirty="0">
                <a:sym typeface="Symbol" panose="05050102010706020507" pitchFamily="18" charset="2"/>
              </a:rPr>
              <a:t></a:t>
            </a:r>
            <a:r>
              <a:rPr lang="pt-BR" sz="2400" dirty="0" smtClean="0"/>
              <a:t> </a:t>
            </a:r>
            <a:r>
              <a:rPr lang="pt-BR" sz="2400" dirty="0"/>
              <a:t>(</a:t>
            </a:r>
            <a:r>
              <a:rPr lang="pt-BR" sz="2400" dirty="0" smtClean="0"/>
              <a:t>A </a:t>
            </a:r>
            <a:r>
              <a:rPr lang="pt-BR" sz="2400" dirty="0" smtClean="0">
                <a:sym typeface="Symbol" panose="05050102010706020507" pitchFamily="18" charset="2"/>
              </a:rPr>
              <a:t> </a:t>
            </a:r>
            <a:r>
              <a:rPr lang="pt-BR" sz="2400" dirty="0">
                <a:sym typeface="Symbol" panose="05050102010706020507" pitchFamily="18" charset="2"/>
              </a:rPr>
              <a:t>B</a:t>
            </a:r>
            <a:r>
              <a:rPr lang="pt-BR" sz="2400" dirty="0" smtClean="0"/>
              <a:t>) </a:t>
            </a:r>
            <a:r>
              <a:rPr lang="pt-BR" sz="2400" dirty="0" smtClean="0">
                <a:sym typeface="Symbol" panose="05050102010706020507" pitchFamily="18" charset="2"/>
              </a:rPr>
              <a:t> (</a:t>
            </a:r>
            <a:r>
              <a:rPr lang="pt-BR" sz="2400" dirty="0" smtClean="0"/>
              <a:t>A </a:t>
            </a:r>
            <a:r>
              <a:rPr lang="pt-BR" sz="2400" dirty="0" smtClean="0">
                <a:sym typeface="Symbol" panose="05050102010706020507" pitchFamily="18" charset="2"/>
              </a:rPr>
              <a:t> B</a:t>
            </a:r>
            <a:r>
              <a:rPr lang="pt-BR" sz="2400" i="1" dirty="0" smtClean="0"/>
              <a:t>)</a:t>
            </a:r>
            <a:endParaRPr lang="pt-BR" sz="2400" i="1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905" t="47200" r="60097" b="37032"/>
          <a:stretch/>
        </p:blipFill>
        <p:spPr>
          <a:xfrm>
            <a:off x="2555776" y="1561924"/>
            <a:ext cx="3600400" cy="21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5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72921" y="1700808"/>
            <a:ext cx="8712968" cy="306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Draw a </a:t>
            </a:r>
            <a:r>
              <a:rPr lang="en-GB" dirty="0" err="1"/>
              <a:t>Karnaugh</a:t>
            </a:r>
            <a:r>
              <a:rPr lang="en-GB" dirty="0"/>
              <a:t> map representing </a:t>
            </a:r>
            <a:r>
              <a:rPr lang="en-GB" dirty="0" smtClean="0"/>
              <a:t>A</a:t>
            </a:r>
            <a:r>
              <a:rPr lang="pt-BR" sz="3200" dirty="0">
                <a:sym typeface="Symbol" panose="05050102010706020507" pitchFamily="18" charset="2"/>
              </a:rPr>
              <a:t> </a:t>
            </a:r>
            <a:r>
              <a:rPr lang="pt-BR" sz="3200" dirty="0" smtClean="0">
                <a:sym typeface="Symbol" panose="05050102010706020507" pitchFamily="18" charset="2"/>
              </a:rPr>
              <a:t>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smtClean="0"/>
              <a:t>B </a:t>
            </a:r>
            <a:r>
              <a:rPr lang="pt-BR" sz="3200" dirty="0" smtClean="0">
                <a:sym typeface="Symbol" panose="05050102010706020507" pitchFamily="18" charset="2"/>
              </a:rPr>
              <a:t> </a:t>
            </a:r>
            <a:r>
              <a:rPr lang="en-GB" dirty="0" smtClean="0"/>
              <a:t>A </a:t>
            </a:r>
            <a:r>
              <a:rPr lang="pt-BR" sz="3200" dirty="0">
                <a:sym typeface="Symbol" panose="05050102010706020507" pitchFamily="18" charset="2"/>
              </a:rPr>
              <a:t>  </a:t>
            </a:r>
            <a:r>
              <a:rPr lang="en-GB" dirty="0" smtClean="0"/>
              <a:t>B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98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72410</TotalTime>
  <Words>1123</Words>
  <Application>Microsoft Office PowerPoint</Application>
  <PresentationFormat>On-screen Show (4:3)</PresentationFormat>
  <Paragraphs>192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Symbol</vt:lpstr>
      <vt:lpstr>Tw Cen MT</vt:lpstr>
      <vt:lpstr>Wingdings</vt:lpstr>
      <vt:lpstr>Wingdings 2</vt:lpstr>
      <vt:lpstr>Median</vt:lpstr>
      <vt:lpstr>Karnaugh Maps</vt:lpstr>
      <vt:lpstr>Introduction</vt:lpstr>
      <vt:lpstr>The two-variable problem</vt:lpstr>
      <vt:lpstr>The two-variable problem</vt:lpstr>
      <vt:lpstr>The two-variable problem</vt:lpstr>
      <vt:lpstr>Example 1</vt:lpstr>
      <vt:lpstr>Example 1</vt:lpstr>
      <vt:lpstr>Example 1</vt:lpstr>
      <vt:lpstr>Challenge</vt:lpstr>
      <vt:lpstr>Challenge</vt:lpstr>
      <vt:lpstr>The three-variable problem</vt:lpstr>
      <vt:lpstr>The three-variable problem</vt:lpstr>
      <vt:lpstr>The three-variable problem</vt:lpstr>
      <vt:lpstr>The three-variable problem</vt:lpstr>
      <vt:lpstr>Challenge</vt:lpstr>
      <vt:lpstr>Challenge</vt:lpstr>
      <vt:lpstr>Challenge</vt:lpstr>
      <vt:lpstr>Example</vt:lpstr>
      <vt:lpstr>Example</vt:lpstr>
      <vt:lpstr>Challenge</vt:lpstr>
      <vt:lpstr>Challenge</vt:lpstr>
      <vt:lpstr>The four variable problem</vt:lpstr>
      <vt:lpstr>Summary of the Karnaugh map method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623</cp:revision>
  <dcterms:created xsi:type="dcterms:W3CDTF">2014-06-23T10:47:17Z</dcterms:created>
  <dcterms:modified xsi:type="dcterms:W3CDTF">2019-03-22T21:56:58Z</dcterms:modified>
</cp:coreProperties>
</file>