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1387" autoAdjust="0"/>
  </p:normalViewPr>
  <p:slideViewPr>
    <p:cSldViewPr>
      <p:cViewPr varScale="1">
        <p:scale>
          <a:sx n="59" d="100"/>
          <a:sy n="59" d="100"/>
        </p:scale>
        <p:origin x="11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4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1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9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04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657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8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97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69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13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smtClean="0"/>
              <a:t>HTML &amp; </a:t>
            </a:r>
            <a:r>
              <a:rPr lang="en-GB" sz="4800" dirty="0" err="1" smtClean="0"/>
              <a:t>Css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Website Design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Identifiers and classes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15280" y="1772816"/>
            <a:ext cx="8514528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Identifier and class selectors are named 'hooks' onto which you can hang styles. You can then </a:t>
            </a:r>
            <a:r>
              <a:rPr lang="en-GB" sz="2400" dirty="0" smtClean="0"/>
              <a:t>apply these </a:t>
            </a:r>
            <a:r>
              <a:rPr lang="en-GB" sz="2400" dirty="0"/>
              <a:t>grouped styles to an HTML element such as a &lt;di v&gt; element by adding the class or id name as </a:t>
            </a:r>
            <a:r>
              <a:rPr lang="en-GB" sz="2400" dirty="0" smtClean="0"/>
              <a:t>a parameter</a:t>
            </a:r>
            <a:r>
              <a:rPr lang="en-GB" sz="2400" dirty="0"/>
              <a:t>, e.g.</a:t>
            </a:r>
          </a:p>
          <a:p>
            <a:pPr marL="0" indent="0" algn="ctr">
              <a:buNone/>
            </a:pPr>
            <a:r>
              <a:rPr lang="en-GB" sz="2400" b="1" dirty="0"/>
              <a:t>&lt;div id= "</a:t>
            </a:r>
            <a:r>
              <a:rPr lang="en-GB" sz="2400" b="1" dirty="0" smtClean="0"/>
              <a:t>page"&gt; </a:t>
            </a:r>
            <a:r>
              <a:rPr lang="en-GB" sz="2400" b="1" dirty="0"/>
              <a:t>.</a:t>
            </a:r>
          </a:p>
          <a:p>
            <a:pPr marL="0" indent="0">
              <a:buNone/>
            </a:pPr>
            <a:r>
              <a:rPr lang="en-GB" sz="2400" dirty="0"/>
              <a:t>The styles for the id selector called page are listed within curly brackets within the CSS document:</a:t>
            </a:r>
          </a:p>
          <a:p>
            <a:pPr marL="0" indent="0">
              <a:buNone/>
            </a:pPr>
            <a:r>
              <a:rPr lang="en-GB" sz="2400" dirty="0"/>
              <a:t>#page{max - width:800px; margin : 20px auto ; padding : 30px ;</a:t>
            </a:r>
          </a:p>
          <a:p>
            <a:pPr marL="0" indent="0">
              <a:buNone/>
            </a:pPr>
            <a:r>
              <a:rPr lang="en-GB" sz="2400" dirty="0" smtClean="0"/>
              <a:t>                                                      background-</a:t>
            </a:r>
            <a:r>
              <a:rPr lang="en-GB" sz="2400" dirty="0" err="1" smtClean="0"/>
              <a:t>color</a:t>
            </a:r>
            <a:r>
              <a:rPr lang="en-GB" sz="2400" dirty="0" smtClean="0"/>
              <a:t> </a:t>
            </a:r>
            <a:r>
              <a:rPr lang="en-GB" sz="2400" dirty="0"/>
              <a:t>: #cc6633;)</a:t>
            </a:r>
          </a:p>
          <a:p>
            <a:pPr marL="0" indent="0">
              <a:buNone/>
            </a:pPr>
            <a:r>
              <a:rPr lang="en-GB" sz="2400" dirty="0"/>
              <a:t>(Refer to line 8 of the HTML script on the next page, and </a:t>
            </a:r>
            <a:r>
              <a:rPr lang="en-GB" sz="2400"/>
              <a:t>lines </a:t>
            </a:r>
            <a:r>
              <a:rPr lang="en-GB" sz="2400" smtClean="0"/>
              <a:t>13-19 </a:t>
            </a:r>
            <a:r>
              <a:rPr lang="en-GB" sz="2400" dirty="0"/>
              <a:t>of the CSS script overleaf</a:t>
            </a:r>
            <a:r>
              <a:rPr lang="en-GB" sz="2400"/>
              <a:t>.) </a:t>
            </a:r>
            <a:r>
              <a:rPr lang="en-GB" sz="2400" smtClean="0"/>
              <a:t>Any HTML </a:t>
            </a:r>
            <a:r>
              <a:rPr lang="en-GB" sz="2400" dirty="0"/>
              <a:t>content within the page divider will be styled accordingly.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386124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Identifiers and classes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1452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/>
              <a:t>Identifiers</a:t>
            </a:r>
            <a:endParaRPr lang="en-GB" b="1" dirty="0"/>
          </a:p>
          <a:p>
            <a:pPr marL="0" indent="0">
              <a:buNone/>
            </a:pPr>
            <a:r>
              <a:rPr lang="en-GB" sz="2000" dirty="0"/>
              <a:t>Identifiers are defined with a hash tag (#) preceding the id name, e.g. #header (CSS lines 21-26</a:t>
            </a:r>
            <a:r>
              <a:rPr lang="en-GB" sz="2000" dirty="0" smtClean="0"/>
              <a:t>). Identifiers </a:t>
            </a:r>
            <a:r>
              <a:rPr lang="en-GB" sz="2000" dirty="0"/>
              <a:t>must be unique to every webpage. In this 'Germ theory' example, #header is a good </a:t>
            </a:r>
            <a:r>
              <a:rPr lang="en-GB" sz="2000" dirty="0" smtClean="0"/>
              <a:t>example of </a:t>
            </a:r>
            <a:r>
              <a:rPr lang="en-GB" sz="2000" dirty="0"/>
              <a:t>a unique element since a web page is likely only to contain one header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800" b="1" dirty="0"/>
              <a:t>Classes</a:t>
            </a:r>
          </a:p>
          <a:p>
            <a:pPr marL="0" indent="0">
              <a:buNone/>
            </a:pPr>
            <a:r>
              <a:rPr lang="en-GB" sz="2000" dirty="0"/>
              <a:t>Classes work in a similar way to an identifier but use a full stop as a prefix to the class name </a:t>
            </a:r>
            <a:r>
              <a:rPr lang="en-GB" sz="2000" dirty="0" smtClean="0"/>
              <a:t>e.g.  .list</a:t>
            </a:r>
            <a:r>
              <a:rPr lang="en-GB" sz="2000" dirty="0"/>
              <a:t> </a:t>
            </a:r>
            <a:r>
              <a:rPr lang="en-GB" sz="2000" dirty="0" smtClean="0"/>
              <a:t>(CSS </a:t>
            </a:r>
            <a:r>
              <a:rPr lang="en-GB" sz="2000" dirty="0"/>
              <a:t>Script lines 35-38). Classes can be used multiple times on a webpage. In the </a:t>
            </a:r>
            <a:r>
              <a:rPr lang="en-GB" sz="2000" dirty="0" smtClean="0"/>
              <a:t>example, </a:t>
            </a:r>
            <a:r>
              <a:rPr lang="en-GB" sz="2000" dirty="0"/>
              <a:t>there are two lists which share common formatting unique to the list element such as the </a:t>
            </a:r>
            <a:r>
              <a:rPr lang="en-GB" sz="2000" dirty="0" smtClean="0"/>
              <a:t>font colour</a:t>
            </a:r>
            <a:r>
              <a:rPr lang="en-GB" sz="2000" dirty="0"/>
              <a:t>. This can be defined in the CSS and applied to all list &lt;</a:t>
            </a:r>
            <a:r>
              <a:rPr lang="en-GB" sz="2000" dirty="0" smtClean="0"/>
              <a:t>div</a:t>
            </a:r>
            <a:r>
              <a:rPr lang="en-GB" sz="2000" dirty="0"/>
              <a:t>&gt; </a:t>
            </a:r>
            <a:r>
              <a:rPr lang="en-GB" sz="2000" dirty="0" smtClean="0"/>
              <a:t>regions </a:t>
            </a:r>
            <a:r>
              <a:rPr lang="en-GB" sz="2000" dirty="0"/>
              <a:t>on the page. See </a:t>
            </a:r>
            <a:r>
              <a:rPr lang="en-GB" sz="2000" dirty="0" smtClean="0"/>
              <a:t>HTML Script </a:t>
            </a:r>
            <a:r>
              <a:rPr lang="en-GB" sz="2000" dirty="0"/>
              <a:t>lines 22 and 32.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3988932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Identifiers and classes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068" t="21282" r="23073" b="13750"/>
          <a:stretch/>
        </p:blipFill>
        <p:spPr>
          <a:xfrm>
            <a:off x="49530" y="1772816"/>
            <a:ext cx="856895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3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HyperText</a:t>
            </a:r>
            <a:r>
              <a:rPr lang="en-GB" b="1" dirty="0"/>
              <a:t> </a:t>
            </a:r>
            <a:r>
              <a:rPr lang="en-GB" b="1" dirty="0" err="1"/>
              <a:t>Markup</a:t>
            </a:r>
            <a:r>
              <a:rPr lang="en-GB" b="1" dirty="0"/>
              <a:t> Language (HTML)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HTML </a:t>
            </a:r>
            <a:r>
              <a:rPr lang="en-GB" sz="2400" dirty="0"/>
              <a:t>is the language or script that web pages are written in. It describes the content and </a:t>
            </a:r>
            <a:r>
              <a:rPr lang="en-GB" sz="2400" dirty="0" smtClean="0"/>
              <a:t>structure of a </a:t>
            </a:r>
            <a:r>
              <a:rPr lang="en-GB" sz="2400" dirty="0"/>
              <a:t> </a:t>
            </a:r>
            <a:r>
              <a:rPr lang="en-GB" sz="2400" dirty="0" smtClean="0"/>
              <a:t>web </a:t>
            </a:r>
            <a:r>
              <a:rPr lang="en-GB" sz="2400" dirty="0"/>
              <a:t>page so that a browser is able to interpret and render the page for the viewer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HTML </a:t>
            </a:r>
            <a:r>
              <a:rPr lang="en-GB" sz="2400" dirty="0"/>
              <a:t>is </a:t>
            </a:r>
            <a:r>
              <a:rPr lang="en-GB" sz="2400" dirty="0" smtClean="0"/>
              <a:t>usually used</a:t>
            </a:r>
            <a:r>
              <a:rPr lang="en-GB" sz="2400" dirty="0"/>
              <a:t> </a:t>
            </a:r>
            <a:r>
              <a:rPr lang="en-GB" sz="2400" dirty="0" smtClean="0"/>
              <a:t>in </a:t>
            </a:r>
            <a:r>
              <a:rPr lang="en-GB" sz="2400" dirty="0"/>
              <a:t>conjunction with </a:t>
            </a:r>
            <a:r>
              <a:rPr lang="en-GB" sz="2400" b="1" dirty="0"/>
              <a:t>Cascade Style Sheets (CSS) </a:t>
            </a:r>
            <a:r>
              <a:rPr lang="en-GB" sz="2400" dirty="0"/>
              <a:t>which dictate the style and formatting of a </a:t>
            </a:r>
            <a:r>
              <a:rPr lang="en-GB" sz="2400" dirty="0" smtClean="0"/>
              <a:t>web page</a:t>
            </a:r>
            <a:r>
              <a:rPr lang="en-GB" sz="2400" dirty="0"/>
              <a:t> </a:t>
            </a:r>
            <a:r>
              <a:rPr lang="en-GB" sz="2400" dirty="0" smtClean="0"/>
              <a:t>rather </a:t>
            </a:r>
            <a:r>
              <a:rPr lang="en-GB" sz="2400" dirty="0"/>
              <a:t>than its content.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56153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HTML and </a:t>
            </a:r>
            <a:r>
              <a:rPr lang="en-GB" b="1" dirty="0"/>
              <a:t>CSS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The effects of HTML and CSS on a webpage can be seen left, without CSS styles, and with </a:t>
            </a:r>
            <a:r>
              <a:rPr lang="en-GB" sz="2400" dirty="0" smtClean="0"/>
              <a:t>styles on </a:t>
            </a:r>
            <a:r>
              <a:rPr lang="en-GB" sz="2400" dirty="0"/>
              <a:t>the right: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840" t="23767" r="5729" b="13235"/>
          <a:stretch/>
        </p:blipFill>
        <p:spPr>
          <a:xfrm>
            <a:off x="1403648" y="2636912"/>
            <a:ext cx="636933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8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HTML Tags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HTML is made up of </a:t>
            </a:r>
            <a:r>
              <a:rPr lang="en-GB" sz="2000" b="1" dirty="0"/>
              <a:t>tags</a:t>
            </a:r>
            <a:r>
              <a:rPr lang="en-GB" sz="2400" b="1" dirty="0"/>
              <a:t> </a:t>
            </a:r>
            <a:r>
              <a:rPr lang="en-GB" sz="2400" dirty="0"/>
              <a:t>written in angle brackets, often in opening and closing pairs,</a:t>
            </a:r>
          </a:p>
          <a:p>
            <a:pPr marL="0" indent="0">
              <a:buNone/>
            </a:pPr>
            <a:r>
              <a:rPr lang="en-GB" sz="2400" dirty="0"/>
              <a:t>e.g. &lt;html&gt; and &lt;/html</a:t>
            </a:r>
            <a:r>
              <a:rPr lang="en-GB" sz="2400" dirty="0" smtClean="0"/>
              <a:t>&gt;.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 standard web page comprises two sections - a </a:t>
            </a:r>
            <a:r>
              <a:rPr lang="en-GB" sz="2400" b="1" dirty="0"/>
              <a:t>head </a:t>
            </a:r>
            <a:r>
              <a:rPr lang="en-GB" sz="2400" dirty="0"/>
              <a:t>and a </a:t>
            </a:r>
            <a:r>
              <a:rPr lang="en-GB" sz="2400" b="1" dirty="0"/>
              <a:t>body. </a:t>
            </a:r>
            <a:r>
              <a:rPr lang="en-GB" sz="2400" dirty="0"/>
              <a:t>The head contains the title </a:t>
            </a:r>
            <a:r>
              <a:rPr lang="en-GB" sz="2400" dirty="0" smtClean="0"/>
              <a:t>of the</a:t>
            </a:r>
            <a:r>
              <a:rPr lang="en-GB" sz="2400" dirty="0"/>
              <a:t> </a:t>
            </a:r>
            <a:r>
              <a:rPr lang="en-GB" sz="2400" dirty="0" smtClean="0"/>
              <a:t>web </a:t>
            </a:r>
            <a:r>
              <a:rPr lang="en-GB" sz="2400" dirty="0"/>
              <a:t>page that may appear in a window header or browser tab, and any script that may enrich </a:t>
            </a:r>
            <a:r>
              <a:rPr lang="en-GB" sz="2400" dirty="0" smtClean="0"/>
              <a:t>your page</a:t>
            </a:r>
            <a:r>
              <a:rPr lang="en-GB" sz="2400" dirty="0"/>
              <a:t> </a:t>
            </a:r>
            <a:r>
              <a:rPr lang="en-GB" sz="2400" dirty="0" smtClean="0"/>
              <a:t>content</a:t>
            </a:r>
            <a:r>
              <a:rPr lang="en-GB" sz="2400" dirty="0"/>
              <a:t>. The body contains the main content of the page, defining text, images and hyperlinks. </a:t>
            </a:r>
            <a:r>
              <a:rPr lang="en-GB" sz="2400" dirty="0" smtClean="0"/>
              <a:t>An HTML</a:t>
            </a:r>
            <a:r>
              <a:rPr lang="en-GB" sz="2400" dirty="0"/>
              <a:t> </a:t>
            </a:r>
            <a:r>
              <a:rPr lang="en-GB" sz="2400" dirty="0" smtClean="0"/>
              <a:t>file </a:t>
            </a:r>
            <a:r>
              <a:rPr lang="en-GB" sz="2400" dirty="0"/>
              <a:t>can be created using a text editor such as Notepad, or using software such as Adobe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28522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HTML Tags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671" t="28326" r="21413" b="42143"/>
          <a:stretch/>
        </p:blipFill>
        <p:spPr>
          <a:xfrm>
            <a:off x="376878" y="1988840"/>
            <a:ext cx="839133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8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HTML Tags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892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A table of common tags and their function is given below: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668" t="36219" r="12367" b="10626"/>
          <a:stretch/>
        </p:blipFill>
        <p:spPr>
          <a:xfrm>
            <a:off x="251520" y="2276872"/>
            <a:ext cx="871296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51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dirty="0"/>
              <a:t>The HTML &lt;div&gt; tag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 &lt;</a:t>
            </a:r>
            <a:r>
              <a:rPr lang="en-GB" dirty="0" smtClean="0"/>
              <a:t>div</a:t>
            </a:r>
            <a:r>
              <a:rPr lang="en-GB" dirty="0"/>
              <a:t>&gt; tag facilitates the division of a page into separate areas, each of which may be referred </a:t>
            </a:r>
            <a:r>
              <a:rPr lang="en-GB" dirty="0" smtClean="0"/>
              <a:t>to uniquely </a:t>
            </a:r>
            <a:r>
              <a:rPr lang="en-GB" dirty="0"/>
              <a:t>by name, and styled differently using CSS.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07873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CSS Script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CSS </a:t>
            </a:r>
            <a:r>
              <a:rPr lang="en-GB" dirty="0"/>
              <a:t>is a scripting language similar to HTML that is used to describe the layout and styles of a web </a:t>
            </a:r>
            <a:r>
              <a:rPr lang="en-GB" dirty="0" smtClean="0"/>
              <a:t>page. Styles </a:t>
            </a:r>
            <a:r>
              <a:rPr lang="en-GB" dirty="0"/>
              <a:t>can be applied to existing HTML elements such as &lt;</a:t>
            </a:r>
            <a:r>
              <a:rPr lang="en-GB" dirty="0" smtClean="0"/>
              <a:t>h1&gt;, </a:t>
            </a:r>
            <a:r>
              <a:rPr lang="en-GB" dirty="0"/>
              <a:t>&lt;p&gt; or &lt;div&gt;.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72658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Embedded, inline and external </a:t>
            </a:r>
            <a:r>
              <a:rPr lang="en-GB" b="1" dirty="0" smtClean="0"/>
              <a:t>CSS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15280" y="1772816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CSS script can be inserted directly into the HTML document &lt;head&gt; as</a:t>
            </a:r>
            <a:r>
              <a:rPr lang="en-GB" sz="2000" b="1" dirty="0" smtClean="0"/>
              <a:t> internal </a:t>
            </a:r>
            <a:r>
              <a:rPr lang="en-GB" sz="2000" dirty="0" smtClean="0"/>
              <a:t>or </a:t>
            </a:r>
            <a:r>
              <a:rPr lang="en-GB" sz="2000" b="1" dirty="0" smtClean="0"/>
              <a:t>embedded </a:t>
            </a:r>
            <a:r>
              <a:rPr lang="en-GB" sz="2000" dirty="0" smtClean="0"/>
              <a:t>CSS between its own &lt;style&gt;&lt;/style&gt; tags. It can also be entered directly within the HTML body, known </a:t>
            </a:r>
            <a:r>
              <a:rPr lang="en-GB" sz="2000" dirty="0"/>
              <a:t>as </a:t>
            </a:r>
            <a:r>
              <a:rPr lang="en-GB" sz="2000" b="1" dirty="0"/>
              <a:t>inline</a:t>
            </a:r>
            <a:r>
              <a:rPr lang="en-GB" sz="2000" dirty="0"/>
              <a:t> CSS, as shown in lines 15 and 19 of the example HTML script </a:t>
            </a:r>
            <a:r>
              <a:rPr lang="en-GB" sz="2000" dirty="0" smtClean="0"/>
              <a:t>on the next slide.</a:t>
            </a:r>
          </a:p>
          <a:p>
            <a:pPr marL="0" indent="0">
              <a:buNone/>
            </a:pPr>
            <a:r>
              <a:rPr lang="en-GB" sz="2000" dirty="0" smtClean="0"/>
              <a:t>Either </a:t>
            </a:r>
            <a:r>
              <a:rPr lang="en-GB" sz="2000" dirty="0"/>
              <a:t>of </a:t>
            </a:r>
            <a:r>
              <a:rPr lang="en-GB" sz="2000" dirty="0" smtClean="0"/>
              <a:t>these methods </a:t>
            </a:r>
            <a:r>
              <a:rPr lang="en-GB" sz="2000" dirty="0"/>
              <a:t>enable styles to be kept within the HTML document, and inline CSS can help make one-off </a:t>
            </a:r>
            <a:r>
              <a:rPr lang="en-GB" sz="2000" dirty="0" smtClean="0"/>
              <a:t>style adjustments </a:t>
            </a:r>
            <a:r>
              <a:rPr lang="en-GB" sz="2000" dirty="0"/>
              <a:t>that are unlikely to affect any other part of the website. By far the most common </a:t>
            </a:r>
            <a:r>
              <a:rPr lang="en-GB" sz="2000" dirty="0" smtClean="0"/>
              <a:t>technique, however</a:t>
            </a:r>
            <a:r>
              <a:rPr lang="en-GB" sz="2000" dirty="0"/>
              <a:t>, is to make style declarations in an </a:t>
            </a:r>
            <a:r>
              <a:rPr lang="en-GB" sz="2000" b="1" dirty="0"/>
              <a:t>external style sheet</a:t>
            </a:r>
            <a:r>
              <a:rPr lang="en-GB" sz="2000" dirty="0"/>
              <a:t>.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A </a:t>
            </a:r>
            <a:r>
              <a:rPr lang="en-GB" sz="2000" dirty="0"/>
              <a:t>link to the external sheet can </a:t>
            </a:r>
            <a:r>
              <a:rPr lang="en-GB" sz="2000" dirty="0" smtClean="0"/>
              <a:t>be placed </a:t>
            </a:r>
            <a:r>
              <a:rPr lang="en-GB" sz="2000" dirty="0"/>
              <a:t>in the HTML file using the &lt;link&gt; tag, for example see line 4 of the HTML script on the </a:t>
            </a:r>
            <a:r>
              <a:rPr lang="en-GB" sz="2000" dirty="0" smtClean="0"/>
              <a:t>following slide. </a:t>
            </a:r>
            <a:r>
              <a:rPr lang="en-GB" sz="2000" dirty="0"/>
              <a:t>Linking to an external style sheet has the advantage that multiple HTML or webpage files within </a:t>
            </a:r>
            <a:r>
              <a:rPr lang="en-GB" sz="2000" dirty="0" smtClean="0"/>
              <a:t>the same </a:t>
            </a:r>
            <a:r>
              <a:rPr lang="en-GB" sz="2000" dirty="0"/>
              <a:t>site can each link to the same style sheet so that formatting can be applied consistently without </a:t>
            </a:r>
            <a:r>
              <a:rPr lang="en-GB" sz="2000" dirty="0" smtClean="0"/>
              <a:t>the need </a:t>
            </a:r>
            <a:r>
              <a:rPr lang="en-GB" sz="2000" dirty="0"/>
              <a:t>to duplicate CSS styles.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66471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14862</TotalTime>
  <Words>812</Words>
  <Application>Microsoft Office PowerPoint</Application>
  <PresentationFormat>On-screen Show (4:3)</PresentationFormat>
  <Paragraphs>47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Tw Cen MT</vt:lpstr>
      <vt:lpstr>Wingdings</vt:lpstr>
      <vt:lpstr>Wingdings 2</vt:lpstr>
      <vt:lpstr>Median</vt:lpstr>
      <vt:lpstr>HTML &amp; Css</vt:lpstr>
      <vt:lpstr>HyperText Markup Language (HTML)</vt:lpstr>
      <vt:lpstr>HTML and CSS</vt:lpstr>
      <vt:lpstr>HTML Tags</vt:lpstr>
      <vt:lpstr>HTML Tags</vt:lpstr>
      <vt:lpstr>HTML Tags</vt:lpstr>
      <vt:lpstr>The HTML &lt;div&gt; tag</vt:lpstr>
      <vt:lpstr>CSS Script</vt:lpstr>
      <vt:lpstr>Embedded, inline and external CSS</vt:lpstr>
      <vt:lpstr>Identifiers and classes</vt:lpstr>
      <vt:lpstr>Identifiers and classes</vt:lpstr>
      <vt:lpstr>Identifiers and classes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369</cp:revision>
  <dcterms:created xsi:type="dcterms:W3CDTF">2014-06-23T10:47:17Z</dcterms:created>
  <dcterms:modified xsi:type="dcterms:W3CDTF">2018-05-29T22:27:17Z</dcterms:modified>
</cp:coreProperties>
</file>