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D44E3-1F31-A4E6-A7CC-E50115AFC1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0B985-E2C6-A32C-8FEA-7AE61DC8F4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891D-89EA-0B9B-56CE-EB7E3B0F8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122D-FDE1-4264-AC1D-D47A063474A4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367AC-7A00-A5C1-3C81-B7A7DD2FD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FA9AB-F07F-0539-64C6-5FA7FEEF5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37817-C104-4BC9-B38D-E493D93225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818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DF81E-F5D4-AF0B-2611-CD6B5A7C4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5AB57B-9F82-C5C0-F8AA-D6386BFC2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13B183-94E7-945F-D0B1-FBF7F5084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122D-FDE1-4264-AC1D-D47A063474A4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6ADFE0-3D85-AE9E-A0F7-014F6B1F7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B23A35-12E5-3417-90F2-6E309755C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37817-C104-4BC9-B38D-E493D93225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492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9D6878-0683-262E-5E82-7F7343D352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AE2263-DDFB-5A52-3213-2CAADFD0F9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73CE9-BCDD-213E-47A6-4B93B5D0B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122D-FDE1-4264-AC1D-D47A063474A4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55638-3528-F3E6-7CBD-D350C567B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391925-1DCD-A404-C345-3294AB618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37817-C104-4BC9-B38D-E493D93225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298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0CE3F-243F-DC8F-3037-167357DFF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B7820-5E1A-2B2E-640C-B4E238FCE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2E678-D609-F55D-5A1A-B5E8D46F7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122D-FDE1-4264-AC1D-D47A063474A4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CBBC6-582A-5481-2FA3-62FD77367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E27BC5-1793-2B99-1F34-7BAE6792F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37817-C104-4BC9-B38D-E493D93225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14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F001F-1E55-E771-30F0-B9B8732EA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9C859A-D96C-9BB2-56F2-8568C0973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EB702-9C62-0B88-8045-B6FBF4251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122D-FDE1-4264-AC1D-D47A063474A4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6B600-B5BD-7B66-9D59-BE6147107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466E7-3E54-35AD-2FAA-3AB547DF4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37817-C104-4BC9-B38D-E493D93225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110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01BF5-AC9E-F7B0-D263-CB00B9343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23413-A6AC-4530-10FC-08CEF280A0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FB9BD-AA1E-D920-1F07-D9A6CF7CE6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8B16E3-4971-7A07-2D88-7C2191808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122D-FDE1-4264-AC1D-D47A063474A4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6EA34C-B421-A748-43D7-93C0921B7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FB1F04-2B35-AC21-6579-16EF1B043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37817-C104-4BC9-B38D-E493D93225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132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4DCB3-679E-32EB-17CC-EB905A55C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90A84C-02B1-C426-C8E8-0C4886C597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374D3-A3CC-FC4A-8B4E-A1429FD0E7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DA7A77-783D-3716-3260-55FB2664B0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6B8819-A8CF-9282-EEF9-816E68BAA5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2C8F6-7348-B114-9FC3-5AFB9EDBE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122D-FDE1-4264-AC1D-D47A063474A4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8331F7-176D-A081-BB91-1FF4D1078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551F64-2530-03F2-18C7-72B53F50F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37817-C104-4BC9-B38D-E493D93225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334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F565D-109C-C3E5-01A3-04B0C602E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743E2B-EAC9-F9FC-C9DD-084E925D9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122D-FDE1-4264-AC1D-D47A063474A4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D8F86E-5E68-551F-BF12-A6BBEBDD8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398836-C1A5-CF36-7198-96348CD70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37817-C104-4BC9-B38D-E493D93225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453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2EA7E8-1D09-2BB1-CFAA-C63FD82DC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122D-FDE1-4264-AC1D-D47A063474A4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3296EF-3E1D-EB62-4C6D-8E89E55F5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3C11E6-2E6B-85FF-93A0-888233CA8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37817-C104-4BC9-B38D-E493D93225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5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BF58D-4867-AA61-664B-FE41BAA1F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2CAFB2-F9DA-4BD3-533C-3F8EFDCCB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CC91E2-D55B-D5A2-B50C-840B41901F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771C8F-1430-3FB9-5ED1-476AF6518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122D-FDE1-4264-AC1D-D47A063474A4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7478DE-9DE7-A2DB-BE74-7497EDD32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CA2FAF-671F-56FE-7801-92483FA32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37817-C104-4BC9-B38D-E493D93225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502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3B20B-005C-10DD-DF9F-D365AEAC3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0BB6A8-68FC-4A94-86C1-957BA15A01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AB8817-1582-2B81-CC2B-6D9EBB68B5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9D8C93-82CF-39B4-2A73-9B9A28169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122D-FDE1-4264-AC1D-D47A063474A4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A991C-3813-D0FC-C4A5-831620824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CB63D4-FC35-4C11-99D7-64CF296A7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37817-C104-4BC9-B38D-E493D93225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121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0BADC4-F3CA-F989-00A7-EAB99F914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878BF-86FB-3F04-A90B-B4375F152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E7916-0667-60A6-0BEC-2239289841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3122D-FDE1-4264-AC1D-D47A063474A4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32BD7-2740-1081-C444-754267A186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0DA6F-2A85-432F-70A7-9CE91A4F32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37817-C104-4BC9-B38D-E493D93225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1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A8B0D12-6448-2913-1DA7-1292F3D4A1F4}"/>
              </a:ext>
            </a:extLst>
          </p:cNvPr>
          <p:cNvSpPr/>
          <p:nvPr/>
        </p:nvSpPr>
        <p:spPr>
          <a:xfrm>
            <a:off x="4142874" y="2204052"/>
            <a:ext cx="6558193" cy="437881"/>
          </a:xfrm>
          <a:prstGeom prst="rect">
            <a:avLst/>
          </a:prstGeom>
          <a:noFill/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1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FDCDF4B-0D64-A0C7-CC88-219C97C856DC}"/>
              </a:ext>
            </a:extLst>
          </p:cNvPr>
          <p:cNvSpPr/>
          <p:nvPr/>
        </p:nvSpPr>
        <p:spPr>
          <a:xfrm>
            <a:off x="4142874" y="2730069"/>
            <a:ext cx="6558193" cy="437881"/>
          </a:xfrm>
          <a:prstGeom prst="rect">
            <a:avLst/>
          </a:prstGeom>
          <a:noFill/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1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F903B6-C998-279E-C437-AD48F8842A46}"/>
              </a:ext>
            </a:extLst>
          </p:cNvPr>
          <p:cNvSpPr/>
          <p:nvPr/>
        </p:nvSpPr>
        <p:spPr>
          <a:xfrm>
            <a:off x="4142874" y="3256086"/>
            <a:ext cx="6558193" cy="437881"/>
          </a:xfrm>
          <a:prstGeom prst="rect">
            <a:avLst/>
          </a:prstGeom>
          <a:noFill/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1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DD77259-A259-2ECC-7DF2-D1CF83152E94}"/>
              </a:ext>
            </a:extLst>
          </p:cNvPr>
          <p:cNvSpPr/>
          <p:nvPr/>
        </p:nvSpPr>
        <p:spPr>
          <a:xfrm>
            <a:off x="4142873" y="3782103"/>
            <a:ext cx="6558193" cy="437881"/>
          </a:xfrm>
          <a:prstGeom prst="rect">
            <a:avLst/>
          </a:prstGeom>
          <a:noFill/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1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6FA19EB-A272-F09F-BCF4-287DAC77698D}"/>
              </a:ext>
            </a:extLst>
          </p:cNvPr>
          <p:cNvSpPr/>
          <p:nvPr/>
        </p:nvSpPr>
        <p:spPr>
          <a:xfrm>
            <a:off x="4142873" y="4308120"/>
            <a:ext cx="6558193" cy="437881"/>
          </a:xfrm>
          <a:prstGeom prst="rect">
            <a:avLst/>
          </a:prstGeom>
          <a:noFill/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1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51A4616-3CA6-C8BC-6DC9-31321ECB86AD}"/>
              </a:ext>
            </a:extLst>
          </p:cNvPr>
          <p:cNvSpPr/>
          <p:nvPr/>
        </p:nvSpPr>
        <p:spPr>
          <a:xfrm>
            <a:off x="4142873" y="4834137"/>
            <a:ext cx="6558193" cy="437881"/>
          </a:xfrm>
          <a:prstGeom prst="rect">
            <a:avLst/>
          </a:prstGeom>
          <a:noFill/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1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4313F7-056A-044E-D82A-615D7B8A1624}"/>
              </a:ext>
            </a:extLst>
          </p:cNvPr>
          <p:cNvSpPr/>
          <p:nvPr/>
        </p:nvSpPr>
        <p:spPr>
          <a:xfrm>
            <a:off x="4142873" y="5624560"/>
            <a:ext cx="6558193" cy="437881"/>
          </a:xfrm>
          <a:prstGeom prst="rect">
            <a:avLst/>
          </a:prstGeom>
          <a:noFill/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1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F2D01AE-C592-F54E-9330-9FE5444359D7}"/>
              </a:ext>
            </a:extLst>
          </p:cNvPr>
          <p:cNvSpPr txBox="1"/>
          <p:nvPr/>
        </p:nvSpPr>
        <p:spPr>
          <a:xfrm>
            <a:off x="1462179" y="1453296"/>
            <a:ext cx="92388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prstClr val="black"/>
                </a:solidFill>
                <a:latin typeface="Calibri" panose="020F0502020204030204"/>
              </a:rPr>
              <a:t>SQL commands: </a:t>
            </a:r>
            <a:r>
              <a:rPr lang="en-GB" sz="1100" b="1" dirty="0">
                <a:solidFill>
                  <a:prstClr val="black"/>
                </a:solidFill>
                <a:latin typeface="Calibri" panose="020F0502020204030204"/>
              </a:rPr>
              <a:t>SELECT</a:t>
            </a:r>
            <a:r>
              <a:rPr lang="en-GB" sz="1100" dirty="0">
                <a:solidFill>
                  <a:prstClr val="black"/>
                </a:solidFill>
                <a:latin typeface="Calibri" panose="020F0502020204030204"/>
              </a:rPr>
              <a:t> – which fields (* is a wildcard), </a:t>
            </a:r>
            <a:r>
              <a:rPr lang="en-GB" sz="1100" b="1" dirty="0">
                <a:solidFill>
                  <a:prstClr val="black"/>
                </a:solidFill>
                <a:latin typeface="Calibri" panose="020F0502020204030204"/>
              </a:rPr>
              <a:t>FROM</a:t>
            </a:r>
            <a:r>
              <a:rPr lang="en-GB" sz="1100" dirty="0">
                <a:solidFill>
                  <a:prstClr val="black"/>
                </a:solidFill>
                <a:latin typeface="Calibri" panose="020F0502020204030204"/>
              </a:rPr>
              <a:t> – which table, </a:t>
            </a:r>
            <a:r>
              <a:rPr lang="en-GB" sz="1100" b="1" dirty="0">
                <a:solidFill>
                  <a:prstClr val="black"/>
                </a:solidFill>
                <a:latin typeface="Calibri" panose="020F0502020204030204"/>
              </a:rPr>
              <a:t>WHERE</a:t>
            </a:r>
            <a:r>
              <a:rPr lang="en-GB" sz="1100" dirty="0">
                <a:solidFill>
                  <a:prstClr val="black"/>
                </a:solidFill>
                <a:latin typeface="Calibri" panose="020F0502020204030204"/>
              </a:rPr>
              <a:t> – criteria (</a:t>
            </a:r>
            <a:r>
              <a:rPr lang="en-GB" sz="1100" b="1" dirty="0">
                <a:solidFill>
                  <a:prstClr val="black"/>
                </a:solidFill>
                <a:latin typeface="Calibri" panose="020F0502020204030204"/>
              </a:rPr>
              <a:t>LIKE</a:t>
            </a:r>
            <a:r>
              <a:rPr lang="en-GB" sz="1100" dirty="0">
                <a:solidFill>
                  <a:prstClr val="black"/>
                </a:solidFill>
                <a:latin typeface="Calibri" panose="020F0502020204030204"/>
              </a:rPr>
              <a:t> used with % as a wildcard)</a:t>
            </a:r>
          </a:p>
          <a:p>
            <a:endParaRPr lang="en-GB" sz="1100" dirty="0">
              <a:solidFill>
                <a:prstClr val="black"/>
              </a:solidFill>
              <a:latin typeface="Calibri" panose="020F0502020204030204"/>
            </a:endParaRPr>
          </a:p>
          <a:p>
            <a:r>
              <a:rPr lang="en-GB" sz="1100" dirty="0">
                <a:solidFill>
                  <a:prstClr val="black"/>
                </a:solidFill>
                <a:latin typeface="Calibri" panose="020F0502020204030204"/>
              </a:rPr>
              <a:t>Assuming a database table called </a:t>
            </a:r>
            <a:r>
              <a:rPr lang="en-GB" sz="1100" i="1" dirty="0">
                <a:solidFill>
                  <a:prstClr val="black"/>
                </a:solidFill>
                <a:latin typeface="Calibri" panose="020F0502020204030204"/>
              </a:rPr>
              <a:t>world</a:t>
            </a:r>
            <a:r>
              <a:rPr lang="en-GB" sz="1100" dirty="0">
                <a:solidFill>
                  <a:prstClr val="black"/>
                </a:solidFill>
                <a:latin typeface="Calibri" panose="020F0502020204030204"/>
              </a:rPr>
              <a:t> has a record structure of: country, continent, area, population, gdp, capital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307311-AEB5-39CC-BD39-2B5550F2C0EA}"/>
              </a:ext>
            </a:extLst>
          </p:cNvPr>
          <p:cNvSpPr txBox="1"/>
          <p:nvPr/>
        </p:nvSpPr>
        <p:spPr>
          <a:xfrm>
            <a:off x="1462179" y="2292187"/>
            <a:ext cx="26806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prstClr val="black"/>
                </a:solidFill>
                <a:latin typeface="Calibri" panose="020F0502020204030204"/>
              </a:rPr>
              <a:t>SQL to output the population of Germany: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F46911B-7C6C-FBD8-5262-67E55E4F9E43}"/>
              </a:ext>
            </a:extLst>
          </p:cNvPr>
          <p:cNvSpPr txBox="1"/>
          <p:nvPr/>
        </p:nvSpPr>
        <p:spPr>
          <a:xfrm>
            <a:off x="1462179" y="2737063"/>
            <a:ext cx="26806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prstClr val="black"/>
                </a:solidFill>
                <a:latin typeface="Calibri" panose="020F0502020204030204"/>
              </a:rPr>
              <a:t>SQL to output all the data for Spain using a wildcard * for the fields: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798C3BA-686B-FA82-56B1-1868F32903DF}"/>
              </a:ext>
            </a:extLst>
          </p:cNvPr>
          <p:cNvSpPr txBox="1"/>
          <p:nvPr/>
        </p:nvSpPr>
        <p:spPr>
          <a:xfrm>
            <a:off x="1462179" y="3263080"/>
            <a:ext cx="26806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prstClr val="black"/>
                </a:solidFill>
                <a:latin typeface="Calibri" panose="020F0502020204030204"/>
              </a:rPr>
              <a:t>SQL to output the names of all countries beginning with A: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143A96-3778-B9A9-3BB5-810A4522540C}"/>
              </a:ext>
            </a:extLst>
          </p:cNvPr>
          <p:cNvSpPr txBox="1"/>
          <p:nvPr/>
        </p:nvSpPr>
        <p:spPr>
          <a:xfrm>
            <a:off x="1462178" y="3789097"/>
            <a:ext cx="26806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prstClr val="black"/>
                </a:solidFill>
                <a:latin typeface="Calibri" panose="020F0502020204030204"/>
              </a:rPr>
              <a:t>SQL to output the names of all countries in Europe with an area of 468: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F82407D-3EAF-894F-C9A0-2255DC83F989}"/>
              </a:ext>
            </a:extLst>
          </p:cNvPr>
          <p:cNvSpPr txBox="1"/>
          <p:nvPr/>
        </p:nvSpPr>
        <p:spPr>
          <a:xfrm>
            <a:off x="1462178" y="4315114"/>
            <a:ext cx="26806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prstClr val="black"/>
                </a:solidFill>
                <a:latin typeface="Calibri" panose="020F0502020204030204"/>
              </a:rPr>
              <a:t>SQL to output the names of all countries in North or South America: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47F567C-5070-5CFB-8C43-8A1F11DFE520}"/>
              </a:ext>
            </a:extLst>
          </p:cNvPr>
          <p:cNvSpPr txBox="1"/>
          <p:nvPr/>
        </p:nvSpPr>
        <p:spPr>
          <a:xfrm>
            <a:off x="1462178" y="4841130"/>
            <a:ext cx="268069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prstClr val="black"/>
                </a:solidFill>
                <a:latin typeface="Calibri" panose="020F0502020204030204"/>
              </a:rPr>
              <a:t>SQL to output the names of all countries with a population greater than Russia using a nested SELECT statement: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19A5F4-445B-0B0E-0C1F-C67E4FCEBC92}"/>
              </a:ext>
            </a:extLst>
          </p:cNvPr>
          <p:cNvSpPr txBox="1"/>
          <p:nvPr/>
        </p:nvSpPr>
        <p:spPr>
          <a:xfrm>
            <a:off x="1462178" y="5543418"/>
            <a:ext cx="268069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prstClr val="black"/>
                </a:solidFill>
                <a:latin typeface="Calibri" panose="020F0502020204030204"/>
              </a:rPr>
              <a:t>SQL to output the names of all countries in Europe with a GDP greater than the United Kingdom using a nested SELECT statement:</a:t>
            </a:r>
          </a:p>
        </p:txBody>
      </p:sp>
    </p:spTree>
    <p:extLst>
      <p:ext uri="{BB962C8B-B14F-4D97-AF65-F5344CB8AC3E}">
        <p14:creationId xmlns:p14="http://schemas.microsoft.com/office/powerpoint/2010/main" val="4198029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Lofthouse</dc:creator>
  <cp:lastModifiedBy>Mrs Lofthouse</cp:lastModifiedBy>
  <cp:revision>1</cp:revision>
  <dcterms:created xsi:type="dcterms:W3CDTF">2022-09-30T08:51:23Z</dcterms:created>
  <dcterms:modified xsi:type="dcterms:W3CDTF">2022-09-30T08:51:53Z</dcterms:modified>
</cp:coreProperties>
</file>