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331" r:id="rId3"/>
    <p:sldId id="324" r:id="rId4"/>
    <p:sldId id="332" r:id="rId5"/>
    <p:sldId id="333" r:id="rId6"/>
    <p:sldId id="334" r:id="rId7"/>
    <p:sldId id="335" r:id="rId8"/>
    <p:sldId id="336" r:id="rId9"/>
    <p:sldId id="337" r:id="rId10"/>
    <p:sldId id="328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9" r:id="rId30"/>
    <p:sldId id="356" r:id="rId31"/>
    <p:sldId id="357" r:id="rId32"/>
    <p:sldId id="358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370" r:id="rId44"/>
    <p:sldId id="371" r:id="rId45"/>
    <p:sldId id="260" r:id="rId46"/>
    <p:sldId id="28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aig Sargent" initials="CS" lastIdx="1" clrIdx="0">
    <p:extLst>
      <p:ext uri="{19B8F6BF-5375-455C-9EA6-DF929625EA0E}">
        <p15:presenceInfo xmlns:p15="http://schemas.microsoft.com/office/powerpoint/2012/main" userId="6642d3c79e1f34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  <a:srgbClr val="FCECE8"/>
    <a:srgbClr val="F8D7CD"/>
    <a:srgbClr val="C00000"/>
    <a:srgbClr val="F4B084"/>
    <a:srgbClr val="FFD966"/>
    <a:srgbClr val="ACB9CA"/>
    <a:srgbClr val="BDD7EE"/>
    <a:srgbClr val="70AD47"/>
    <a:srgbClr val="1F4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5" autoAdjust="0"/>
    <p:restoredTop sz="96085" autoAdjust="0"/>
  </p:normalViewPr>
  <p:slideViewPr>
    <p:cSldViewPr snapToGrid="0">
      <p:cViewPr varScale="1">
        <p:scale>
          <a:sx n="105" d="100"/>
          <a:sy n="105" d="100"/>
        </p:scale>
        <p:origin x="1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879E7-C786-4674-BB8E-EF00881A491B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86045-0178-4FB2-9D7A-08D75B7694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53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92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706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712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949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325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777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895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320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007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139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554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530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381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794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415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3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7369-A355-4D19-AEEC-9D0100EF3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24699-1673-40E6-9241-180D77942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BE935-35F7-402A-9F4D-C68B29248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D7A12-EBDB-45B0-9FF5-F17A7EF67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C7090-3E02-4EBA-95BB-2F3FF45C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42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3C68-F937-4619-AC2A-808BB5FBC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4D0E72-F13A-47A1-9749-F939C5B61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CE7D0-DEEB-4789-9725-4826AE9B0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52C0A-0BB5-4C36-AC67-AFCF2DC0A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906B4-69CB-471E-B443-A6DD5955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21424-3B0E-4EEC-875D-327603D1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0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F412-1941-41D2-AC46-E8C20860A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A1B5D-15E6-4D4B-B6F5-E46A1A723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18167-751F-4B50-84DD-7F7377E43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10E4B-ECAF-4B58-9633-F0D2214AE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0936C-E069-45AA-8B1E-8B295D2A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37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0BBC43-F9FB-4DC0-9192-4C6BBC0BB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5541F-6124-45F5-9E33-C88771523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8D7AD-9B6B-4D71-A044-0A8CD107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F19E0-2B2A-44A5-95AA-5794953B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AE265-1899-40B9-ABCC-0F0FA6B45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77CF4-093B-4C66-A107-491AFAE19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249AB-C9F4-4A3F-A472-C5FDCF3AA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A491B-E55E-4F96-A0A2-08ABE853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EE9C3-3BD7-499C-9C8F-E914AF0CC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A0F2C-BB77-4D20-BD01-009748E0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00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AB41-C5F4-4F77-8A5C-14CA38A3E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5B807-A41F-4934-B9B5-F06B7FEC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A9AEC-9ECF-4105-84CF-CCC301ADB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A81FA-05E8-4A50-9FC5-A94F3634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13BE1-EE3A-45AF-BF76-41B86D07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7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1685-8ECA-46F3-BC78-B8E4D43D8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252D3-EA14-47C6-8BDF-B549E97DE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FA317-5ECF-4693-88DD-BCA7EC391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CA0AA-2226-49B9-8142-4F45D8CE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F340D-9456-43F7-A764-CBD130EF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2910B-6BBA-4043-8CD2-7AE056F1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60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960B3-16E7-4811-A5F8-83614659A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B62EE-BCB8-429D-BB6F-89DF9F3EA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4AD67-4C0E-484D-B7FF-FB976A171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D7660E-8B38-43A5-A48D-A4523AA03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EFE82-A3BC-42B8-9F71-5C3C1ADD4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BD8DB3-F688-4AB2-AAFC-0E5E7F2EB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F70DA-1B40-4425-B025-A8D06411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95CE6D-8A51-4013-A622-D11EFBB72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22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232E-9E69-481F-BDD8-74F4219ED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AD69E5-4081-437F-98E4-2CAF4F5CC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B30953-0189-477F-ABF4-CE4D2ED1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C43C7-506A-468F-96CB-96E8683C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81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19224-2084-4C89-AEFB-59035B0F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E9D01-9A95-4DC3-AD5E-0657203E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B0936-CF61-444A-88C9-B1BE2B01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0CC6F3-15F4-4749-9242-EDD4FF8C5DBF}"/>
              </a:ext>
            </a:extLst>
          </p:cNvPr>
          <p:cNvSpPr/>
          <p:nvPr userDrawn="1"/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OCR AS Level</a:t>
            </a:r>
          </a:p>
          <a:p>
            <a:pPr algn="ctr"/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(H046)</a:t>
            </a:r>
          </a:p>
          <a:p>
            <a:pPr algn="ctr"/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OCR A Level</a:t>
            </a:r>
          </a:p>
          <a:p>
            <a:pPr algn="ctr"/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(H446)</a:t>
            </a:r>
          </a:p>
          <a:p>
            <a:pPr algn="ctr"/>
            <a:endParaRPr lang="en-GB" sz="23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B2C14A7-E460-4357-90EB-FC2CBD74FCA1}"/>
              </a:ext>
            </a:extLst>
          </p:cNvPr>
          <p:cNvSpPr/>
          <p:nvPr userDrawn="1"/>
        </p:nvSpPr>
        <p:spPr>
          <a:xfrm>
            <a:off x="8915400" y="2354373"/>
            <a:ext cx="2140171" cy="214017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icture containing brush&#10;&#10;Description automatically generated">
            <a:extLst>
              <a:ext uri="{FF2B5EF4-FFF2-40B4-BE49-F238E27FC236}">
                <a16:creationId xmlns:a16="http://schemas.microsoft.com/office/drawing/2014/main" id="{802D9E8A-D873-49FF-AED9-2CD228DFF5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" r="-3" b="-3"/>
          <a:stretch/>
        </p:blipFill>
        <p:spPr>
          <a:xfrm>
            <a:off x="9029206" y="2474254"/>
            <a:ext cx="1912560" cy="190948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C181E4-E0E6-417C-A181-D2E36CE93221}"/>
              </a:ext>
            </a:extLst>
          </p:cNvPr>
          <p:cNvSpPr/>
          <p:nvPr userDrawn="1"/>
        </p:nvSpPr>
        <p:spPr>
          <a:xfrm>
            <a:off x="91193" y="6510363"/>
            <a:ext cx="9467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Teacher site: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craigndave.org   |  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Student site: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student.craigndave.org   |  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Smart revise: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smartrevise.co.uk  </a:t>
            </a:r>
          </a:p>
        </p:txBody>
      </p:sp>
    </p:spTree>
    <p:extLst>
      <p:ext uri="{BB962C8B-B14F-4D97-AF65-F5344CB8AC3E}">
        <p14:creationId xmlns:p14="http://schemas.microsoft.com/office/powerpoint/2010/main" val="409001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19224-2084-4C89-AEFB-59035B0F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E9D01-9A95-4DC3-AD5E-0657203E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B0936-CF61-444A-88C9-B1BE2B01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AACC54-1682-4874-BD09-D8CF92EDAE43}"/>
              </a:ext>
            </a:extLst>
          </p:cNvPr>
          <p:cNvGrpSpPr/>
          <p:nvPr userDrawn="1"/>
        </p:nvGrpSpPr>
        <p:grpSpPr>
          <a:xfrm>
            <a:off x="-1" y="0"/>
            <a:ext cx="12192002" cy="419100"/>
            <a:chOff x="-1" y="0"/>
            <a:chExt cx="12192002" cy="533400"/>
          </a:xfrm>
          <a:solidFill>
            <a:srgbClr val="FFB3B3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5FF8B6-F953-41A2-8CA9-2F6F841BDD32}"/>
                </a:ext>
              </a:extLst>
            </p:cNvPr>
            <p:cNvSpPr/>
            <p:nvPr/>
          </p:nvSpPr>
          <p:spPr>
            <a:xfrm>
              <a:off x="10123715" y="0"/>
              <a:ext cx="2068286" cy="5333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b="1" dirty="0">
                  <a:solidFill>
                    <a:schemeClr val="bg1">
                      <a:lumMod val="65000"/>
                    </a:schemeClr>
                  </a:solidFill>
                </a:rPr>
                <a:t>OCR H046/H466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B4ABA0-791C-4EF4-91E1-0A7F5B882D36}"/>
                </a:ext>
              </a:extLst>
            </p:cNvPr>
            <p:cNvSpPr/>
            <p:nvPr/>
          </p:nvSpPr>
          <p:spPr>
            <a:xfrm>
              <a:off x="-1" y="0"/>
              <a:ext cx="10551460" cy="533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b="1" dirty="0">
                  <a:solidFill>
                    <a:schemeClr val="bg1"/>
                  </a:solidFill>
                </a:rPr>
                <a:t>SLR13 Data types | Floating-point binary – Part 2: Normalisation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091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E615E-FCEC-48A2-8A58-855AC1751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6C2E3-EFFC-4E46-8E3B-353E3410C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F8DFF-FB25-4FDB-AE01-189095807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5E6D8-83E5-4A1F-91A5-3CC7778F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2ED67-D636-4841-A380-71A8E2C2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CBE11-BFFB-4E5F-95F9-EF6A83AD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81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68667-8C97-4EFE-84F3-BDAFCA0DE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6806C-F4A6-4145-8586-E1BA0D6AA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371F7-F0FF-4998-A335-671F6745C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D5A5-95A5-4ED6-B746-12AF9CEAF3AB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381F-CB31-4B37-8E8C-1B4AD2A08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29192-27C3-435C-AA4E-0FF49DC56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01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342EC1-2AFD-4406-9F14-4D674F90CAE8}"/>
              </a:ext>
            </a:extLst>
          </p:cNvPr>
          <p:cNvSpPr txBox="1"/>
          <p:nvPr/>
        </p:nvSpPr>
        <p:spPr>
          <a:xfrm>
            <a:off x="304800" y="92954"/>
            <a:ext cx="98792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+mj-cs"/>
              </a:rPr>
              <a:t>SLR13 Data types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BF442-A178-4CA8-8D0A-DF0A8E18C046}"/>
              </a:ext>
            </a:extLst>
          </p:cNvPr>
          <p:cNvSpPr txBox="1"/>
          <p:nvPr/>
        </p:nvSpPr>
        <p:spPr>
          <a:xfrm>
            <a:off x="304800" y="1650609"/>
            <a:ext cx="8267700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C00000"/>
                </a:solidFill>
              </a:rPr>
              <a:t>Floating-point binary – Part 2: Normalisation</a:t>
            </a:r>
            <a:br>
              <a:rPr lang="en-GB" sz="3200" dirty="0">
                <a:solidFill>
                  <a:srgbClr val="C00000"/>
                </a:solidFill>
              </a:rPr>
            </a:br>
            <a:r>
              <a:rPr lang="en-GB" sz="3200" dirty="0">
                <a:solidFill>
                  <a:srgbClr val="C00000"/>
                </a:solidFill>
              </a:rPr>
              <a:t>Representation and normalisation of floating-point numbers in binary</a:t>
            </a:r>
          </a:p>
        </p:txBody>
      </p:sp>
    </p:spTree>
    <p:extLst>
      <p:ext uri="{BB962C8B-B14F-4D97-AF65-F5344CB8AC3E}">
        <p14:creationId xmlns:p14="http://schemas.microsoft.com/office/powerpoint/2010/main" val="1383771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These three examples of typical </a:t>
            </a:r>
            <a:r>
              <a:rPr lang="en-GB" sz="1600" b="1" dirty="0">
                <a:solidFill>
                  <a:schemeClr val="tx1"/>
                </a:solidFill>
              </a:rPr>
              <a:t>floating-point</a:t>
            </a:r>
            <a:r>
              <a:rPr lang="en-GB" sz="1600" dirty="0">
                <a:solidFill>
                  <a:schemeClr val="tx1"/>
                </a:solidFill>
              </a:rPr>
              <a:t> numbers all represent the </a:t>
            </a:r>
            <a:r>
              <a:rPr lang="en-GB" sz="1600" b="1" dirty="0">
                <a:solidFill>
                  <a:schemeClr val="tx1"/>
                </a:solidFill>
              </a:rPr>
              <a:t>denary</a:t>
            </a:r>
            <a:r>
              <a:rPr lang="en-GB" sz="1600" dirty="0">
                <a:solidFill>
                  <a:schemeClr val="tx1"/>
                </a:solidFill>
              </a:rPr>
              <a:t> number 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In fact, there are an infinite number of ways to represent the number 1 using </a:t>
            </a:r>
            <a:r>
              <a:rPr lang="en-GB" sz="1600" b="1" dirty="0">
                <a:solidFill>
                  <a:schemeClr val="tx1"/>
                </a:solidFill>
              </a:rPr>
              <a:t>floating-point </a:t>
            </a:r>
            <a:r>
              <a:rPr lang="en-GB" sz="1600" dirty="0">
                <a:solidFill>
                  <a:schemeClr val="tx1"/>
                </a:solidFill>
              </a:rPr>
              <a:t>notation.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However, the number of bits we can use for the </a:t>
            </a:r>
            <a:r>
              <a:rPr lang="en-GB" sz="1600" b="1" dirty="0">
                <a:solidFill>
                  <a:schemeClr val="tx1"/>
                </a:solidFill>
              </a:rPr>
              <a:t>mantissa</a:t>
            </a:r>
            <a:r>
              <a:rPr lang="en-GB" sz="1600" dirty="0">
                <a:solidFill>
                  <a:schemeClr val="tx1"/>
                </a:solidFill>
              </a:rPr>
              <a:t> and </a:t>
            </a:r>
            <a:r>
              <a:rPr lang="en-GB" sz="1600" b="1" dirty="0">
                <a:solidFill>
                  <a:schemeClr val="tx1"/>
                </a:solidFill>
              </a:rPr>
              <a:t>exponent </a:t>
            </a:r>
            <a:r>
              <a:rPr lang="en-GB" sz="1600" dirty="0">
                <a:solidFill>
                  <a:schemeClr val="tx1"/>
                </a:solidFill>
              </a:rPr>
              <a:t>will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limit the number of possible combinations in a given format.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all represent 1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DEDF11AD-E4F9-4948-9487-B0DB2FEB0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489090"/>
              </p:ext>
            </p:extLst>
          </p:nvPr>
        </p:nvGraphicFramePr>
        <p:xfrm>
          <a:off x="176565" y="1448742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044D37EB-8504-41B1-99F7-6E510E68074C}"/>
              </a:ext>
            </a:extLst>
          </p:cNvPr>
          <p:cNvSpPr/>
          <p:nvPr/>
        </p:nvSpPr>
        <p:spPr>
          <a:xfrm>
            <a:off x="1009539" y="1901413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77306E-D9CB-469B-A443-B3B05AFBD543}"/>
              </a:ext>
            </a:extLst>
          </p:cNvPr>
          <p:cNvSpPr txBox="1"/>
          <p:nvPr/>
        </p:nvSpPr>
        <p:spPr>
          <a:xfrm>
            <a:off x="2073650" y="10447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042544-0EE2-4732-9143-288DB5266A77}"/>
              </a:ext>
            </a:extLst>
          </p:cNvPr>
          <p:cNvSpPr txBox="1"/>
          <p:nvPr/>
        </p:nvSpPr>
        <p:spPr>
          <a:xfrm>
            <a:off x="6271927" y="10447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772BC119-3F25-4834-9A9D-DBBE62E02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450540"/>
              </p:ext>
            </p:extLst>
          </p:nvPr>
        </p:nvGraphicFramePr>
        <p:xfrm>
          <a:off x="176565" y="3144192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40DD0C04-7FF1-4FED-B670-AED2A04C5762}"/>
              </a:ext>
            </a:extLst>
          </p:cNvPr>
          <p:cNvSpPr/>
          <p:nvPr/>
        </p:nvSpPr>
        <p:spPr>
          <a:xfrm>
            <a:off x="1009539" y="3596863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6" name="Table 2">
            <a:extLst>
              <a:ext uri="{FF2B5EF4-FFF2-40B4-BE49-F238E27FC236}">
                <a16:creationId xmlns:a16="http://schemas.microsoft.com/office/drawing/2014/main" id="{37923527-78B9-48C0-8D7C-A60CF3F8B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288244"/>
              </p:ext>
            </p:extLst>
          </p:nvPr>
        </p:nvGraphicFramePr>
        <p:xfrm>
          <a:off x="176565" y="4830117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34856673-C054-4E62-8D8E-78F41295FD20}"/>
              </a:ext>
            </a:extLst>
          </p:cNvPr>
          <p:cNvSpPr/>
          <p:nvPr/>
        </p:nvSpPr>
        <p:spPr>
          <a:xfrm>
            <a:off x="1009539" y="5282788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145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718DB5-271D-4660-BF7F-C354F9985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132"/>
          <a:stretch/>
        </p:blipFill>
        <p:spPr>
          <a:xfrm>
            <a:off x="-1" y="3392424"/>
            <a:ext cx="12192001" cy="32801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fact we can represent a number in many different ways is a problem.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need a consistent way of storing </a:t>
            </a:r>
            <a:r>
              <a:rPr lang="en-GB" sz="1600" b="1" dirty="0">
                <a:solidFill>
                  <a:schemeClr val="tx1"/>
                </a:solidFill>
              </a:rPr>
              <a:t>floating-point binary</a:t>
            </a:r>
            <a:r>
              <a:rPr lang="en-GB" sz="1600" dirty="0">
                <a:solidFill>
                  <a:schemeClr val="tx1"/>
                </a:solidFill>
              </a:rPr>
              <a:t> numbers so there is only one way of representing any given number – to do this, we </a:t>
            </a:r>
            <a:r>
              <a:rPr lang="en-GB" sz="1600" b="1" dirty="0">
                <a:solidFill>
                  <a:schemeClr val="tx1"/>
                </a:solidFill>
              </a:rPr>
              <a:t>normalise</a:t>
            </a:r>
            <a:r>
              <a:rPr lang="en-GB" sz="1600" dirty="0">
                <a:solidFill>
                  <a:schemeClr val="tx1"/>
                </a:solidFill>
              </a:rPr>
              <a:t> the number.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Besides having a consistent way to represent numbers, another advantage of </a:t>
            </a:r>
            <a:r>
              <a:rPr lang="en-GB" sz="1600" b="1" dirty="0">
                <a:solidFill>
                  <a:schemeClr val="tx1"/>
                </a:solidFill>
              </a:rPr>
              <a:t>normalised floating-point binary</a:t>
            </a:r>
            <a:r>
              <a:rPr lang="en-GB" sz="1600" dirty="0">
                <a:solidFill>
                  <a:schemeClr val="tx1"/>
                </a:solidFill>
              </a:rPr>
              <a:t> is the assurance we are storing numbers with the highest possible degree of accuracy.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814660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Normalising floating-point binary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8A31E01A-FDC7-4C17-8CE0-E5F7136F1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775688"/>
              </p:ext>
            </p:extLst>
          </p:nvPr>
        </p:nvGraphicFramePr>
        <p:xfrm>
          <a:off x="1656762" y="1115633"/>
          <a:ext cx="4439238" cy="7683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7758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537758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537758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537758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537758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24376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542024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542024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542024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29406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-1</a:t>
                      </a:r>
                    </a:p>
                  </a:txBody>
                  <a:tcPr marL="49488" marR="49488" marT="24744" marB="24744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1/2</a:t>
                      </a:r>
                    </a:p>
                  </a:txBody>
                  <a:tcPr marL="49488" marR="49488" marT="24744" marB="24744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1/4</a:t>
                      </a:r>
                    </a:p>
                  </a:txBody>
                  <a:tcPr marL="49488" marR="49488" marT="24744" marB="24744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1/8</a:t>
                      </a:r>
                    </a:p>
                  </a:txBody>
                  <a:tcPr marL="49488" marR="49488" marT="24744" marB="24744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1/16</a:t>
                      </a:r>
                    </a:p>
                  </a:txBody>
                  <a:tcPr marL="49488" marR="49488" marT="24744" marB="24744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 marL="49488" marR="49488" marT="24744" marB="24744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-4</a:t>
                      </a:r>
                    </a:p>
                  </a:txBody>
                  <a:tcPr marL="49488" marR="49488" marT="24744" marB="24744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2</a:t>
                      </a:r>
                    </a:p>
                  </a:txBody>
                  <a:tcPr marL="49488" marR="49488" marT="24744" marB="24744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</a:t>
                      </a:r>
                    </a:p>
                  </a:txBody>
                  <a:tcPr marL="49488" marR="49488" marT="24744" marB="24744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438952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0</a:t>
                      </a:r>
                    </a:p>
                  </a:txBody>
                  <a:tcPr marL="49488" marR="49488" marT="24744" marB="24744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0</a:t>
                      </a:r>
                    </a:p>
                  </a:txBody>
                  <a:tcPr marL="49488" marR="49488" marT="24744" marB="24744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</a:t>
                      </a:r>
                    </a:p>
                  </a:txBody>
                  <a:tcPr marL="49488" marR="49488" marT="24744" marB="24744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0</a:t>
                      </a:r>
                    </a:p>
                  </a:txBody>
                  <a:tcPr marL="49488" marR="49488" marT="24744" marB="24744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0</a:t>
                      </a:r>
                    </a:p>
                  </a:txBody>
                  <a:tcPr marL="49488" marR="49488" marT="24744" marB="24744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 marL="49488" marR="49488" marT="24744" marB="24744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0</a:t>
                      </a:r>
                    </a:p>
                  </a:txBody>
                  <a:tcPr marL="49488" marR="49488" marT="24744" marB="24744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</a:t>
                      </a:r>
                    </a:p>
                  </a:txBody>
                  <a:tcPr marL="49488" marR="49488" marT="24744" marB="24744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0</a:t>
                      </a:r>
                    </a:p>
                  </a:txBody>
                  <a:tcPr marL="49488" marR="49488" marT="24744" marB="24744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BEA90B48-47CD-4B70-AD06-4A07BC877780}"/>
              </a:ext>
            </a:extLst>
          </p:cNvPr>
          <p:cNvSpPr/>
          <p:nvPr/>
        </p:nvSpPr>
        <p:spPr>
          <a:xfrm>
            <a:off x="2095874" y="1358696"/>
            <a:ext cx="190060" cy="1900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7F372330-0696-43F0-9CA0-3E57D9A42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419692"/>
              </p:ext>
            </p:extLst>
          </p:nvPr>
        </p:nvGraphicFramePr>
        <p:xfrm>
          <a:off x="253205" y="2538183"/>
          <a:ext cx="4439238" cy="7683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7758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537758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537758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537758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537758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24376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542024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542024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542024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29406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-1</a:t>
                      </a:r>
                    </a:p>
                  </a:txBody>
                  <a:tcPr marL="49488" marR="49488" marT="24744" marB="24744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1/2</a:t>
                      </a:r>
                    </a:p>
                  </a:txBody>
                  <a:tcPr marL="49488" marR="49488" marT="24744" marB="24744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1/4</a:t>
                      </a:r>
                    </a:p>
                  </a:txBody>
                  <a:tcPr marL="49488" marR="49488" marT="24744" marB="24744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1/8</a:t>
                      </a:r>
                    </a:p>
                  </a:txBody>
                  <a:tcPr marL="49488" marR="49488" marT="24744" marB="24744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1/16</a:t>
                      </a:r>
                    </a:p>
                  </a:txBody>
                  <a:tcPr marL="49488" marR="49488" marT="24744" marB="24744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 marL="49488" marR="49488" marT="24744" marB="24744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-4</a:t>
                      </a:r>
                    </a:p>
                  </a:txBody>
                  <a:tcPr marL="49488" marR="49488" marT="24744" marB="24744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2</a:t>
                      </a:r>
                    </a:p>
                  </a:txBody>
                  <a:tcPr marL="49488" marR="49488" marT="24744" marB="24744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</a:t>
                      </a:r>
                    </a:p>
                  </a:txBody>
                  <a:tcPr marL="49488" marR="49488" marT="24744" marB="24744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438952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0</a:t>
                      </a:r>
                    </a:p>
                  </a:txBody>
                  <a:tcPr marL="49488" marR="49488" marT="24744" marB="24744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0</a:t>
                      </a:r>
                    </a:p>
                  </a:txBody>
                  <a:tcPr marL="49488" marR="49488" marT="24744" marB="24744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0</a:t>
                      </a:r>
                    </a:p>
                  </a:txBody>
                  <a:tcPr marL="49488" marR="49488" marT="24744" marB="24744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</a:t>
                      </a:r>
                    </a:p>
                  </a:txBody>
                  <a:tcPr marL="49488" marR="49488" marT="24744" marB="24744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0</a:t>
                      </a:r>
                    </a:p>
                  </a:txBody>
                  <a:tcPr marL="49488" marR="49488" marT="24744" marB="24744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 marL="49488" marR="49488" marT="24744" marB="24744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0</a:t>
                      </a:r>
                    </a:p>
                  </a:txBody>
                  <a:tcPr marL="49488" marR="49488" marT="24744" marB="24744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</a:t>
                      </a:r>
                    </a:p>
                  </a:txBody>
                  <a:tcPr marL="49488" marR="49488" marT="24744" marB="24744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</a:t>
                      </a:r>
                    </a:p>
                  </a:txBody>
                  <a:tcPr marL="49488" marR="49488" marT="24744" marB="24744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EF2638CD-D0DB-4F79-99D7-1295893F3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986714"/>
              </p:ext>
            </p:extLst>
          </p:nvPr>
        </p:nvGraphicFramePr>
        <p:xfrm>
          <a:off x="2405937" y="4112536"/>
          <a:ext cx="4439238" cy="7683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7758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537758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537758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537758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537758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24376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542024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542024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542024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29406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-1</a:t>
                      </a:r>
                    </a:p>
                  </a:txBody>
                  <a:tcPr marL="49488" marR="49488" marT="24744" marB="24744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1/2</a:t>
                      </a:r>
                    </a:p>
                  </a:txBody>
                  <a:tcPr marL="49488" marR="49488" marT="24744" marB="24744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1/4</a:t>
                      </a:r>
                    </a:p>
                  </a:txBody>
                  <a:tcPr marL="49488" marR="49488" marT="24744" marB="24744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1/8</a:t>
                      </a:r>
                    </a:p>
                  </a:txBody>
                  <a:tcPr marL="49488" marR="49488" marT="24744" marB="24744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1/16</a:t>
                      </a:r>
                    </a:p>
                  </a:txBody>
                  <a:tcPr marL="49488" marR="49488" marT="24744" marB="24744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 marL="49488" marR="49488" marT="24744" marB="24744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-4</a:t>
                      </a:r>
                    </a:p>
                  </a:txBody>
                  <a:tcPr marL="49488" marR="49488" marT="24744" marB="24744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2</a:t>
                      </a:r>
                    </a:p>
                  </a:txBody>
                  <a:tcPr marL="49488" marR="49488" marT="24744" marB="24744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</a:t>
                      </a:r>
                    </a:p>
                  </a:txBody>
                  <a:tcPr marL="49488" marR="49488" marT="24744" marB="24744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438952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0</a:t>
                      </a:r>
                    </a:p>
                  </a:txBody>
                  <a:tcPr marL="49488" marR="49488" marT="24744" marB="24744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</a:t>
                      </a:r>
                    </a:p>
                  </a:txBody>
                  <a:tcPr marL="49488" marR="49488" marT="24744" marB="24744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0</a:t>
                      </a:r>
                    </a:p>
                  </a:txBody>
                  <a:tcPr marL="49488" marR="49488" marT="24744" marB="24744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0</a:t>
                      </a:r>
                    </a:p>
                  </a:txBody>
                  <a:tcPr marL="49488" marR="49488" marT="24744" marB="24744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0</a:t>
                      </a:r>
                    </a:p>
                  </a:txBody>
                  <a:tcPr marL="49488" marR="49488" marT="24744" marB="24744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 marL="49488" marR="49488" marT="24744" marB="24744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0</a:t>
                      </a:r>
                    </a:p>
                  </a:txBody>
                  <a:tcPr marL="49488" marR="49488" marT="24744" marB="24744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0</a:t>
                      </a:r>
                    </a:p>
                  </a:txBody>
                  <a:tcPr marL="49488" marR="49488" marT="24744" marB="24744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</a:t>
                      </a:r>
                    </a:p>
                  </a:txBody>
                  <a:tcPr marL="49488" marR="49488" marT="24744" marB="24744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1B026777-4FB0-4B64-B94A-C6BF7EC051E2}"/>
              </a:ext>
            </a:extLst>
          </p:cNvPr>
          <p:cNvSpPr/>
          <p:nvPr/>
        </p:nvSpPr>
        <p:spPr>
          <a:xfrm>
            <a:off x="698667" y="2752988"/>
            <a:ext cx="190060" cy="1900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70473B9-44DE-41AB-9DA7-26ECB9256DB2}"/>
              </a:ext>
            </a:extLst>
          </p:cNvPr>
          <p:cNvSpPr/>
          <p:nvPr/>
        </p:nvSpPr>
        <p:spPr>
          <a:xfrm>
            <a:off x="2838054" y="4357455"/>
            <a:ext cx="190060" cy="1900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26AB40-9EC1-41FD-AAB4-538B3B5D2D1B}"/>
              </a:ext>
            </a:extLst>
          </p:cNvPr>
          <p:cNvSpPr txBox="1"/>
          <p:nvPr/>
        </p:nvSpPr>
        <p:spPr>
          <a:xfrm>
            <a:off x="6127788" y="1099783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=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E07409-D600-4D3D-A275-159085941F34}"/>
              </a:ext>
            </a:extLst>
          </p:cNvPr>
          <p:cNvSpPr txBox="1"/>
          <p:nvPr/>
        </p:nvSpPr>
        <p:spPr>
          <a:xfrm>
            <a:off x="4689725" y="2511495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=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84FB82-CB78-4E4A-9F1F-FE884ED149C8}"/>
              </a:ext>
            </a:extLst>
          </p:cNvPr>
          <p:cNvSpPr txBox="1"/>
          <p:nvPr/>
        </p:nvSpPr>
        <p:spPr>
          <a:xfrm>
            <a:off x="6868266" y="4098542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= 1</a:t>
            </a:r>
          </a:p>
        </p:txBody>
      </p:sp>
    </p:spTree>
    <p:extLst>
      <p:ext uri="{BB962C8B-B14F-4D97-AF65-F5344CB8AC3E}">
        <p14:creationId xmlns:p14="http://schemas.microsoft.com/office/powerpoint/2010/main" val="961130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It’s easy to spot a </a:t>
            </a:r>
            <a:r>
              <a:rPr lang="en-GB" sz="1600" b="1" dirty="0">
                <a:solidFill>
                  <a:schemeClr val="tx1"/>
                </a:solidFill>
              </a:rPr>
              <a:t>normalised floating-point binary</a:t>
            </a:r>
            <a:r>
              <a:rPr lang="en-GB" sz="1600" dirty="0">
                <a:solidFill>
                  <a:schemeClr val="tx1"/>
                </a:solidFill>
              </a:rPr>
              <a:t> number: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All positive </a:t>
            </a:r>
            <a:r>
              <a:rPr lang="en-GB" sz="1600" b="1" dirty="0">
                <a:solidFill>
                  <a:schemeClr val="tx1"/>
                </a:solidFill>
              </a:rPr>
              <a:t>normalised</a:t>
            </a:r>
            <a:r>
              <a:rPr lang="en-GB" sz="1600" dirty="0">
                <a:solidFill>
                  <a:schemeClr val="tx1"/>
                </a:solidFill>
              </a:rPr>
              <a:t> numbers start with 01.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All negative </a:t>
            </a:r>
            <a:r>
              <a:rPr lang="en-GB" sz="1600" b="1" dirty="0">
                <a:solidFill>
                  <a:schemeClr val="tx1"/>
                </a:solidFill>
              </a:rPr>
              <a:t>normalised</a:t>
            </a:r>
            <a:r>
              <a:rPr lang="en-GB" sz="1600" dirty="0">
                <a:solidFill>
                  <a:schemeClr val="tx1"/>
                </a:solidFill>
              </a:rPr>
              <a:t> numbers start with 10.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Going back to our previous example, the third number is the correct representation of the number 1 in 8 bits using the format shown – therefore, it is </a:t>
            </a:r>
            <a:r>
              <a:rPr lang="en-GB" sz="1600" b="1" dirty="0">
                <a:solidFill>
                  <a:schemeClr val="tx1"/>
                </a:solidFill>
              </a:rPr>
              <a:t>normalised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7074627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spot a normalised floating-point binary number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370B90F8-11A5-4748-857E-B92146C75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953499"/>
              </p:ext>
            </p:extLst>
          </p:nvPr>
        </p:nvGraphicFramePr>
        <p:xfrm>
          <a:off x="176565" y="1448742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A7F77831-15BB-464B-8C58-3C5B57C128C7}"/>
              </a:ext>
            </a:extLst>
          </p:cNvPr>
          <p:cNvSpPr/>
          <p:nvPr/>
        </p:nvSpPr>
        <p:spPr>
          <a:xfrm>
            <a:off x="1009539" y="1901413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0D0A909E-4D70-426A-BF49-D9FAC44CB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825206"/>
              </p:ext>
            </p:extLst>
          </p:nvPr>
        </p:nvGraphicFramePr>
        <p:xfrm>
          <a:off x="176565" y="3144192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D2EDD529-BFCE-495C-9D45-F6513760BD02}"/>
              </a:ext>
            </a:extLst>
          </p:cNvPr>
          <p:cNvSpPr/>
          <p:nvPr/>
        </p:nvSpPr>
        <p:spPr>
          <a:xfrm>
            <a:off x="1009539" y="3596863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60F67773-46C5-4F25-B060-F177DE8E4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497053"/>
              </p:ext>
            </p:extLst>
          </p:nvPr>
        </p:nvGraphicFramePr>
        <p:xfrm>
          <a:off x="176565" y="4830117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1AFA1B2E-1B8C-4623-B808-84D6761C0BCB}"/>
              </a:ext>
            </a:extLst>
          </p:cNvPr>
          <p:cNvSpPr/>
          <p:nvPr/>
        </p:nvSpPr>
        <p:spPr>
          <a:xfrm>
            <a:off x="1009539" y="5282788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B3AB5A7F-318A-4FE3-A237-589B5147A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947851"/>
              </p:ext>
            </p:extLst>
          </p:nvPr>
        </p:nvGraphicFramePr>
        <p:xfrm>
          <a:off x="176565" y="1448742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EEBE3A0E-65EB-4CF7-A4E6-67F2A401C060}"/>
              </a:ext>
            </a:extLst>
          </p:cNvPr>
          <p:cNvSpPr/>
          <p:nvPr/>
        </p:nvSpPr>
        <p:spPr>
          <a:xfrm>
            <a:off x="1009539" y="1901413"/>
            <a:ext cx="314325" cy="3143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1F16216A-E76E-4014-9181-8CD5AB478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873132"/>
              </p:ext>
            </p:extLst>
          </p:nvPr>
        </p:nvGraphicFramePr>
        <p:xfrm>
          <a:off x="176565" y="3144192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61CCF7BB-AE0D-4CB3-B363-A471F67D7252}"/>
              </a:ext>
            </a:extLst>
          </p:cNvPr>
          <p:cNvSpPr/>
          <p:nvPr/>
        </p:nvSpPr>
        <p:spPr>
          <a:xfrm>
            <a:off x="1009539" y="3596863"/>
            <a:ext cx="314325" cy="3143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14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Let’s see how we would store the </a:t>
            </a:r>
            <a:r>
              <a:rPr lang="en-GB" sz="1600" b="1" dirty="0">
                <a:solidFill>
                  <a:schemeClr val="tx1"/>
                </a:solidFill>
              </a:rPr>
              <a:t>base-10 denary</a:t>
            </a:r>
            <a:r>
              <a:rPr lang="en-GB" sz="1600" dirty="0">
                <a:solidFill>
                  <a:schemeClr val="tx1"/>
                </a:solidFill>
              </a:rPr>
              <a:t> number 6.5 in </a:t>
            </a:r>
            <a:r>
              <a:rPr lang="en-GB" sz="1600" b="1" dirty="0">
                <a:solidFill>
                  <a:schemeClr val="tx1"/>
                </a:solidFill>
              </a:rPr>
              <a:t>normalised floating-point binary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9214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fractional numbers using normalised floating-point binary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87A0044C-C60E-4350-AC73-FD7C2056C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084355"/>
              </p:ext>
            </p:extLst>
          </p:nvPr>
        </p:nvGraphicFramePr>
        <p:xfrm>
          <a:off x="176565" y="1431216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C1625FEB-64E6-4B93-81B6-E2AD59741ED4}"/>
              </a:ext>
            </a:extLst>
          </p:cNvPr>
          <p:cNvSpPr/>
          <p:nvPr/>
        </p:nvSpPr>
        <p:spPr>
          <a:xfrm>
            <a:off x="5124339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592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Let’s see how we would store the </a:t>
            </a:r>
            <a:r>
              <a:rPr lang="en-GB" sz="1600" b="1" dirty="0">
                <a:solidFill>
                  <a:schemeClr val="tx1"/>
                </a:solidFill>
              </a:rPr>
              <a:t>base-10 denary</a:t>
            </a:r>
            <a:r>
              <a:rPr lang="en-GB" sz="1600" dirty="0">
                <a:solidFill>
                  <a:schemeClr val="tx1"/>
                </a:solidFill>
              </a:rPr>
              <a:t> number 6.5 in </a:t>
            </a:r>
            <a:r>
              <a:rPr lang="en-GB" sz="1600" b="1" dirty="0">
                <a:solidFill>
                  <a:schemeClr val="tx1"/>
                </a:solidFill>
              </a:rPr>
              <a:t>normalised floating-point binary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First, we write out 6.5 on a standard </a:t>
            </a:r>
            <a:r>
              <a:rPr lang="en-GB" sz="1600" b="1" dirty="0">
                <a:solidFill>
                  <a:schemeClr val="tx1"/>
                </a:solidFill>
              </a:rPr>
              <a:t>fixed-point</a:t>
            </a:r>
            <a:r>
              <a:rPr lang="en-GB" sz="1600" dirty="0">
                <a:solidFill>
                  <a:schemeClr val="tx1"/>
                </a:solidFill>
              </a:rPr>
              <a:t> number line.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9214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fractional numbers using normalised floating-point binary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87A0044C-C60E-4350-AC73-FD7C2056C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851545"/>
              </p:ext>
            </p:extLst>
          </p:nvPr>
        </p:nvGraphicFramePr>
        <p:xfrm>
          <a:off x="176565" y="1431216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C1625FEB-64E6-4B93-81B6-E2AD59741ED4}"/>
              </a:ext>
            </a:extLst>
          </p:cNvPr>
          <p:cNvSpPr/>
          <p:nvPr/>
        </p:nvSpPr>
        <p:spPr>
          <a:xfrm>
            <a:off x="5124339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74CAA5E9-943D-4ED5-9DBA-93940D6A4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30336"/>
              </p:ext>
            </p:extLst>
          </p:nvPr>
        </p:nvGraphicFramePr>
        <p:xfrm>
          <a:off x="176565" y="1431216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E05337F7-CFC4-4F06-813B-A61F2FB8B09A}"/>
              </a:ext>
            </a:extLst>
          </p:cNvPr>
          <p:cNvSpPr/>
          <p:nvPr/>
        </p:nvSpPr>
        <p:spPr>
          <a:xfrm>
            <a:off x="5124339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4BFCA2-5D06-4F99-938A-45A2D15C2A0B}"/>
              </a:ext>
            </a:extLst>
          </p:cNvPr>
          <p:cNvSpPr txBox="1"/>
          <p:nvPr/>
        </p:nvSpPr>
        <p:spPr>
          <a:xfrm>
            <a:off x="2578608" y="3184850"/>
            <a:ext cx="4314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4      +        2                         +    0.5     = 6.5</a:t>
            </a:r>
          </a:p>
        </p:txBody>
      </p:sp>
    </p:spTree>
    <p:extLst>
      <p:ext uri="{BB962C8B-B14F-4D97-AF65-F5344CB8AC3E}">
        <p14:creationId xmlns:p14="http://schemas.microsoft.com/office/powerpoint/2010/main" val="163920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Let’s see how we would store the </a:t>
            </a:r>
            <a:r>
              <a:rPr lang="en-GB" sz="1600" b="1" dirty="0">
                <a:solidFill>
                  <a:schemeClr val="tx1"/>
                </a:solidFill>
              </a:rPr>
              <a:t>base-10 denary</a:t>
            </a:r>
            <a:r>
              <a:rPr lang="en-GB" sz="1600" dirty="0">
                <a:solidFill>
                  <a:schemeClr val="tx1"/>
                </a:solidFill>
              </a:rPr>
              <a:t> number 6.5 in </a:t>
            </a:r>
            <a:r>
              <a:rPr lang="en-GB" sz="1600" b="1" dirty="0">
                <a:solidFill>
                  <a:schemeClr val="tx1"/>
                </a:solidFill>
              </a:rPr>
              <a:t>normalised floating-point binary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First, we write out 6.5 on a standard </a:t>
            </a:r>
            <a:r>
              <a:rPr lang="en-GB" sz="1600" b="1" dirty="0">
                <a:solidFill>
                  <a:schemeClr val="tx1"/>
                </a:solidFill>
              </a:rPr>
              <a:t>fixed-point</a:t>
            </a:r>
            <a:r>
              <a:rPr lang="en-GB" sz="1600" dirty="0">
                <a:solidFill>
                  <a:schemeClr val="tx1"/>
                </a:solidFill>
              </a:rPr>
              <a:t> number 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Next, we move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so it sits between the first 0 and 1.  Remember, </a:t>
            </a:r>
            <a:r>
              <a:rPr lang="en-GB" sz="1600" b="1" dirty="0">
                <a:solidFill>
                  <a:schemeClr val="tx1"/>
                </a:solidFill>
              </a:rPr>
              <a:t>normalised</a:t>
            </a:r>
            <a:r>
              <a:rPr lang="en-GB" sz="1600" dirty="0">
                <a:solidFill>
                  <a:schemeClr val="tx1"/>
                </a:solidFill>
              </a:rPr>
              <a:t> positive numbers always start with 01.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So, we move it 3 places to the left.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9214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fractional numbers using normalised floating-point binary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87A0044C-C60E-4350-AC73-FD7C2056C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85451"/>
              </p:ext>
            </p:extLst>
          </p:nvPr>
        </p:nvGraphicFramePr>
        <p:xfrm>
          <a:off x="176565" y="1431216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C1625FEB-64E6-4B93-81B6-E2AD59741ED4}"/>
              </a:ext>
            </a:extLst>
          </p:cNvPr>
          <p:cNvSpPr/>
          <p:nvPr/>
        </p:nvSpPr>
        <p:spPr>
          <a:xfrm>
            <a:off x="5124339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A1A73972-1D21-4222-89C8-2D7588F394A9}"/>
              </a:ext>
            </a:extLst>
          </p:cNvPr>
          <p:cNvSpPr/>
          <p:nvPr/>
        </p:nvSpPr>
        <p:spPr>
          <a:xfrm flipH="1" flipV="1">
            <a:off x="4267088" y="2195972"/>
            <a:ext cx="1019286" cy="699940"/>
          </a:xfrm>
          <a:prstGeom prst="arc">
            <a:avLst>
              <a:gd name="adj1" fmla="val 10765249"/>
              <a:gd name="adj2" fmla="val 211754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9CA5133F-2D09-42E9-98F5-BC989C0CCA0F}"/>
              </a:ext>
            </a:extLst>
          </p:cNvPr>
          <p:cNvSpPr/>
          <p:nvPr/>
        </p:nvSpPr>
        <p:spPr>
          <a:xfrm flipH="1" flipV="1">
            <a:off x="3240659" y="2195972"/>
            <a:ext cx="1019286" cy="699940"/>
          </a:xfrm>
          <a:prstGeom prst="arc">
            <a:avLst>
              <a:gd name="adj1" fmla="val 10765249"/>
              <a:gd name="adj2" fmla="val 211754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88CD8DD5-3552-47B1-9205-F95A073317E1}"/>
              </a:ext>
            </a:extLst>
          </p:cNvPr>
          <p:cNvSpPr/>
          <p:nvPr/>
        </p:nvSpPr>
        <p:spPr>
          <a:xfrm flipH="1" flipV="1">
            <a:off x="2221373" y="2195972"/>
            <a:ext cx="1019286" cy="699940"/>
          </a:xfrm>
          <a:prstGeom prst="arc">
            <a:avLst>
              <a:gd name="adj1" fmla="val 10765249"/>
              <a:gd name="adj2" fmla="val 211754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62D5E4-176B-437B-B622-8A039B34A2ED}"/>
              </a:ext>
            </a:extLst>
          </p:cNvPr>
          <p:cNvSpPr txBox="1"/>
          <p:nvPr/>
        </p:nvSpPr>
        <p:spPr>
          <a:xfrm>
            <a:off x="4401468" y="322262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ym typeface="Wingdings" panose="05000000000000000000" pitchFamily="2" charset="2"/>
              </a:rPr>
              <a:t></a:t>
            </a:r>
            <a:r>
              <a:rPr lang="en-GB" sz="28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DC60F1-776D-4E53-9573-3E9F3E094E1D}"/>
              </a:ext>
            </a:extLst>
          </p:cNvPr>
          <p:cNvSpPr txBox="1"/>
          <p:nvPr/>
        </p:nvSpPr>
        <p:spPr>
          <a:xfrm>
            <a:off x="3375039" y="322262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ym typeface="Wingdings" panose="05000000000000000000" pitchFamily="2" charset="2"/>
              </a:rPr>
              <a:t></a:t>
            </a:r>
            <a:r>
              <a:rPr lang="en-GB" sz="2800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3C3DC0-8506-4469-977D-D0558229CAD5}"/>
              </a:ext>
            </a:extLst>
          </p:cNvPr>
          <p:cNvSpPr txBox="1"/>
          <p:nvPr/>
        </p:nvSpPr>
        <p:spPr>
          <a:xfrm>
            <a:off x="2359375" y="322262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ym typeface="Wingdings" panose="05000000000000000000" pitchFamily="2" charset="2"/>
              </a:rPr>
              <a:t></a:t>
            </a:r>
            <a:r>
              <a:rPr lang="en-GB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9898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6 3.33333E-6 L -0.25104 -0.004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7" grpId="0" animBg="1"/>
      <p:bldP spid="8" grpId="0" animBg="1"/>
      <p:bldP spid="3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As we had to move the </a:t>
            </a:r>
            <a:r>
              <a:rPr lang="en-GB" sz="1600" b="1" dirty="0">
                <a:solidFill>
                  <a:schemeClr val="tx1"/>
                </a:solidFill>
              </a:rPr>
              <a:t>binary point </a:t>
            </a:r>
            <a:r>
              <a:rPr lang="en-GB" sz="1600" dirty="0">
                <a:solidFill>
                  <a:schemeClr val="tx1"/>
                </a:solidFill>
              </a:rPr>
              <a:t>3 places to the left to get it to its </a:t>
            </a:r>
            <a:r>
              <a:rPr lang="en-GB" sz="1600" b="1" dirty="0">
                <a:solidFill>
                  <a:schemeClr val="tx1"/>
                </a:solidFill>
              </a:rPr>
              <a:t>normalised</a:t>
            </a:r>
            <a:r>
              <a:rPr lang="en-GB" sz="1600" dirty="0">
                <a:solidFill>
                  <a:schemeClr val="tx1"/>
                </a:solidFill>
              </a:rPr>
              <a:t> position, we will have to move it 3 places to the right to put it back in the correct position – we now know our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 must be +3.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Using our format of 3 bits for the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 stored in </a:t>
            </a:r>
            <a:r>
              <a:rPr lang="en-GB" sz="1600" b="1" dirty="0">
                <a:solidFill>
                  <a:schemeClr val="tx1"/>
                </a:solidFill>
              </a:rPr>
              <a:t>two’s complement, </a:t>
            </a:r>
            <a:r>
              <a:rPr lang="en-GB" sz="1600" dirty="0">
                <a:solidFill>
                  <a:schemeClr val="tx1"/>
                </a:solidFill>
              </a:rPr>
              <a:t>it must be: 011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9214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fractional numbers using normalised floating-point binary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87A0044C-C60E-4350-AC73-FD7C2056C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148163"/>
              </p:ext>
            </p:extLst>
          </p:nvPr>
        </p:nvGraphicFramePr>
        <p:xfrm>
          <a:off x="176565" y="1431216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C1625FEB-64E6-4B93-81B6-E2AD59741ED4}"/>
              </a:ext>
            </a:extLst>
          </p:cNvPr>
          <p:cNvSpPr/>
          <p:nvPr/>
        </p:nvSpPr>
        <p:spPr>
          <a:xfrm>
            <a:off x="2066814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797FD51A-F868-43BE-835A-6A1968F08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877950"/>
              </p:ext>
            </p:extLst>
          </p:nvPr>
        </p:nvGraphicFramePr>
        <p:xfrm>
          <a:off x="176559" y="4491027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A4D054E6-34D7-4E65-9A15-740C47B5AC3B}"/>
              </a:ext>
            </a:extLst>
          </p:cNvPr>
          <p:cNvSpPr/>
          <p:nvPr/>
        </p:nvSpPr>
        <p:spPr>
          <a:xfrm>
            <a:off x="1009533" y="4943698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D37C4-9646-4B5F-8CA4-4B07822042D6}"/>
              </a:ext>
            </a:extLst>
          </p:cNvPr>
          <p:cNvSpPr txBox="1"/>
          <p:nvPr/>
        </p:nvSpPr>
        <p:spPr>
          <a:xfrm>
            <a:off x="2073650" y="409812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3AD58-1BFA-4969-BE3D-933CEF8DFA80}"/>
              </a:ext>
            </a:extLst>
          </p:cNvPr>
          <p:cNvSpPr txBox="1"/>
          <p:nvPr/>
        </p:nvSpPr>
        <p:spPr>
          <a:xfrm>
            <a:off x="6271927" y="409812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BC366-65A9-493E-AF2B-D9020DDF1C13}"/>
              </a:ext>
            </a:extLst>
          </p:cNvPr>
          <p:cNvSpPr txBox="1"/>
          <p:nvPr/>
        </p:nvSpPr>
        <p:spPr>
          <a:xfrm>
            <a:off x="4401468" y="322262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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0910EE-52A9-4460-8958-E62CE81ED32D}"/>
              </a:ext>
            </a:extLst>
          </p:cNvPr>
          <p:cNvSpPr txBox="1"/>
          <p:nvPr/>
        </p:nvSpPr>
        <p:spPr>
          <a:xfrm>
            <a:off x="3375039" y="322262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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485A6B-5F6C-45D5-A7F9-F8B222325F7C}"/>
              </a:ext>
            </a:extLst>
          </p:cNvPr>
          <p:cNvSpPr txBox="1"/>
          <p:nvPr/>
        </p:nvSpPr>
        <p:spPr>
          <a:xfrm>
            <a:off x="2359375" y="322262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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F0D300-4BE2-46B3-AC7D-DDCDA57AC222}"/>
              </a:ext>
            </a:extLst>
          </p:cNvPr>
          <p:cNvSpPr txBox="1"/>
          <p:nvPr/>
        </p:nvSpPr>
        <p:spPr>
          <a:xfrm>
            <a:off x="4418967" y="3620919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ym typeface="Wingdings" panose="05000000000000000000" pitchFamily="2" charset="2"/>
              </a:rPr>
              <a:t>3</a:t>
            </a:r>
            <a:endParaRPr lang="en-GB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0A1C34-390D-4E81-B070-FD8422AD0799}"/>
              </a:ext>
            </a:extLst>
          </p:cNvPr>
          <p:cNvSpPr txBox="1"/>
          <p:nvPr/>
        </p:nvSpPr>
        <p:spPr>
          <a:xfrm>
            <a:off x="3392538" y="3620919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ym typeface="Wingdings" panose="05000000000000000000" pitchFamily="2" charset="2"/>
              </a:rPr>
              <a:t>2</a:t>
            </a:r>
            <a:endParaRPr lang="en-GB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0A58B2-4406-437B-8A17-96032C059272}"/>
              </a:ext>
            </a:extLst>
          </p:cNvPr>
          <p:cNvSpPr txBox="1"/>
          <p:nvPr/>
        </p:nvSpPr>
        <p:spPr>
          <a:xfrm>
            <a:off x="2376874" y="3620919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ym typeface="Wingdings" panose="05000000000000000000" pitchFamily="2" charset="2"/>
              </a:rPr>
              <a:t>1</a:t>
            </a:r>
            <a:endParaRPr lang="en-GB" sz="2800" dirty="0"/>
          </a:p>
        </p:txBody>
      </p:sp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0941F219-F5E4-4901-B289-34E3F6297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900094"/>
              </p:ext>
            </p:extLst>
          </p:nvPr>
        </p:nvGraphicFramePr>
        <p:xfrm>
          <a:off x="176559" y="4500552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2FB0FBB2-8F9E-4F51-A4A1-6F3F0D83C7F4}"/>
              </a:ext>
            </a:extLst>
          </p:cNvPr>
          <p:cNvSpPr/>
          <p:nvPr/>
        </p:nvSpPr>
        <p:spPr>
          <a:xfrm>
            <a:off x="1009533" y="4953223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86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7D2A10-36FF-403E-9AAE-1EF7590D8437}"/>
              </a:ext>
            </a:extLst>
          </p:cNvPr>
          <p:cNvSpPr/>
          <p:nvPr/>
        </p:nvSpPr>
        <p:spPr>
          <a:xfrm rot="1195707">
            <a:off x="1123960" y="2535413"/>
            <a:ext cx="432053" cy="2740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54E388-0C28-4126-939C-800F0E9EB11A}"/>
              </a:ext>
            </a:extLst>
          </p:cNvPr>
          <p:cNvSpPr/>
          <p:nvPr/>
        </p:nvSpPr>
        <p:spPr>
          <a:xfrm rot="1195707">
            <a:off x="2107338" y="2543196"/>
            <a:ext cx="432053" cy="2740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E2F7A2-F1E4-4314-90DD-D6485D23B051}"/>
              </a:ext>
            </a:extLst>
          </p:cNvPr>
          <p:cNvSpPr/>
          <p:nvPr/>
        </p:nvSpPr>
        <p:spPr>
          <a:xfrm rot="1195707">
            <a:off x="3092858" y="2582542"/>
            <a:ext cx="432053" cy="2740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ED198B-E896-4C88-9E31-8E2F1D0ACABC}"/>
              </a:ext>
            </a:extLst>
          </p:cNvPr>
          <p:cNvSpPr/>
          <p:nvPr/>
        </p:nvSpPr>
        <p:spPr>
          <a:xfrm rot="1195707">
            <a:off x="4106021" y="2522296"/>
            <a:ext cx="432053" cy="2740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BC29F71-2BD4-4A51-A369-37B9D2043398}"/>
              </a:ext>
            </a:extLst>
          </p:cNvPr>
          <p:cNvSpPr/>
          <p:nvPr/>
        </p:nvSpPr>
        <p:spPr>
          <a:xfrm rot="1295156">
            <a:off x="5122123" y="2590748"/>
            <a:ext cx="432053" cy="2740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last stage is to store the </a:t>
            </a:r>
            <a:r>
              <a:rPr lang="en-GB" sz="1600" b="1" dirty="0">
                <a:solidFill>
                  <a:schemeClr val="tx1"/>
                </a:solidFill>
              </a:rPr>
              <a:t>mantissa,</a:t>
            </a:r>
            <a:r>
              <a:rPr lang="en-GB" sz="1600" dirty="0">
                <a:solidFill>
                  <a:schemeClr val="tx1"/>
                </a:solidFill>
              </a:rPr>
              <a:t> which is simply the number from the original number line – remember, it must start 01.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now have the correct representation of the </a:t>
            </a:r>
            <a:r>
              <a:rPr lang="en-GB" sz="1600" b="1" dirty="0">
                <a:solidFill>
                  <a:schemeClr val="tx1"/>
                </a:solidFill>
              </a:rPr>
              <a:t>denary </a:t>
            </a:r>
            <a:r>
              <a:rPr lang="en-GB" sz="1600" dirty="0">
                <a:solidFill>
                  <a:schemeClr val="tx1"/>
                </a:solidFill>
              </a:rPr>
              <a:t>number 6.5 in this format using </a:t>
            </a:r>
            <a:r>
              <a:rPr lang="en-GB" sz="1600" b="1" dirty="0">
                <a:solidFill>
                  <a:schemeClr val="tx1"/>
                </a:solidFill>
              </a:rPr>
              <a:t>normalised floating-point binary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9214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fractional numbers using normalised floating-point binary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87A0044C-C60E-4350-AC73-FD7C2056C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412"/>
              </p:ext>
            </p:extLst>
          </p:nvPr>
        </p:nvGraphicFramePr>
        <p:xfrm>
          <a:off x="176565" y="1431216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C1625FEB-64E6-4B93-81B6-E2AD59741ED4}"/>
              </a:ext>
            </a:extLst>
          </p:cNvPr>
          <p:cNvSpPr/>
          <p:nvPr/>
        </p:nvSpPr>
        <p:spPr>
          <a:xfrm>
            <a:off x="2066814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797FD51A-F868-43BE-835A-6A1968F0892D}"/>
              </a:ext>
            </a:extLst>
          </p:cNvPr>
          <p:cNvGraphicFramePr>
            <a:graphicFrameLocks noGrp="1"/>
          </p:cNvGraphicFramePr>
          <p:nvPr/>
        </p:nvGraphicFramePr>
        <p:xfrm>
          <a:off x="176559" y="4491027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A4D054E6-34D7-4E65-9A15-740C47B5AC3B}"/>
              </a:ext>
            </a:extLst>
          </p:cNvPr>
          <p:cNvSpPr/>
          <p:nvPr/>
        </p:nvSpPr>
        <p:spPr>
          <a:xfrm>
            <a:off x="1009533" y="4943698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D37C4-9646-4B5F-8CA4-4B07822042D6}"/>
              </a:ext>
            </a:extLst>
          </p:cNvPr>
          <p:cNvSpPr txBox="1"/>
          <p:nvPr/>
        </p:nvSpPr>
        <p:spPr>
          <a:xfrm>
            <a:off x="2073650" y="409812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3AD58-1BFA-4969-BE3D-933CEF8DFA80}"/>
              </a:ext>
            </a:extLst>
          </p:cNvPr>
          <p:cNvSpPr txBox="1"/>
          <p:nvPr/>
        </p:nvSpPr>
        <p:spPr>
          <a:xfrm>
            <a:off x="6271927" y="409812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0941F219-F5E4-4901-B289-34E3F6297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62508"/>
              </p:ext>
            </p:extLst>
          </p:nvPr>
        </p:nvGraphicFramePr>
        <p:xfrm>
          <a:off x="176559" y="4500552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2FB0FBB2-8F9E-4F51-A4A1-6F3F0D83C7F4}"/>
              </a:ext>
            </a:extLst>
          </p:cNvPr>
          <p:cNvSpPr/>
          <p:nvPr/>
        </p:nvSpPr>
        <p:spPr>
          <a:xfrm>
            <a:off x="1009533" y="4953223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4CEAE0-EF34-4C77-BB53-104DD464830D}"/>
              </a:ext>
            </a:extLst>
          </p:cNvPr>
          <p:cNvSpPr txBox="1"/>
          <p:nvPr/>
        </p:nvSpPr>
        <p:spPr>
          <a:xfrm>
            <a:off x="1543051" y="253605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FC500A-EBB5-423F-8629-E2E54E474345}"/>
              </a:ext>
            </a:extLst>
          </p:cNvPr>
          <p:cNvSpPr txBox="1"/>
          <p:nvPr/>
        </p:nvSpPr>
        <p:spPr>
          <a:xfrm>
            <a:off x="2564608" y="253605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A3AD26-B815-422B-86CE-E9166541F2F3}"/>
              </a:ext>
            </a:extLst>
          </p:cNvPr>
          <p:cNvSpPr txBox="1"/>
          <p:nvPr/>
        </p:nvSpPr>
        <p:spPr>
          <a:xfrm>
            <a:off x="3586165" y="25360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34B9FF-0852-4110-9695-CA89311D2167}"/>
              </a:ext>
            </a:extLst>
          </p:cNvPr>
          <p:cNvSpPr txBox="1"/>
          <p:nvPr/>
        </p:nvSpPr>
        <p:spPr>
          <a:xfrm>
            <a:off x="4610174" y="25360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E09A95-594C-4299-B5EE-EB1ADCB4D53B}"/>
              </a:ext>
            </a:extLst>
          </p:cNvPr>
          <p:cNvSpPr txBox="1"/>
          <p:nvPr/>
        </p:nvSpPr>
        <p:spPr>
          <a:xfrm>
            <a:off x="5629279" y="253604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0913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9167E-6 -2.22222E-6 L -0.08125 0.39931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-0.08698 0.39931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9" y="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8737 0.39792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75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-0.09089 0.39792 " pathEditMode="relative" rAng="0" ptsTypes="AA">
                                      <p:cBhvr>
                                        <p:cTn id="1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09466 0.39792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can check if we have stored 6.5 correctly by trying to convert our answer back into </a:t>
            </a:r>
            <a:r>
              <a:rPr lang="en-GB" sz="1600" b="1" dirty="0">
                <a:solidFill>
                  <a:schemeClr val="tx1"/>
                </a:solidFill>
              </a:rPr>
              <a:t>denary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</a:t>
            </a:r>
            <a:r>
              <a:rPr lang="en-GB" sz="1600" b="1" dirty="0">
                <a:solidFill>
                  <a:schemeClr val="tx1"/>
                </a:solidFill>
              </a:rPr>
              <a:t>exponent </a:t>
            </a:r>
            <a:r>
              <a:rPr lang="en-GB" sz="1600" dirty="0">
                <a:solidFill>
                  <a:schemeClr val="tx1"/>
                </a:solidFill>
              </a:rPr>
              <a:t>is 3 – this tells us we need to move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in the </a:t>
            </a:r>
            <a:r>
              <a:rPr lang="en-GB" sz="1600" b="1" dirty="0">
                <a:solidFill>
                  <a:schemeClr val="tx1"/>
                </a:solidFill>
              </a:rPr>
              <a:t>mantissa</a:t>
            </a:r>
            <a:r>
              <a:rPr lang="en-GB" sz="1600" dirty="0">
                <a:solidFill>
                  <a:schemeClr val="tx1"/>
                </a:solidFill>
              </a:rPr>
              <a:t> 3 places to the right.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9214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fractional numbers using normalised floating-point binary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797FD51A-F868-43BE-835A-6A1968F08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608362"/>
              </p:ext>
            </p:extLst>
          </p:nvPr>
        </p:nvGraphicFramePr>
        <p:xfrm>
          <a:off x="176559" y="1564947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A4D054E6-34D7-4E65-9A15-740C47B5AC3B}"/>
              </a:ext>
            </a:extLst>
          </p:cNvPr>
          <p:cNvSpPr/>
          <p:nvPr/>
        </p:nvSpPr>
        <p:spPr>
          <a:xfrm>
            <a:off x="1009533" y="2017618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D37C4-9646-4B5F-8CA4-4B07822042D6}"/>
              </a:ext>
            </a:extLst>
          </p:cNvPr>
          <p:cNvSpPr txBox="1"/>
          <p:nvPr/>
        </p:nvSpPr>
        <p:spPr>
          <a:xfrm>
            <a:off x="2073650" y="117204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3AD58-1BFA-4969-BE3D-933CEF8DFA80}"/>
              </a:ext>
            </a:extLst>
          </p:cNvPr>
          <p:cNvSpPr txBox="1"/>
          <p:nvPr/>
        </p:nvSpPr>
        <p:spPr>
          <a:xfrm>
            <a:off x="6271927" y="117204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0941F219-F5E4-4901-B289-34E3F6297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263198"/>
              </p:ext>
            </p:extLst>
          </p:nvPr>
        </p:nvGraphicFramePr>
        <p:xfrm>
          <a:off x="176559" y="1574472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25" name="Oval 24">
            <a:extLst>
              <a:ext uri="{FF2B5EF4-FFF2-40B4-BE49-F238E27FC236}">
                <a16:creationId xmlns:a16="http://schemas.microsoft.com/office/drawing/2014/main" id="{E9D2A8A8-ABCA-4ECC-8B6C-C77E0CBB7827}"/>
              </a:ext>
            </a:extLst>
          </p:cNvPr>
          <p:cNvSpPr/>
          <p:nvPr/>
        </p:nvSpPr>
        <p:spPr>
          <a:xfrm>
            <a:off x="1009539" y="202028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2AC8E559-43EA-472A-8765-78DD41478AC2}"/>
              </a:ext>
            </a:extLst>
          </p:cNvPr>
          <p:cNvSpPr/>
          <p:nvPr/>
        </p:nvSpPr>
        <p:spPr>
          <a:xfrm flipV="1">
            <a:off x="1166700" y="2020285"/>
            <a:ext cx="990137" cy="699940"/>
          </a:xfrm>
          <a:prstGeom prst="arc">
            <a:avLst>
              <a:gd name="adj1" fmla="val 10765249"/>
              <a:gd name="adj2" fmla="val 211754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E0F2C9C6-27BB-4F3D-B89D-BE19AF9A000B}"/>
              </a:ext>
            </a:extLst>
          </p:cNvPr>
          <p:cNvSpPr/>
          <p:nvPr/>
        </p:nvSpPr>
        <p:spPr>
          <a:xfrm flipV="1">
            <a:off x="2169537" y="2016445"/>
            <a:ext cx="990137" cy="699940"/>
          </a:xfrm>
          <a:prstGeom prst="arc">
            <a:avLst>
              <a:gd name="adj1" fmla="val 10765249"/>
              <a:gd name="adj2" fmla="val 211754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6281B4DA-1462-41E6-87B2-6AF51AD6DC18}"/>
              </a:ext>
            </a:extLst>
          </p:cNvPr>
          <p:cNvSpPr/>
          <p:nvPr/>
        </p:nvSpPr>
        <p:spPr>
          <a:xfrm flipV="1">
            <a:off x="3159674" y="2016445"/>
            <a:ext cx="990137" cy="699940"/>
          </a:xfrm>
          <a:prstGeom prst="arc">
            <a:avLst>
              <a:gd name="adj1" fmla="val 10765249"/>
              <a:gd name="adj2" fmla="val 211754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96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6 1.85185E-6 L 0.24466 -0.0002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id="{84BCDC77-621A-45E3-9C56-075F4DB58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75015"/>
              </p:ext>
            </p:extLst>
          </p:nvPr>
        </p:nvGraphicFramePr>
        <p:xfrm>
          <a:off x="176565" y="1576758"/>
          <a:ext cx="797277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24" name="Oval 23">
            <a:extLst>
              <a:ext uri="{FF2B5EF4-FFF2-40B4-BE49-F238E27FC236}">
                <a16:creationId xmlns:a16="http://schemas.microsoft.com/office/drawing/2014/main" id="{92D80137-D4B4-4EC6-88E3-C71F6D16AAB7}"/>
              </a:ext>
            </a:extLst>
          </p:cNvPr>
          <p:cNvSpPr/>
          <p:nvPr/>
        </p:nvSpPr>
        <p:spPr>
          <a:xfrm>
            <a:off x="3990864" y="2029429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can check if we have stored 6.5 correctly by trying to convert our answer back into </a:t>
            </a:r>
            <a:r>
              <a:rPr lang="en-GB" sz="1600" b="1" dirty="0">
                <a:solidFill>
                  <a:schemeClr val="tx1"/>
                </a:solidFill>
              </a:rPr>
              <a:t>denary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</a:t>
            </a:r>
            <a:r>
              <a:rPr lang="en-GB" sz="1600" b="1" dirty="0">
                <a:solidFill>
                  <a:schemeClr val="tx1"/>
                </a:solidFill>
              </a:rPr>
              <a:t>exponent </a:t>
            </a:r>
            <a:r>
              <a:rPr lang="en-GB" sz="1600" dirty="0">
                <a:solidFill>
                  <a:schemeClr val="tx1"/>
                </a:solidFill>
              </a:rPr>
              <a:t>is 3 – this tells us we need to move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in the </a:t>
            </a:r>
            <a:r>
              <a:rPr lang="en-GB" sz="1600" b="1" dirty="0">
                <a:solidFill>
                  <a:schemeClr val="tx1"/>
                </a:solidFill>
              </a:rPr>
              <a:t>mantissa</a:t>
            </a:r>
            <a:r>
              <a:rPr lang="en-GB" sz="1600" dirty="0">
                <a:solidFill>
                  <a:schemeClr val="tx1"/>
                </a:solidFill>
              </a:rPr>
              <a:t> 3 places to the right.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are left with: 0110.1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apply the normal </a:t>
            </a:r>
            <a:r>
              <a:rPr lang="en-GB" sz="1600" b="1" dirty="0">
                <a:solidFill>
                  <a:schemeClr val="tx1"/>
                </a:solidFill>
              </a:rPr>
              <a:t>binary</a:t>
            </a:r>
            <a:r>
              <a:rPr lang="en-GB" sz="1600" dirty="0">
                <a:solidFill>
                  <a:schemeClr val="tx1"/>
                </a:solidFill>
              </a:rPr>
              <a:t> weighting line and add up any columns that have a 1 in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So, we have: 4 + 2 + 0.5 = 6.5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9214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fractional numbers using normalised floating-point binary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797FD51A-F868-43BE-835A-6A1968F0892D}"/>
              </a:ext>
            </a:extLst>
          </p:cNvPr>
          <p:cNvGraphicFramePr>
            <a:graphicFrameLocks noGrp="1"/>
          </p:cNvGraphicFramePr>
          <p:nvPr/>
        </p:nvGraphicFramePr>
        <p:xfrm>
          <a:off x="176559" y="1564947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A4D054E6-34D7-4E65-9A15-740C47B5AC3B}"/>
              </a:ext>
            </a:extLst>
          </p:cNvPr>
          <p:cNvSpPr/>
          <p:nvPr/>
        </p:nvSpPr>
        <p:spPr>
          <a:xfrm>
            <a:off x="1009533" y="2017618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D37C4-9646-4B5F-8CA4-4B07822042D6}"/>
              </a:ext>
            </a:extLst>
          </p:cNvPr>
          <p:cNvSpPr txBox="1"/>
          <p:nvPr/>
        </p:nvSpPr>
        <p:spPr>
          <a:xfrm>
            <a:off x="2073650" y="117204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3AD58-1BFA-4969-BE3D-933CEF8DFA80}"/>
              </a:ext>
            </a:extLst>
          </p:cNvPr>
          <p:cNvSpPr txBox="1"/>
          <p:nvPr/>
        </p:nvSpPr>
        <p:spPr>
          <a:xfrm>
            <a:off x="6271927" y="117204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0941F219-F5E4-4901-B289-34E3F6297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558406"/>
              </p:ext>
            </p:extLst>
          </p:nvPr>
        </p:nvGraphicFramePr>
        <p:xfrm>
          <a:off x="176559" y="1574472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25" name="Oval 24">
            <a:extLst>
              <a:ext uri="{FF2B5EF4-FFF2-40B4-BE49-F238E27FC236}">
                <a16:creationId xmlns:a16="http://schemas.microsoft.com/office/drawing/2014/main" id="{E9D2A8A8-ABCA-4ECC-8B6C-C77E0CBB7827}"/>
              </a:ext>
            </a:extLst>
          </p:cNvPr>
          <p:cNvSpPr/>
          <p:nvPr/>
        </p:nvSpPr>
        <p:spPr>
          <a:xfrm>
            <a:off x="3990483" y="202028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CF60FF-444E-474A-AE45-3FF6BE52E473}"/>
              </a:ext>
            </a:extLst>
          </p:cNvPr>
          <p:cNvSpPr/>
          <p:nvPr/>
        </p:nvSpPr>
        <p:spPr>
          <a:xfrm>
            <a:off x="3956010" y="2019546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5113143B-6B1B-4B6E-B3EE-A911F379E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153994"/>
              </p:ext>
            </p:extLst>
          </p:nvPr>
        </p:nvGraphicFramePr>
        <p:xfrm>
          <a:off x="164861" y="1564672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240190E3-2FFE-4FEB-9A8F-6AFCA94D98F0}"/>
              </a:ext>
            </a:extLst>
          </p:cNvPr>
          <p:cNvSpPr/>
          <p:nvPr/>
        </p:nvSpPr>
        <p:spPr>
          <a:xfrm>
            <a:off x="3956010" y="2017343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id="{B5C02A8C-1251-4DCA-A5D4-4DD93325A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567747"/>
              </p:ext>
            </p:extLst>
          </p:nvPr>
        </p:nvGraphicFramePr>
        <p:xfrm>
          <a:off x="164984" y="1569982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½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D03AE65E-1F0F-4987-A34B-127414673A1E}"/>
              </a:ext>
            </a:extLst>
          </p:cNvPr>
          <p:cNvSpPr/>
          <p:nvPr/>
        </p:nvSpPr>
        <p:spPr>
          <a:xfrm>
            <a:off x="3956010" y="2024480"/>
            <a:ext cx="314325" cy="3143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ABE028-C125-408C-B534-421E680C8A3E}"/>
              </a:ext>
            </a:extLst>
          </p:cNvPr>
          <p:cNvSpPr txBox="1"/>
          <p:nvPr/>
        </p:nvSpPr>
        <p:spPr>
          <a:xfrm>
            <a:off x="2069469" y="116987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2F2332-8BEF-4B8C-AFCD-E640C12DA1D8}"/>
              </a:ext>
            </a:extLst>
          </p:cNvPr>
          <p:cNvSpPr txBox="1"/>
          <p:nvPr/>
        </p:nvSpPr>
        <p:spPr>
          <a:xfrm>
            <a:off x="1522171" y="4681958"/>
            <a:ext cx="4314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4      +       2                         +    0.5    =  6.5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4696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7 -1.11111E-6 L 2.08333E-7 0.25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3.33333E-6 L 3.75E-6 0.25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20" grpId="0" animBg="1"/>
      <p:bldP spid="21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176235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note about this video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060" name="Group 3059">
            <a:extLst>
              <a:ext uri="{FF2B5EF4-FFF2-40B4-BE49-F238E27FC236}">
                <a16:creationId xmlns:a16="http://schemas.microsoft.com/office/drawing/2014/main" id="{7E5CE014-93C2-469A-A554-EECF6DFCAF0A}"/>
              </a:ext>
            </a:extLst>
          </p:cNvPr>
          <p:cNvGrpSpPr/>
          <p:nvPr/>
        </p:nvGrpSpPr>
        <p:grpSpPr>
          <a:xfrm>
            <a:off x="216286" y="1231322"/>
            <a:ext cx="7101690" cy="5477490"/>
            <a:chOff x="4706243" y="2443259"/>
            <a:chExt cx="2761389" cy="2129843"/>
          </a:xfrm>
        </p:grpSpPr>
        <p:sp>
          <p:nvSpPr>
            <p:cNvPr id="3013" name="Freeform: Shape 3012">
              <a:extLst>
                <a:ext uri="{FF2B5EF4-FFF2-40B4-BE49-F238E27FC236}">
                  <a16:creationId xmlns:a16="http://schemas.microsoft.com/office/drawing/2014/main" id="{5191AA9F-8925-42F3-92F1-57E940CD4A8D}"/>
                </a:ext>
              </a:extLst>
            </p:cNvPr>
            <p:cNvSpPr/>
            <p:nvPr/>
          </p:nvSpPr>
          <p:spPr>
            <a:xfrm>
              <a:off x="5611944" y="4295125"/>
              <a:ext cx="948406" cy="277977"/>
            </a:xfrm>
            <a:custGeom>
              <a:avLst/>
              <a:gdLst>
                <a:gd name="connsiteX0" fmla="*/ 857888 w 948406"/>
                <a:gd name="connsiteY0" fmla="*/ 261502 h 277977"/>
                <a:gd name="connsiteX1" fmla="*/ 813306 w 948406"/>
                <a:gd name="connsiteY1" fmla="*/ 232241 h 277977"/>
                <a:gd name="connsiteX2" fmla="*/ 782990 w 948406"/>
                <a:gd name="connsiteY2" fmla="*/ 0 h 277977"/>
                <a:gd name="connsiteX3" fmla="*/ 165416 w 948406"/>
                <a:gd name="connsiteY3" fmla="*/ 0 h 277977"/>
                <a:gd name="connsiteX4" fmla="*/ 135101 w 948406"/>
                <a:gd name="connsiteY4" fmla="*/ 232241 h 277977"/>
                <a:gd name="connsiteX5" fmla="*/ 90517 w 948406"/>
                <a:gd name="connsiteY5" fmla="*/ 261502 h 277977"/>
                <a:gd name="connsiteX6" fmla="*/ 0 w 948406"/>
                <a:gd name="connsiteY6" fmla="*/ 277978 h 277977"/>
                <a:gd name="connsiteX7" fmla="*/ 948406 w 948406"/>
                <a:gd name="connsiteY7" fmla="*/ 277978 h 277977"/>
                <a:gd name="connsiteX8" fmla="*/ 857888 w 948406"/>
                <a:gd name="connsiteY8" fmla="*/ 261502 h 277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8406" h="277977">
                  <a:moveTo>
                    <a:pt x="857888" y="261502"/>
                  </a:moveTo>
                  <a:cubicBezTo>
                    <a:pt x="826420" y="255307"/>
                    <a:pt x="818611" y="254912"/>
                    <a:pt x="813306" y="232241"/>
                  </a:cubicBezTo>
                  <a:cubicBezTo>
                    <a:pt x="808000" y="209571"/>
                    <a:pt x="782990" y="0"/>
                    <a:pt x="782990" y="0"/>
                  </a:cubicBezTo>
                  <a:lnTo>
                    <a:pt x="165416" y="0"/>
                  </a:lnTo>
                  <a:cubicBezTo>
                    <a:pt x="165416" y="0"/>
                    <a:pt x="140373" y="209604"/>
                    <a:pt x="135101" y="232241"/>
                  </a:cubicBezTo>
                  <a:cubicBezTo>
                    <a:pt x="129828" y="254879"/>
                    <a:pt x="121920" y="255307"/>
                    <a:pt x="90517" y="261502"/>
                  </a:cubicBezTo>
                  <a:cubicBezTo>
                    <a:pt x="59115" y="267697"/>
                    <a:pt x="0" y="273496"/>
                    <a:pt x="0" y="277978"/>
                  </a:cubicBezTo>
                  <a:lnTo>
                    <a:pt x="948406" y="277978"/>
                  </a:lnTo>
                  <a:cubicBezTo>
                    <a:pt x="948406" y="273496"/>
                    <a:pt x="889357" y="267730"/>
                    <a:pt x="857888" y="261502"/>
                  </a:cubicBezTo>
                  <a:close/>
                </a:path>
              </a:pathLst>
            </a:custGeom>
            <a:solidFill>
              <a:srgbClr val="C9CCD2"/>
            </a:solidFill>
            <a:ln w="3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14" name="Freeform: Shape 3013">
              <a:extLst>
                <a:ext uri="{FF2B5EF4-FFF2-40B4-BE49-F238E27FC236}">
                  <a16:creationId xmlns:a16="http://schemas.microsoft.com/office/drawing/2014/main" id="{36EE4DBE-47D0-4E34-9F54-13E56F769B48}"/>
                </a:ext>
              </a:extLst>
            </p:cNvPr>
            <p:cNvSpPr/>
            <p:nvPr/>
          </p:nvSpPr>
          <p:spPr>
            <a:xfrm>
              <a:off x="4706243" y="4073363"/>
              <a:ext cx="2761389" cy="221696"/>
            </a:xfrm>
            <a:custGeom>
              <a:avLst/>
              <a:gdLst>
                <a:gd name="connsiteX0" fmla="*/ 0 w 2761389"/>
                <a:gd name="connsiteY0" fmla="*/ 0 h 221696"/>
                <a:gd name="connsiteX1" fmla="*/ 0 w 2761389"/>
                <a:gd name="connsiteY1" fmla="*/ 146469 h 221696"/>
                <a:gd name="connsiteX2" fmla="*/ 75228 w 2761389"/>
                <a:gd name="connsiteY2" fmla="*/ 221697 h 221696"/>
                <a:gd name="connsiteX3" fmla="*/ 2686128 w 2761389"/>
                <a:gd name="connsiteY3" fmla="*/ 221697 h 221696"/>
                <a:gd name="connsiteX4" fmla="*/ 2761389 w 2761389"/>
                <a:gd name="connsiteY4" fmla="*/ 146469 h 221696"/>
                <a:gd name="connsiteX5" fmla="*/ 2761389 w 2761389"/>
                <a:gd name="connsiteY5" fmla="*/ 0 h 22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1389" h="221696">
                  <a:moveTo>
                    <a:pt x="0" y="0"/>
                  </a:moveTo>
                  <a:lnTo>
                    <a:pt x="0" y="146469"/>
                  </a:lnTo>
                  <a:cubicBezTo>
                    <a:pt x="132" y="187964"/>
                    <a:pt x="33742" y="221571"/>
                    <a:pt x="75228" y="221697"/>
                  </a:cubicBezTo>
                  <a:lnTo>
                    <a:pt x="2686128" y="221697"/>
                  </a:lnTo>
                  <a:cubicBezTo>
                    <a:pt x="2727614" y="221571"/>
                    <a:pt x="2761257" y="187968"/>
                    <a:pt x="2761389" y="146469"/>
                  </a:cubicBezTo>
                  <a:lnTo>
                    <a:pt x="2761389" y="0"/>
                  </a:lnTo>
                  <a:close/>
                </a:path>
              </a:pathLst>
            </a:custGeom>
            <a:solidFill>
              <a:srgbClr val="B0B5BA"/>
            </a:solidFill>
            <a:ln w="3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15" name="Freeform: Shape 3014">
              <a:extLst>
                <a:ext uri="{FF2B5EF4-FFF2-40B4-BE49-F238E27FC236}">
                  <a16:creationId xmlns:a16="http://schemas.microsoft.com/office/drawing/2014/main" id="{89A6E792-F737-4543-8545-95FFFC0D51E0}"/>
                </a:ext>
              </a:extLst>
            </p:cNvPr>
            <p:cNvSpPr/>
            <p:nvPr/>
          </p:nvSpPr>
          <p:spPr>
            <a:xfrm>
              <a:off x="4706243" y="2443259"/>
              <a:ext cx="2761389" cy="1629905"/>
            </a:xfrm>
            <a:custGeom>
              <a:avLst/>
              <a:gdLst>
                <a:gd name="connsiteX0" fmla="*/ 0 w 2761389"/>
                <a:gd name="connsiteY0" fmla="*/ 1629906 h 1629905"/>
                <a:gd name="connsiteX1" fmla="*/ 0 w 2761389"/>
                <a:gd name="connsiteY1" fmla="*/ 68737 h 1629905"/>
                <a:gd name="connsiteX2" fmla="*/ 68736 w 2761389"/>
                <a:gd name="connsiteY2" fmla="*/ 0 h 1629905"/>
                <a:gd name="connsiteX3" fmla="*/ 2692652 w 2761389"/>
                <a:gd name="connsiteY3" fmla="*/ 0 h 1629905"/>
                <a:gd name="connsiteX4" fmla="*/ 2761389 w 2761389"/>
                <a:gd name="connsiteY4" fmla="*/ 68737 h 1629905"/>
                <a:gd name="connsiteX5" fmla="*/ 2761389 w 2761389"/>
                <a:gd name="connsiteY5" fmla="*/ 1629906 h 162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1389" h="1629905">
                  <a:moveTo>
                    <a:pt x="0" y="1629906"/>
                  </a:moveTo>
                  <a:lnTo>
                    <a:pt x="0" y="68737"/>
                  </a:lnTo>
                  <a:cubicBezTo>
                    <a:pt x="66" y="30796"/>
                    <a:pt x="30809" y="56"/>
                    <a:pt x="68736" y="0"/>
                  </a:cubicBezTo>
                  <a:lnTo>
                    <a:pt x="2692652" y="0"/>
                  </a:lnTo>
                  <a:cubicBezTo>
                    <a:pt x="2730580" y="56"/>
                    <a:pt x="2761323" y="30796"/>
                    <a:pt x="2761389" y="68737"/>
                  </a:cubicBezTo>
                  <a:lnTo>
                    <a:pt x="2761389" y="1629906"/>
                  </a:lnTo>
                  <a:close/>
                </a:path>
              </a:pathLst>
            </a:custGeom>
            <a:solidFill>
              <a:srgbClr val="000000"/>
            </a:solidFill>
            <a:ln w="3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18" name="Freeform: Shape 3017">
              <a:extLst>
                <a:ext uri="{FF2B5EF4-FFF2-40B4-BE49-F238E27FC236}">
                  <a16:creationId xmlns:a16="http://schemas.microsoft.com/office/drawing/2014/main" id="{0655B6A5-E621-4CC7-83A0-8121DD4D6B68}"/>
                </a:ext>
              </a:extLst>
            </p:cNvPr>
            <p:cNvSpPr/>
            <p:nvPr/>
          </p:nvSpPr>
          <p:spPr>
            <a:xfrm>
              <a:off x="4822100" y="2555228"/>
              <a:ext cx="2529609" cy="1397104"/>
            </a:xfrm>
            <a:custGeom>
              <a:avLst/>
              <a:gdLst>
                <a:gd name="connsiteX0" fmla="*/ 0 w 2529609"/>
                <a:gd name="connsiteY0" fmla="*/ 0 h 1397104"/>
                <a:gd name="connsiteX1" fmla="*/ 2529610 w 2529609"/>
                <a:gd name="connsiteY1" fmla="*/ 0 h 1397104"/>
                <a:gd name="connsiteX2" fmla="*/ 2529610 w 2529609"/>
                <a:gd name="connsiteY2" fmla="*/ 1397104 h 1397104"/>
                <a:gd name="connsiteX3" fmla="*/ 0 w 2529609"/>
                <a:gd name="connsiteY3" fmla="*/ 1397104 h 139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9609" h="1397104">
                  <a:moveTo>
                    <a:pt x="0" y="0"/>
                  </a:moveTo>
                  <a:lnTo>
                    <a:pt x="2529610" y="0"/>
                  </a:lnTo>
                  <a:lnTo>
                    <a:pt x="2529610" y="1397104"/>
                  </a:lnTo>
                  <a:lnTo>
                    <a:pt x="0" y="1397104"/>
                  </a:lnTo>
                  <a:close/>
                </a:path>
              </a:pathLst>
            </a:custGeom>
            <a:solidFill>
              <a:srgbClr val="FFFFFF"/>
            </a:solidFill>
            <a:ln w="3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067" name="Rectangle 3066">
            <a:extLst>
              <a:ext uri="{FF2B5EF4-FFF2-40B4-BE49-F238E27FC236}">
                <a16:creationId xmlns:a16="http://schemas.microsoft.com/office/drawing/2014/main" id="{998BEC78-F24D-4D62-B215-E40371AFDE37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</a:rPr>
              <a:t>This video covers how to normalise </a:t>
            </a:r>
            <a:r>
              <a:rPr lang="en-GB" sz="1600" b="1" dirty="0">
                <a:solidFill>
                  <a:schemeClr val="tx1"/>
                </a:solidFill>
              </a:rPr>
              <a:t>floating-point binary</a:t>
            </a:r>
            <a:r>
              <a:rPr lang="en-GB" sz="1600" dirty="0">
                <a:solidFill>
                  <a:schemeClr val="tx1"/>
                </a:solidFill>
              </a:rPr>
              <a:t> numbers. 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We introduced the concept of </a:t>
            </a:r>
            <a:r>
              <a:rPr lang="en-GB" sz="1600" b="1" dirty="0">
                <a:solidFill>
                  <a:schemeClr val="tx1"/>
                </a:solidFill>
              </a:rPr>
              <a:t>floating-point binary</a:t>
            </a:r>
            <a:r>
              <a:rPr lang="en-GB" sz="1600" dirty="0">
                <a:solidFill>
                  <a:schemeClr val="tx1"/>
                </a:solidFill>
              </a:rPr>
              <a:t> in the previous video.</a:t>
            </a:r>
            <a:endParaRPr lang="en-GB" sz="1600" b="1" i="1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If you have not seen it yet, we suggest you watch </a:t>
            </a:r>
            <a:r>
              <a:rPr lang="en-GB" sz="1600" i="1" dirty="0">
                <a:solidFill>
                  <a:schemeClr val="tx1"/>
                </a:solidFill>
              </a:rPr>
              <a:t>Floating point binary – Part 1: Overview </a:t>
            </a:r>
            <a:r>
              <a:rPr lang="en-GB" sz="1600" dirty="0">
                <a:solidFill>
                  <a:schemeClr val="tx1"/>
                </a:solidFill>
              </a:rPr>
              <a:t>first.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535299A-DA98-46B6-8591-E7D81AD3E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5" y="1482912"/>
            <a:ext cx="6505602" cy="3659402"/>
          </a:xfrm>
          <a:prstGeom prst="rect">
            <a:avLst/>
          </a:prstGeom>
        </p:spPr>
      </p:pic>
      <p:pic>
        <p:nvPicPr>
          <p:cNvPr id="3063" name="Graphic 3062" descr="Play">
            <a:extLst>
              <a:ext uri="{FF2B5EF4-FFF2-40B4-BE49-F238E27FC236}">
                <a16:creationId xmlns:a16="http://schemas.microsoft.com/office/drawing/2014/main" id="{6E0C279E-B237-4931-9A7F-10EF970AA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5098" y="2711875"/>
            <a:ext cx="1637760" cy="16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92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This time, let’s store the </a:t>
            </a:r>
            <a:r>
              <a:rPr lang="en-GB" sz="1600" b="1" dirty="0">
                <a:solidFill>
                  <a:schemeClr val="tx1"/>
                </a:solidFill>
              </a:rPr>
              <a:t>base-10 denary</a:t>
            </a:r>
            <a:r>
              <a:rPr lang="en-GB" sz="1600" dirty="0">
                <a:solidFill>
                  <a:schemeClr val="tx1"/>
                </a:solidFill>
              </a:rPr>
              <a:t> number 2.25 as a </a:t>
            </a:r>
            <a:r>
              <a:rPr lang="en-GB" sz="1600" b="1" dirty="0">
                <a:solidFill>
                  <a:schemeClr val="tx1"/>
                </a:solidFill>
              </a:rPr>
              <a:t>normalised floating-point binary</a:t>
            </a:r>
            <a:r>
              <a:rPr lang="en-GB" sz="1600" dirty="0">
                <a:solidFill>
                  <a:schemeClr val="tx1"/>
                </a:solidFill>
              </a:rPr>
              <a:t> number.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9214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fractional numbers using normalised floating-point binary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87A0044C-C60E-4350-AC73-FD7C2056C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359789"/>
              </p:ext>
            </p:extLst>
          </p:nvPr>
        </p:nvGraphicFramePr>
        <p:xfrm>
          <a:off x="176565" y="1431216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C1625FEB-64E6-4B93-81B6-E2AD59741ED4}"/>
              </a:ext>
            </a:extLst>
          </p:cNvPr>
          <p:cNvSpPr/>
          <p:nvPr/>
        </p:nvSpPr>
        <p:spPr>
          <a:xfrm>
            <a:off x="5124339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208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This time, let’s store the </a:t>
            </a:r>
            <a:r>
              <a:rPr lang="en-GB" sz="1600" b="1" dirty="0">
                <a:solidFill>
                  <a:schemeClr val="tx1"/>
                </a:solidFill>
              </a:rPr>
              <a:t>base-10 denary</a:t>
            </a:r>
            <a:r>
              <a:rPr lang="en-GB" sz="1600" dirty="0">
                <a:solidFill>
                  <a:schemeClr val="tx1"/>
                </a:solidFill>
              </a:rPr>
              <a:t> number 2.25 as a </a:t>
            </a:r>
            <a:r>
              <a:rPr lang="en-GB" sz="1600" b="1" dirty="0">
                <a:solidFill>
                  <a:schemeClr val="tx1"/>
                </a:solidFill>
              </a:rPr>
              <a:t>normalised floating-point binary</a:t>
            </a:r>
            <a:r>
              <a:rPr lang="en-GB" sz="1600" dirty="0">
                <a:solidFill>
                  <a:schemeClr val="tx1"/>
                </a:solidFill>
              </a:rPr>
              <a:t> number.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First, we write out 2.25 on a standard </a:t>
            </a:r>
            <a:r>
              <a:rPr lang="en-GB" sz="1600" b="1" dirty="0">
                <a:solidFill>
                  <a:schemeClr val="tx1"/>
                </a:solidFill>
              </a:rPr>
              <a:t>fixed-point</a:t>
            </a:r>
            <a:r>
              <a:rPr lang="en-GB" sz="1600" dirty="0">
                <a:solidFill>
                  <a:schemeClr val="tx1"/>
                </a:solidFill>
              </a:rPr>
              <a:t> number line.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9214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fractional numbers using normalised floating-point binary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87A0044C-C60E-4350-AC73-FD7C2056C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294159"/>
              </p:ext>
            </p:extLst>
          </p:nvPr>
        </p:nvGraphicFramePr>
        <p:xfrm>
          <a:off x="176565" y="1431216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C1625FEB-64E6-4B93-81B6-E2AD59741ED4}"/>
              </a:ext>
            </a:extLst>
          </p:cNvPr>
          <p:cNvSpPr/>
          <p:nvPr/>
        </p:nvSpPr>
        <p:spPr>
          <a:xfrm>
            <a:off x="5124339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74CAA5E9-943D-4ED5-9DBA-93940D6A4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631420"/>
              </p:ext>
            </p:extLst>
          </p:nvPr>
        </p:nvGraphicFramePr>
        <p:xfrm>
          <a:off x="176565" y="1434498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E05337F7-CFC4-4F06-813B-A61F2FB8B09A}"/>
              </a:ext>
            </a:extLst>
          </p:cNvPr>
          <p:cNvSpPr/>
          <p:nvPr/>
        </p:nvSpPr>
        <p:spPr>
          <a:xfrm>
            <a:off x="5124339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4BFCA2-5D06-4F99-938A-45A2D15C2A0B}"/>
              </a:ext>
            </a:extLst>
          </p:cNvPr>
          <p:cNvSpPr txBox="1"/>
          <p:nvPr/>
        </p:nvSpPr>
        <p:spPr>
          <a:xfrm>
            <a:off x="3602736" y="3193994"/>
            <a:ext cx="4488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2                         +                      0.25    = 2.25</a:t>
            </a:r>
          </a:p>
        </p:txBody>
      </p:sp>
    </p:spTree>
    <p:extLst>
      <p:ext uri="{BB962C8B-B14F-4D97-AF65-F5344CB8AC3E}">
        <p14:creationId xmlns:p14="http://schemas.microsoft.com/office/powerpoint/2010/main" val="59728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This time, let’s store the </a:t>
            </a:r>
            <a:r>
              <a:rPr lang="en-GB" sz="1600" b="1" dirty="0">
                <a:solidFill>
                  <a:schemeClr val="tx1"/>
                </a:solidFill>
              </a:rPr>
              <a:t>base-10 denary</a:t>
            </a:r>
            <a:r>
              <a:rPr lang="en-GB" sz="1600" dirty="0">
                <a:solidFill>
                  <a:schemeClr val="tx1"/>
                </a:solidFill>
              </a:rPr>
              <a:t> number 2.25 as a </a:t>
            </a:r>
            <a:r>
              <a:rPr lang="en-GB" sz="1600" b="1" dirty="0">
                <a:solidFill>
                  <a:schemeClr val="tx1"/>
                </a:solidFill>
              </a:rPr>
              <a:t>normalised floating-point binary</a:t>
            </a:r>
            <a:r>
              <a:rPr lang="en-GB" sz="1600" dirty="0">
                <a:solidFill>
                  <a:schemeClr val="tx1"/>
                </a:solidFill>
              </a:rPr>
              <a:t> number.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First, we write out 2.25 on a standard </a:t>
            </a:r>
            <a:r>
              <a:rPr lang="en-GB" sz="1600" b="1" dirty="0">
                <a:solidFill>
                  <a:schemeClr val="tx1"/>
                </a:solidFill>
              </a:rPr>
              <a:t>fixed-point</a:t>
            </a:r>
            <a:r>
              <a:rPr lang="en-GB" sz="1600" dirty="0">
                <a:solidFill>
                  <a:schemeClr val="tx1"/>
                </a:solidFill>
              </a:rPr>
              <a:t> number 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Next, we move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so it sits between the first 0 and 1.  Remember, </a:t>
            </a:r>
            <a:r>
              <a:rPr lang="en-GB" sz="1600" b="1" dirty="0">
                <a:solidFill>
                  <a:schemeClr val="tx1"/>
                </a:solidFill>
              </a:rPr>
              <a:t>normalised</a:t>
            </a:r>
            <a:r>
              <a:rPr lang="en-GB" sz="1600" dirty="0">
                <a:solidFill>
                  <a:schemeClr val="tx1"/>
                </a:solidFill>
              </a:rPr>
              <a:t> positive numbers always start with 01.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So, we move it 2 places to the left.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9214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fractional numbers using normalised floating-point binary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87A0044C-C60E-4350-AC73-FD7C2056C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581098"/>
              </p:ext>
            </p:extLst>
          </p:nvPr>
        </p:nvGraphicFramePr>
        <p:xfrm>
          <a:off x="176565" y="1431216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C1625FEB-64E6-4B93-81B6-E2AD59741ED4}"/>
              </a:ext>
            </a:extLst>
          </p:cNvPr>
          <p:cNvSpPr/>
          <p:nvPr/>
        </p:nvSpPr>
        <p:spPr>
          <a:xfrm>
            <a:off x="5124339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A1A73972-1D21-4222-89C8-2D7588F394A9}"/>
              </a:ext>
            </a:extLst>
          </p:cNvPr>
          <p:cNvSpPr/>
          <p:nvPr/>
        </p:nvSpPr>
        <p:spPr>
          <a:xfrm flipH="1" flipV="1">
            <a:off x="4267088" y="2195972"/>
            <a:ext cx="1019286" cy="699940"/>
          </a:xfrm>
          <a:prstGeom prst="arc">
            <a:avLst>
              <a:gd name="adj1" fmla="val 10765249"/>
              <a:gd name="adj2" fmla="val 211754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9CA5133F-2D09-42E9-98F5-BC989C0CCA0F}"/>
              </a:ext>
            </a:extLst>
          </p:cNvPr>
          <p:cNvSpPr/>
          <p:nvPr/>
        </p:nvSpPr>
        <p:spPr>
          <a:xfrm flipH="1" flipV="1">
            <a:off x="3240659" y="2195972"/>
            <a:ext cx="1019286" cy="699940"/>
          </a:xfrm>
          <a:prstGeom prst="arc">
            <a:avLst>
              <a:gd name="adj1" fmla="val 10765249"/>
              <a:gd name="adj2" fmla="val 211754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62D5E4-176B-437B-B622-8A039B34A2ED}"/>
              </a:ext>
            </a:extLst>
          </p:cNvPr>
          <p:cNvSpPr txBox="1"/>
          <p:nvPr/>
        </p:nvSpPr>
        <p:spPr>
          <a:xfrm>
            <a:off x="4401468" y="322262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ym typeface="Wingdings" panose="05000000000000000000" pitchFamily="2" charset="2"/>
              </a:rPr>
              <a:t></a:t>
            </a:r>
            <a:r>
              <a:rPr lang="en-GB" sz="28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DC60F1-776D-4E53-9573-3E9F3E094E1D}"/>
              </a:ext>
            </a:extLst>
          </p:cNvPr>
          <p:cNvSpPr txBox="1"/>
          <p:nvPr/>
        </p:nvSpPr>
        <p:spPr>
          <a:xfrm>
            <a:off x="3375039" y="322262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ym typeface="Wingdings" panose="05000000000000000000" pitchFamily="2" charset="2"/>
              </a:rPr>
              <a:t></a:t>
            </a:r>
            <a:r>
              <a:rPr lang="en-GB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3319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6 3.33333E-6 L -0.16744 -0.0007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7" grpId="0" animBg="1"/>
      <p:bldP spid="3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As we had to move the </a:t>
            </a:r>
            <a:r>
              <a:rPr lang="en-GB" sz="1600" b="1" dirty="0">
                <a:solidFill>
                  <a:schemeClr val="tx1"/>
                </a:solidFill>
              </a:rPr>
              <a:t>binary point </a:t>
            </a:r>
            <a:r>
              <a:rPr lang="en-GB" sz="1600" dirty="0">
                <a:solidFill>
                  <a:schemeClr val="tx1"/>
                </a:solidFill>
              </a:rPr>
              <a:t>2 places to the left to get it to its </a:t>
            </a:r>
            <a:r>
              <a:rPr lang="en-GB" sz="1600" b="1" dirty="0">
                <a:solidFill>
                  <a:schemeClr val="tx1"/>
                </a:solidFill>
              </a:rPr>
              <a:t>normalised</a:t>
            </a:r>
            <a:r>
              <a:rPr lang="en-GB" sz="1600" dirty="0">
                <a:solidFill>
                  <a:schemeClr val="tx1"/>
                </a:solidFill>
              </a:rPr>
              <a:t> position, we will have to move it 2 places to the right to put it back in the correct position – we now know our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 must be +2.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Using our format of 3 bits for the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 stored in </a:t>
            </a:r>
            <a:r>
              <a:rPr lang="en-GB" sz="1600" b="1" dirty="0">
                <a:solidFill>
                  <a:schemeClr val="tx1"/>
                </a:solidFill>
              </a:rPr>
              <a:t>two’s complement</a:t>
            </a:r>
            <a:r>
              <a:rPr lang="en-GB" sz="1600" dirty="0">
                <a:solidFill>
                  <a:schemeClr val="tx1"/>
                </a:solidFill>
              </a:rPr>
              <a:t>, it must be: 010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9214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fractional numbers using normalised floating-point binary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87A0044C-C60E-4350-AC73-FD7C2056C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694806"/>
              </p:ext>
            </p:extLst>
          </p:nvPr>
        </p:nvGraphicFramePr>
        <p:xfrm>
          <a:off x="176565" y="1431216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C1625FEB-64E6-4B93-81B6-E2AD59741ED4}"/>
              </a:ext>
            </a:extLst>
          </p:cNvPr>
          <p:cNvSpPr/>
          <p:nvPr/>
        </p:nvSpPr>
        <p:spPr>
          <a:xfrm>
            <a:off x="3081798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797FD51A-F868-43BE-835A-6A1968F0892D}"/>
              </a:ext>
            </a:extLst>
          </p:cNvPr>
          <p:cNvGraphicFramePr>
            <a:graphicFrameLocks noGrp="1"/>
          </p:cNvGraphicFramePr>
          <p:nvPr/>
        </p:nvGraphicFramePr>
        <p:xfrm>
          <a:off x="176559" y="4491027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A4D054E6-34D7-4E65-9A15-740C47B5AC3B}"/>
              </a:ext>
            </a:extLst>
          </p:cNvPr>
          <p:cNvSpPr/>
          <p:nvPr/>
        </p:nvSpPr>
        <p:spPr>
          <a:xfrm>
            <a:off x="1009533" y="4943698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D37C4-9646-4B5F-8CA4-4B07822042D6}"/>
              </a:ext>
            </a:extLst>
          </p:cNvPr>
          <p:cNvSpPr txBox="1"/>
          <p:nvPr/>
        </p:nvSpPr>
        <p:spPr>
          <a:xfrm>
            <a:off x="2073650" y="409812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3AD58-1BFA-4969-BE3D-933CEF8DFA80}"/>
              </a:ext>
            </a:extLst>
          </p:cNvPr>
          <p:cNvSpPr txBox="1"/>
          <p:nvPr/>
        </p:nvSpPr>
        <p:spPr>
          <a:xfrm>
            <a:off x="6271927" y="409812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BC366-65A9-493E-AF2B-D9020DDF1C13}"/>
              </a:ext>
            </a:extLst>
          </p:cNvPr>
          <p:cNvSpPr txBox="1"/>
          <p:nvPr/>
        </p:nvSpPr>
        <p:spPr>
          <a:xfrm>
            <a:off x="4401468" y="322262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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0910EE-52A9-4460-8958-E62CE81ED32D}"/>
              </a:ext>
            </a:extLst>
          </p:cNvPr>
          <p:cNvSpPr txBox="1"/>
          <p:nvPr/>
        </p:nvSpPr>
        <p:spPr>
          <a:xfrm>
            <a:off x="3375039" y="322262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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F0D300-4BE2-46B3-AC7D-DDCDA57AC222}"/>
              </a:ext>
            </a:extLst>
          </p:cNvPr>
          <p:cNvSpPr txBox="1"/>
          <p:nvPr/>
        </p:nvSpPr>
        <p:spPr>
          <a:xfrm>
            <a:off x="4418967" y="3620919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ym typeface="Wingdings" panose="05000000000000000000" pitchFamily="2" charset="2"/>
              </a:rPr>
              <a:t>2</a:t>
            </a:r>
            <a:endParaRPr lang="en-GB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0A1C34-390D-4E81-B070-FD8422AD0799}"/>
              </a:ext>
            </a:extLst>
          </p:cNvPr>
          <p:cNvSpPr txBox="1"/>
          <p:nvPr/>
        </p:nvSpPr>
        <p:spPr>
          <a:xfrm>
            <a:off x="3392538" y="3620919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ym typeface="Wingdings" panose="05000000000000000000" pitchFamily="2" charset="2"/>
              </a:rPr>
              <a:t>1</a:t>
            </a:r>
            <a:endParaRPr lang="en-GB" sz="2800" dirty="0"/>
          </a:p>
        </p:txBody>
      </p:sp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0941F219-F5E4-4901-B289-34E3F6297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529844"/>
              </p:ext>
            </p:extLst>
          </p:nvPr>
        </p:nvGraphicFramePr>
        <p:xfrm>
          <a:off x="176559" y="4500552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2FB0FBB2-8F9E-4F51-A4A1-6F3F0D83C7F4}"/>
              </a:ext>
            </a:extLst>
          </p:cNvPr>
          <p:cNvSpPr/>
          <p:nvPr/>
        </p:nvSpPr>
        <p:spPr>
          <a:xfrm>
            <a:off x="1009533" y="4953223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19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C9A5D7D-F8D6-4318-8102-D552BBC5E62F}"/>
              </a:ext>
            </a:extLst>
          </p:cNvPr>
          <p:cNvSpPr/>
          <p:nvPr/>
        </p:nvSpPr>
        <p:spPr>
          <a:xfrm rot="2220351">
            <a:off x="1524620" y="2392363"/>
            <a:ext cx="432053" cy="3458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FEC27E-B1E0-4CA7-8A7F-0204279B2E1B}"/>
              </a:ext>
            </a:extLst>
          </p:cNvPr>
          <p:cNvSpPr/>
          <p:nvPr/>
        </p:nvSpPr>
        <p:spPr>
          <a:xfrm rot="2220351">
            <a:off x="2544565" y="2382838"/>
            <a:ext cx="432053" cy="3458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BF71EFC-1CE6-44C4-8E42-FFC7E15A0A3B}"/>
              </a:ext>
            </a:extLst>
          </p:cNvPr>
          <p:cNvSpPr/>
          <p:nvPr/>
        </p:nvSpPr>
        <p:spPr>
          <a:xfrm rot="2220351">
            <a:off x="3517926" y="2401888"/>
            <a:ext cx="432053" cy="3458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5B5D0E6-5430-43DD-A934-DEA018F7D89F}"/>
              </a:ext>
            </a:extLst>
          </p:cNvPr>
          <p:cNvSpPr/>
          <p:nvPr/>
        </p:nvSpPr>
        <p:spPr>
          <a:xfrm rot="2220351">
            <a:off x="4598262" y="2351186"/>
            <a:ext cx="432053" cy="3458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F4946B1-2F42-4B67-9CFF-D7D91DC275F9}"/>
              </a:ext>
            </a:extLst>
          </p:cNvPr>
          <p:cNvSpPr/>
          <p:nvPr/>
        </p:nvSpPr>
        <p:spPr>
          <a:xfrm rot="2220351">
            <a:off x="5618206" y="2313742"/>
            <a:ext cx="432053" cy="3458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last stage is to store the </a:t>
            </a:r>
            <a:r>
              <a:rPr lang="en-GB" sz="1600" b="1" dirty="0">
                <a:solidFill>
                  <a:schemeClr val="tx1"/>
                </a:solidFill>
              </a:rPr>
              <a:t>mantissa,</a:t>
            </a:r>
            <a:r>
              <a:rPr lang="en-GB" sz="1600" dirty="0">
                <a:solidFill>
                  <a:schemeClr val="tx1"/>
                </a:solidFill>
              </a:rPr>
              <a:t> which is simply the number from the original number line – remember, it must start 01.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now have the correct representation of the </a:t>
            </a:r>
            <a:r>
              <a:rPr lang="en-GB" sz="1600" b="1" dirty="0">
                <a:solidFill>
                  <a:schemeClr val="tx1"/>
                </a:solidFill>
              </a:rPr>
              <a:t>denary </a:t>
            </a:r>
            <a:r>
              <a:rPr lang="en-GB" sz="1600" dirty="0">
                <a:solidFill>
                  <a:schemeClr val="tx1"/>
                </a:solidFill>
              </a:rPr>
              <a:t>number 2.25 in this format using </a:t>
            </a:r>
            <a:r>
              <a:rPr lang="en-GB" sz="1600" b="1" dirty="0">
                <a:solidFill>
                  <a:schemeClr val="tx1"/>
                </a:solidFill>
              </a:rPr>
              <a:t>normalised floating-point binary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9214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fractional numbers using normalised floating-point binary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87A0044C-C60E-4350-AC73-FD7C2056C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29921"/>
              </p:ext>
            </p:extLst>
          </p:nvPr>
        </p:nvGraphicFramePr>
        <p:xfrm>
          <a:off x="176565" y="1431216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797FD51A-F868-43BE-835A-6A1968F0892D}"/>
              </a:ext>
            </a:extLst>
          </p:cNvPr>
          <p:cNvGraphicFramePr>
            <a:graphicFrameLocks noGrp="1"/>
          </p:cNvGraphicFramePr>
          <p:nvPr/>
        </p:nvGraphicFramePr>
        <p:xfrm>
          <a:off x="176559" y="4491027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A4D054E6-34D7-4E65-9A15-740C47B5AC3B}"/>
              </a:ext>
            </a:extLst>
          </p:cNvPr>
          <p:cNvSpPr/>
          <p:nvPr/>
        </p:nvSpPr>
        <p:spPr>
          <a:xfrm>
            <a:off x="1009533" y="4943698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D37C4-9646-4B5F-8CA4-4B07822042D6}"/>
              </a:ext>
            </a:extLst>
          </p:cNvPr>
          <p:cNvSpPr txBox="1"/>
          <p:nvPr/>
        </p:nvSpPr>
        <p:spPr>
          <a:xfrm>
            <a:off x="2073650" y="409812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3AD58-1BFA-4969-BE3D-933CEF8DFA80}"/>
              </a:ext>
            </a:extLst>
          </p:cNvPr>
          <p:cNvSpPr txBox="1"/>
          <p:nvPr/>
        </p:nvSpPr>
        <p:spPr>
          <a:xfrm>
            <a:off x="6271927" y="409812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0941F219-F5E4-4901-B289-34E3F6297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489670"/>
              </p:ext>
            </p:extLst>
          </p:nvPr>
        </p:nvGraphicFramePr>
        <p:xfrm>
          <a:off x="176559" y="4500552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2FB0FBB2-8F9E-4F51-A4A1-6F3F0D83C7F4}"/>
              </a:ext>
            </a:extLst>
          </p:cNvPr>
          <p:cNvSpPr/>
          <p:nvPr/>
        </p:nvSpPr>
        <p:spPr>
          <a:xfrm>
            <a:off x="1009533" y="4953223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FC500A-EBB5-423F-8629-E2E54E474345}"/>
              </a:ext>
            </a:extLst>
          </p:cNvPr>
          <p:cNvSpPr txBox="1"/>
          <p:nvPr/>
        </p:nvSpPr>
        <p:spPr>
          <a:xfrm>
            <a:off x="2564608" y="253605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A3AD26-B815-422B-86CE-E9166541F2F3}"/>
              </a:ext>
            </a:extLst>
          </p:cNvPr>
          <p:cNvSpPr txBox="1"/>
          <p:nvPr/>
        </p:nvSpPr>
        <p:spPr>
          <a:xfrm>
            <a:off x="3586165" y="25360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34B9FF-0852-4110-9695-CA89311D2167}"/>
              </a:ext>
            </a:extLst>
          </p:cNvPr>
          <p:cNvSpPr txBox="1"/>
          <p:nvPr/>
        </p:nvSpPr>
        <p:spPr>
          <a:xfrm>
            <a:off x="4610174" y="25360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E09A95-594C-4299-B5EE-EB1ADCB4D53B}"/>
              </a:ext>
            </a:extLst>
          </p:cNvPr>
          <p:cNvSpPr txBox="1"/>
          <p:nvPr/>
        </p:nvSpPr>
        <p:spPr>
          <a:xfrm>
            <a:off x="5629279" y="253604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87F03BF-EAAD-4444-B161-68D8801373F8}"/>
              </a:ext>
            </a:extLst>
          </p:cNvPr>
          <p:cNvSpPr/>
          <p:nvPr/>
        </p:nvSpPr>
        <p:spPr>
          <a:xfrm>
            <a:off x="3081798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8B21A7-0362-4A02-A8A5-D3076A15029B}"/>
              </a:ext>
            </a:extLst>
          </p:cNvPr>
          <p:cNvSpPr txBox="1"/>
          <p:nvPr/>
        </p:nvSpPr>
        <p:spPr>
          <a:xfrm>
            <a:off x="6653146" y="253630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856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04167E-6 -2.22222E-6 L -0.16966 0.40185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17161 0.39931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-0.17383 0.39792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75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17448 0.39792 " pathEditMode="relative" rAng="0" ptsTypes="AA">
                                      <p:cBhvr>
                                        <p:cTn id="1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18112 0.40047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Again, we can check if we have stored 2.25 correctly by converting our answer back into </a:t>
            </a:r>
            <a:r>
              <a:rPr lang="en-GB" sz="1600" b="1" dirty="0">
                <a:solidFill>
                  <a:schemeClr val="tx1"/>
                </a:solidFill>
              </a:rPr>
              <a:t>denary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</a:t>
            </a:r>
            <a:r>
              <a:rPr lang="en-GB" sz="1600" b="1" dirty="0">
                <a:solidFill>
                  <a:schemeClr val="tx1"/>
                </a:solidFill>
              </a:rPr>
              <a:t>exponent </a:t>
            </a:r>
            <a:r>
              <a:rPr lang="en-GB" sz="1600" dirty="0">
                <a:solidFill>
                  <a:schemeClr val="tx1"/>
                </a:solidFill>
              </a:rPr>
              <a:t>is 2 – this tells us we need to move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in the </a:t>
            </a:r>
            <a:r>
              <a:rPr lang="en-GB" sz="1600" b="1" dirty="0">
                <a:solidFill>
                  <a:schemeClr val="tx1"/>
                </a:solidFill>
              </a:rPr>
              <a:t>mantissa</a:t>
            </a:r>
            <a:r>
              <a:rPr lang="en-GB" sz="1600" dirty="0">
                <a:solidFill>
                  <a:schemeClr val="tx1"/>
                </a:solidFill>
              </a:rPr>
              <a:t> 2 places to the right.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9214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fractional numbers using normalised floating-point binary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797FD51A-F868-43BE-835A-6A1968F0892D}"/>
              </a:ext>
            </a:extLst>
          </p:cNvPr>
          <p:cNvGraphicFramePr>
            <a:graphicFrameLocks noGrp="1"/>
          </p:cNvGraphicFramePr>
          <p:nvPr/>
        </p:nvGraphicFramePr>
        <p:xfrm>
          <a:off x="176559" y="1564947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A4D054E6-34D7-4E65-9A15-740C47B5AC3B}"/>
              </a:ext>
            </a:extLst>
          </p:cNvPr>
          <p:cNvSpPr/>
          <p:nvPr/>
        </p:nvSpPr>
        <p:spPr>
          <a:xfrm>
            <a:off x="1009533" y="2017618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D37C4-9646-4B5F-8CA4-4B07822042D6}"/>
              </a:ext>
            </a:extLst>
          </p:cNvPr>
          <p:cNvSpPr txBox="1"/>
          <p:nvPr/>
        </p:nvSpPr>
        <p:spPr>
          <a:xfrm>
            <a:off x="2073650" y="117204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3AD58-1BFA-4969-BE3D-933CEF8DFA80}"/>
              </a:ext>
            </a:extLst>
          </p:cNvPr>
          <p:cNvSpPr txBox="1"/>
          <p:nvPr/>
        </p:nvSpPr>
        <p:spPr>
          <a:xfrm>
            <a:off x="6271927" y="117204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0941F219-F5E4-4901-B289-34E3F6297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971837"/>
              </p:ext>
            </p:extLst>
          </p:nvPr>
        </p:nvGraphicFramePr>
        <p:xfrm>
          <a:off x="176559" y="1574472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25" name="Oval 24">
            <a:extLst>
              <a:ext uri="{FF2B5EF4-FFF2-40B4-BE49-F238E27FC236}">
                <a16:creationId xmlns:a16="http://schemas.microsoft.com/office/drawing/2014/main" id="{E9D2A8A8-ABCA-4ECC-8B6C-C77E0CBB7827}"/>
              </a:ext>
            </a:extLst>
          </p:cNvPr>
          <p:cNvSpPr/>
          <p:nvPr/>
        </p:nvSpPr>
        <p:spPr>
          <a:xfrm>
            <a:off x="1009539" y="202028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2AC8E559-43EA-472A-8765-78DD41478AC2}"/>
              </a:ext>
            </a:extLst>
          </p:cNvPr>
          <p:cNvSpPr/>
          <p:nvPr/>
        </p:nvSpPr>
        <p:spPr>
          <a:xfrm flipV="1">
            <a:off x="1166700" y="2020285"/>
            <a:ext cx="990137" cy="699940"/>
          </a:xfrm>
          <a:prstGeom prst="arc">
            <a:avLst>
              <a:gd name="adj1" fmla="val 10765249"/>
              <a:gd name="adj2" fmla="val 211754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E0F2C9C6-27BB-4F3D-B89D-BE19AF9A000B}"/>
              </a:ext>
            </a:extLst>
          </p:cNvPr>
          <p:cNvSpPr/>
          <p:nvPr/>
        </p:nvSpPr>
        <p:spPr>
          <a:xfrm flipV="1">
            <a:off x="2169537" y="2016445"/>
            <a:ext cx="990137" cy="699940"/>
          </a:xfrm>
          <a:prstGeom prst="arc">
            <a:avLst>
              <a:gd name="adj1" fmla="val 10765249"/>
              <a:gd name="adj2" fmla="val 211754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41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6 -2.59259E-6 L 0.16341 -0.0048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id="{84BCDC77-621A-45E3-9C56-075F4DB58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355253"/>
              </p:ext>
            </p:extLst>
          </p:nvPr>
        </p:nvGraphicFramePr>
        <p:xfrm>
          <a:off x="176565" y="1564058"/>
          <a:ext cx="797277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1/32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24" name="Oval 23">
            <a:extLst>
              <a:ext uri="{FF2B5EF4-FFF2-40B4-BE49-F238E27FC236}">
                <a16:creationId xmlns:a16="http://schemas.microsoft.com/office/drawing/2014/main" id="{92D80137-D4B4-4EC6-88E3-C71F6D16AAB7}"/>
              </a:ext>
            </a:extLst>
          </p:cNvPr>
          <p:cNvSpPr/>
          <p:nvPr/>
        </p:nvSpPr>
        <p:spPr>
          <a:xfrm>
            <a:off x="2987564" y="2016729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Again, we can check if we have stored 2.25 correctly by converting our answer back into </a:t>
            </a:r>
            <a:r>
              <a:rPr lang="en-GB" sz="1600" b="1" dirty="0">
                <a:solidFill>
                  <a:schemeClr val="tx1"/>
                </a:solidFill>
              </a:rPr>
              <a:t>denary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</a:t>
            </a:r>
            <a:r>
              <a:rPr lang="en-GB" sz="1600" b="1" dirty="0">
                <a:solidFill>
                  <a:schemeClr val="tx1"/>
                </a:solidFill>
              </a:rPr>
              <a:t>exponent </a:t>
            </a:r>
            <a:r>
              <a:rPr lang="en-GB" sz="1600" dirty="0">
                <a:solidFill>
                  <a:schemeClr val="tx1"/>
                </a:solidFill>
              </a:rPr>
              <a:t>is 2 – this tells us we need to move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in the </a:t>
            </a:r>
            <a:r>
              <a:rPr lang="en-GB" sz="1600" b="1" dirty="0">
                <a:solidFill>
                  <a:schemeClr val="tx1"/>
                </a:solidFill>
              </a:rPr>
              <a:t>mantissa</a:t>
            </a:r>
            <a:r>
              <a:rPr lang="en-GB" sz="1600" dirty="0">
                <a:solidFill>
                  <a:schemeClr val="tx1"/>
                </a:solidFill>
              </a:rPr>
              <a:t> 2 places to the right.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are left with: 010.01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apply the normal </a:t>
            </a:r>
            <a:r>
              <a:rPr lang="en-GB" sz="1600" b="1" dirty="0">
                <a:solidFill>
                  <a:schemeClr val="tx1"/>
                </a:solidFill>
              </a:rPr>
              <a:t>binary</a:t>
            </a:r>
            <a:r>
              <a:rPr lang="en-GB" sz="1600" dirty="0">
                <a:solidFill>
                  <a:schemeClr val="tx1"/>
                </a:solidFill>
              </a:rPr>
              <a:t> weighting line and add up any columns that have a 1 in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So, we have: 2 + 0.25 = 2.25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9214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fractional numbers using normalised floating-point binary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797FD51A-F868-43BE-835A-6A1968F0892D}"/>
              </a:ext>
            </a:extLst>
          </p:cNvPr>
          <p:cNvGraphicFramePr>
            <a:graphicFrameLocks noGrp="1"/>
          </p:cNvGraphicFramePr>
          <p:nvPr/>
        </p:nvGraphicFramePr>
        <p:xfrm>
          <a:off x="176559" y="1564947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95D37C4-9646-4B5F-8CA4-4B07822042D6}"/>
              </a:ext>
            </a:extLst>
          </p:cNvPr>
          <p:cNvSpPr txBox="1"/>
          <p:nvPr/>
        </p:nvSpPr>
        <p:spPr>
          <a:xfrm>
            <a:off x="2073650" y="117204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3AD58-1BFA-4969-BE3D-933CEF8DFA80}"/>
              </a:ext>
            </a:extLst>
          </p:cNvPr>
          <p:cNvSpPr txBox="1"/>
          <p:nvPr/>
        </p:nvSpPr>
        <p:spPr>
          <a:xfrm>
            <a:off x="6271927" y="117204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0941F219-F5E4-4901-B289-34E3F629707E}"/>
              </a:ext>
            </a:extLst>
          </p:cNvPr>
          <p:cNvGraphicFramePr>
            <a:graphicFrameLocks noGrp="1"/>
          </p:cNvGraphicFramePr>
          <p:nvPr/>
        </p:nvGraphicFramePr>
        <p:xfrm>
          <a:off x="176559" y="1574472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5113143B-6B1B-4B6E-B3EE-A911F379E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737359"/>
              </p:ext>
            </p:extLst>
          </p:nvPr>
        </p:nvGraphicFramePr>
        <p:xfrm>
          <a:off x="164861" y="1564672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240190E3-2FFE-4FEB-9A8F-6AFCA94D98F0}"/>
              </a:ext>
            </a:extLst>
          </p:cNvPr>
          <p:cNvSpPr/>
          <p:nvPr/>
        </p:nvSpPr>
        <p:spPr>
          <a:xfrm>
            <a:off x="2978110" y="2017343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id="{B5C02A8C-1251-4DCA-A5D4-4DD93325A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825515"/>
              </p:ext>
            </p:extLst>
          </p:nvPr>
        </p:nvGraphicFramePr>
        <p:xfrm>
          <a:off x="164984" y="1563378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545D02CE-9029-44D4-B5C2-38D29B192EA7}"/>
              </a:ext>
            </a:extLst>
          </p:cNvPr>
          <p:cNvSpPr/>
          <p:nvPr/>
        </p:nvSpPr>
        <p:spPr>
          <a:xfrm>
            <a:off x="2993914" y="2016729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03AE65E-1F0F-4987-A34B-127414673A1E}"/>
              </a:ext>
            </a:extLst>
          </p:cNvPr>
          <p:cNvSpPr/>
          <p:nvPr/>
        </p:nvSpPr>
        <p:spPr>
          <a:xfrm>
            <a:off x="2990810" y="2017876"/>
            <a:ext cx="314325" cy="3143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ABE028-C125-408C-B534-421E680C8A3E}"/>
              </a:ext>
            </a:extLst>
          </p:cNvPr>
          <p:cNvSpPr txBox="1"/>
          <p:nvPr/>
        </p:nvSpPr>
        <p:spPr>
          <a:xfrm>
            <a:off x="2069469" y="1163268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2F2332-8BEF-4B8C-AFCD-E640C12DA1D8}"/>
              </a:ext>
            </a:extLst>
          </p:cNvPr>
          <p:cNvSpPr txBox="1"/>
          <p:nvPr/>
        </p:nvSpPr>
        <p:spPr>
          <a:xfrm>
            <a:off x="1522171" y="4681958"/>
            <a:ext cx="4431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2                        +                     0.25    =  2.25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3598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1.48148E-6 L 3.75E-6 0.25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1.85185E-6 L -3.54167E-6 0.25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 animBg="1"/>
      <p:bldP spid="20" grpId="0" animBg="1"/>
      <p:bldP spid="21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Let’s look at an example of a negative number. How would we store the </a:t>
            </a:r>
            <a:r>
              <a:rPr lang="en-GB" sz="1600" b="1" dirty="0">
                <a:solidFill>
                  <a:schemeClr val="tx1"/>
                </a:solidFill>
              </a:rPr>
              <a:t>base-10 denary</a:t>
            </a:r>
            <a:r>
              <a:rPr lang="en-GB" sz="1600" dirty="0">
                <a:solidFill>
                  <a:schemeClr val="tx1"/>
                </a:solidFill>
              </a:rPr>
              <a:t> number     -2.5 as a </a:t>
            </a:r>
            <a:r>
              <a:rPr lang="en-GB" sz="1600" b="1" dirty="0">
                <a:solidFill>
                  <a:schemeClr val="tx1"/>
                </a:solidFill>
              </a:rPr>
              <a:t>normalised floating-point binary</a:t>
            </a:r>
            <a:r>
              <a:rPr lang="en-GB" sz="1600" dirty="0">
                <a:solidFill>
                  <a:schemeClr val="tx1"/>
                </a:solidFill>
              </a:rPr>
              <a:t> number?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9214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fractional numbers using normalised floating-point binary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87A0044C-C60E-4350-AC73-FD7C2056CC84}"/>
              </a:ext>
            </a:extLst>
          </p:cNvPr>
          <p:cNvGraphicFramePr>
            <a:graphicFrameLocks noGrp="1"/>
          </p:cNvGraphicFramePr>
          <p:nvPr/>
        </p:nvGraphicFramePr>
        <p:xfrm>
          <a:off x="176565" y="1431216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C1625FEB-64E6-4B93-81B6-E2AD59741ED4}"/>
              </a:ext>
            </a:extLst>
          </p:cNvPr>
          <p:cNvSpPr/>
          <p:nvPr/>
        </p:nvSpPr>
        <p:spPr>
          <a:xfrm>
            <a:off x="5124339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58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Let’s look at an example of a negative number. How would we store the </a:t>
            </a:r>
            <a:r>
              <a:rPr lang="en-GB" sz="1600" b="1" dirty="0">
                <a:solidFill>
                  <a:schemeClr val="tx1"/>
                </a:solidFill>
              </a:rPr>
              <a:t>base-10 denary</a:t>
            </a:r>
            <a:r>
              <a:rPr lang="en-GB" sz="1600" dirty="0">
                <a:solidFill>
                  <a:schemeClr val="tx1"/>
                </a:solidFill>
              </a:rPr>
              <a:t> number     -2.5 as a </a:t>
            </a:r>
            <a:r>
              <a:rPr lang="en-GB" sz="1600" b="1" dirty="0">
                <a:solidFill>
                  <a:schemeClr val="tx1"/>
                </a:solidFill>
              </a:rPr>
              <a:t>normalised floating-point binary</a:t>
            </a:r>
            <a:r>
              <a:rPr lang="en-GB" sz="1600" dirty="0">
                <a:solidFill>
                  <a:schemeClr val="tx1"/>
                </a:solidFill>
              </a:rPr>
              <a:t> number?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easiest way is to start by writing out the positive version of the number. Let’s put +2.5 on our standard </a:t>
            </a:r>
            <a:r>
              <a:rPr lang="en-GB" sz="1600" b="1" dirty="0">
                <a:solidFill>
                  <a:schemeClr val="tx1"/>
                </a:solidFill>
              </a:rPr>
              <a:t>fixed-point</a:t>
            </a:r>
            <a:r>
              <a:rPr lang="en-GB" sz="1600" dirty="0">
                <a:solidFill>
                  <a:schemeClr val="tx1"/>
                </a:solidFill>
              </a:rPr>
              <a:t> number line.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9214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fractional numbers using normalised floating-point binary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87A0044C-C60E-4350-AC73-FD7C2056C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5081"/>
              </p:ext>
            </p:extLst>
          </p:nvPr>
        </p:nvGraphicFramePr>
        <p:xfrm>
          <a:off x="176565" y="1431216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C1625FEB-64E6-4B93-81B6-E2AD59741ED4}"/>
              </a:ext>
            </a:extLst>
          </p:cNvPr>
          <p:cNvSpPr/>
          <p:nvPr/>
        </p:nvSpPr>
        <p:spPr>
          <a:xfrm>
            <a:off x="5124339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74CAA5E9-943D-4ED5-9DBA-93940D6A4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999535"/>
              </p:ext>
            </p:extLst>
          </p:nvPr>
        </p:nvGraphicFramePr>
        <p:xfrm>
          <a:off x="176565" y="1431212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E05337F7-CFC4-4F06-813B-A61F2FB8B09A}"/>
              </a:ext>
            </a:extLst>
          </p:cNvPr>
          <p:cNvSpPr/>
          <p:nvPr/>
        </p:nvSpPr>
        <p:spPr>
          <a:xfrm>
            <a:off x="5124339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4BFCA2-5D06-4F99-938A-45A2D15C2A0B}"/>
              </a:ext>
            </a:extLst>
          </p:cNvPr>
          <p:cNvSpPr txBox="1"/>
          <p:nvPr/>
        </p:nvSpPr>
        <p:spPr>
          <a:xfrm>
            <a:off x="3607308" y="3184850"/>
            <a:ext cx="3305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2               +               0.5     = 2.5</a:t>
            </a:r>
          </a:p>
        </p:txBody>
      </p:sp>
    </p:spTree>
    <p:extLst>
      <p:ext uri="{BB962C8B-B14F-4D97-AF65-F5344CB8AC3E}">
        <p14:creationId xmlns:p14="http://schemas.microsoft.com/office/powerpoint/2010/main" val="3898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Let’s look at an example of a negative number. How would we store the </a:t>
            </a:r>
            <a:r>
              <a:rPr lang="en-GB" sz="1600" b="1" dirty="0">
                <a:solidFill>
                  <a:schemeClr val="tx1"/>
                </a:solidFill>
              </a:rPr>
              <a:t>base-10 denary</a:t>
            </a:r>
            <a:r>
              <a:rPr lang="en-GB" sz="1600" dirty="0">
                <a:solidFill>
                  <a:schemeClr val="tx1"/>
                </a:solidFill>
              </a:rPr>
              <a:t> number     -2.5 as a </a:t>
            </a:r>
            <a:r>
              <a:rPr lang="en-GB" sz="1600" b="1" dirty="0">
                <a:solidFill>
                  <a:schemeClr val="tx1"/>
                </a:solidFill>
              </a:rPr>
              <a:t>normalised floating-point binary</a:t>
            </a:r>
            <a:r>
              <a:rPr lang="en-GB" sz="1600" dirty="0">
                <a:solidFill>
                  <a:schemeClr val="tx1"/>
                </a:solidFill>
              </a:rPr>
              <a:t> number?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easiest way is to start by writing out the positive version of the number. Let’s put +2.5 on our standard </a:t>
            </a:r>
            <a:r>
              <a:rPr lang="en-GB" sz="1600" b="1" dirty="0">
                <a:solidFill>
                  <a:schemeClr val="tx1"/>
                </a:solidFill>
              </a:rPr>
              <a:t>fixed-point</a:t>
            </a:r>
            <a:r>
              <a:rPr lang="en-GB" sz="1600" dirty="0">
                <a:solidFill>
                  <a:schemeClr val="tx1"/>
                </a:solidFill>
              </a:rPr>
              <a:t> number 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Now, we convert +2.5 into -2.5: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Start on the right with the </a:t>
            </a:r>
            <a:r>
              <a:rPr lang="en-GB" sz="1600" b="1" dirty="0">
                <a:solidFill>
                  <a:schemeClr val="tx1"/>
                </a:solidFill>
              </a:rPr>
              <a:t>least significant bit (LSB)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Copy each bit as it appears, </a:t>
            </a:r>
            <a:r>
              <a:rPr lang="en-GB" sz="1600" i="1" dirty="0">
                <a:solidFill>
                  <a:schemeClr val="tx1"/>
                </a:solidFill>
              </a:rPr>
              <a:t>up to and including the first 1.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Swap all remaining bits – 0s become 1s, and 1s become 0s.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9214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fractional numbers using normalised floating-point binary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87A0044C-C60E-4350-AC73-FD7C2056CC84}"/>
              </a:ext>
            </a:extLst>
          </p:cNvPr>
          <p:cNvGraphicFramePr>
            <a:graphicFrameLocks noGrp="1"/>
          </p:cNvGraphicFramePr>
          <p:nvPr/>
        </p:nvGraphicFramePr>
        <p:xfrm>
          <a:off x="176565" y="1431216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C1625FEB-64E6-4B93-81B6-E2AD59741ED4}"/>
              </a:ext>
            </a:extLst>
          </p:cNvPr>
          <p:cNvSpPr/>
          <p:nvPr/>
        </p:nvSpPr>
        <p:spPr>
          <a:xfrm>
            <a:off x="5124339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74CAA5E9-943D-4ED5-9DBA-93940D6A458C}"/>
              </a:ext>
            </a:extLst>
          </p:cNvPr>
          <p:cNvGraphicFramePr>
            <a:graphicFrameLocks noGrp="1"/>
          </p:cNvGraphicFramePr>
          <p:nvPr/>
        </p:nvGraphicFramePr>
        <p:xfrm>
          <a:off x="176565" y="1431216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E05337F7-CFC4-4F06-813B-A61F2FB8B09A}"/>
              </a:ext>
            </a:extLst>
          </p:cNvPr>
          <p:cNvSpPr/>
          <p:nvPr/>
        </p:nvSpPr>
        <p:spPr>
          <a:xfrm>
            <a:off x="5124339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4BFCA2-5D06-4F99-938A-45A2D15C2A0B}"/>
              </a:ext>
            </a:extLst>
          </p:cNvPr>
          <p:cNvSpPr txBox="1"/>
          <p:nvPr/>
        </p:nvSpPr>
        <p:spPr>
          <a:xfrm>
            <a:off x="3607308" y="3184850"/>
            <a:ext cx="3305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2               +               0.5     = 2.5</a:t>
            </a: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88BF834D-68D0-42EA-BD23-447E70FF5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13212"/>
              </p:ext>
            </p:extLst>
          </p:nvPr>
        </p:nvGraphicFramePr>
        <p:xfrm>
          <a:off x="176565" y="3687801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73554971-3172-4356-BDEA-AC1D3899C5F9}"/>
              </a:ext>
            </a:extLst>
          </p:cNvPr>
          <p:cNvSpPr/>
          <p:nvPr/>
        </p:nvSpPr>
        <p:spPr>
          <a:xfrm>
            <a:off x="5124339" y="4400130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6ADB1-528F-4627-A8EB-87CFC2878E6F}"/>
              </a:ext>
            </a:extLst>
          </p:cNvPr>
          <p:cNvSpPr txBox="1"/>
          <p:nvPr/>
        </p:nvSpPr>
        <p:spPr>
          <a:xfrm>
            <a:off x="7677150" y="25344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02EFC7-8857-4F88-A3BF-68F9E32D3B2C}"/>
              </a:ext>
            </a:extLst>
          </p:cNvPr>
          <p:cNvSpPr txBox="1"/>
          <p:nvPr/>
        </p:nvSpPr>
        <p:spPr>
          <a:xfrm>
            <a:off x="6655593" y="25344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05E255-5B4B-4651-BF67-78F7B03B925B}"/>
              </a:ext>
            </a:extLst>
          </p:cNvPr>
          <p:cNvSpPr txBox="1"/>
          <p:nvPr/>
        </p:nvSpPr>
        <p:spPr>
          <a:xfrm>
            <a:off x="5634036" y="25344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4BC758-7604-4EEF-95CB-11E70BA66F6C}"/>
              </a:ext>
            </a:extLst>
          </p:cNvPr>
          <p:cNvSpPr txBox="1"/>
          <p:nvPr/>
        </p:nvSpPr>
        <p:spPr>
          <a:xfrm>
            <a:off x="4611266" y="25369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86B111-1E56-46F8-9D8E-7173919307CB}"/>
              </a:ext>
            </a:extLst>
          </p:cNvPr>
          <p:cNvSpPr txBox="1"/>
          <p:nvPr/>
        </p:nvSpPr>
        <p:spPr>
          <a:xfrm>
            <a:off x="3588496" y="25344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50CC90-BC33-48BA-9328-19C8F04E3235}"/>
              </a:ext>
            </a:extLst>
          </p:cNvPr>
          <p:cNvSpPr txBox="1"/>
          <p:nvPr/>
        </p:nvSpPr>
        <p:spPr>
          <a:xfrm>
            <a:off x="2565726" y="25344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4231A6-0A15-4CD4-B9B8-6D05629F529C}"/>
              </a:ext>
            </a:extLst>
          </p:cNvPr>
          <p:cNvSpPr txBox="1"/>
          <p:nvPr/>
        </p:nvSpPr>
        <p:spPr>
          <a:xfrm>
            <a:off x="1542956" y="25344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853069-2A50-4290-AE34-FB1509830862}"/>
              </a:ext>
            </a:extLst>
          </p:cNvPr>
          <p:cNvSpPr txBox="1"/>
          <p:nvPr/>
        </p:nvSpPr>
        <p:spPr>
          <a:xfrm>
            <a:off x="519603" y="25344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20CB70-9EE2-4E59-AA9B-909EE7B83A67}"/>
              </a:ext>
            </a:extLst>
          </p:cNvPr>
          <p:cNvSpPr txBox="1"/>
          <p:nvPr/>
        </p:nvSpPr>
        <p:spPr>
          <a:xfrm>
            <a:off x="7519831" y="5452250"/>
            <a:ext cx="65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Copy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07D302-16BD-42C3-9B4E-11C3912A9504}"/>
              </a:ext>
            </a:extLst>
          </p:cNvPr>
          <p:cNvSpPr txBox="1"/>
          <p:nvPr/>
        </p:nvSpPr>
        <p:spPr>
          <a:xfrm>
            <a:off x="6493742" y="5452250"/>
            <a:ext cx="65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Copy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80603D-0ED7-4A05-AB00-CB9C7EE62A07}"/>
              </a:ext>
            </a:extLst>
          </p:cNvPr>
          <p:cNvSpPr txBox="1"/>
          <p:nvPr/>
        </p:nvSpPr>
        <p:spPr>
          <a:xfrm>
            <a:off x="5492921" y="5452250"/>
            <a:ext cx="65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Copy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AE4E24-6900-4212-99B7-3410FD9A6DC8}"/>
              </a:ext>
            </a:extLst>
          </p:cNvPr>
          <p:cNvSpPr txBox="1"/>
          <p:nvPr/>
        </p:nvSpPr>
        <p:spPr>
          <a:xfrm>
            <a:off x="4493659" y="5452250"/>
            <a:ext cx="6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Swap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E2328D-6F49-42FF-847F-58042F095990}"/>
              </a:ext>
            </a:extLst>
          </p:cNvPr>
          <p:cNvSpPr txBox="1"/>
          <p:nvPr/>
        </p:nvSpPr>
        <p:spPr>
          <a:xfrm>
            <a:off x="3438845" y="5452250"/>
            <a:ext cx="6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Swap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CC6A26-0B99-4762-8944-66FE4F6E19D9}"/>
              </a:ext>
            </a:extLst>
          </p:cNvPr>
          <p:cNvSpPr txBox="1"/>
          <p:nvPr/>
        </p:nvSpPr>
        <p:spPr>
          <a:xfrm>
            <a:off x="2422651" y="5452250"/>
            <a:ext cx="6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Swap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C65AE8-A8EA-44C1-8723-8F79245BBB50}"/>
              </a:ext>
            </a:extLst>
          </p:cNvPr>
          <p:cNvSpPr txBox="1"/>
          <p:nvPr/>
        </p:nvSpPr>
        <p:spPr>
          <a:xfrm>
            <a:off x="1367837" y="5426784"/>
            <a:ext cx="6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Swap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526257-FB76-4687-BE6D-19A2A1B43546}"/>
              </a:ext>
            </a:extLst>
          </p:cNvPr>
          <p:cNvSpPr txBox="1"/>
          <p:nvPr/>
        </p:nvSpPr>
        <p:spPr>
          <a:xfrm>
            <a:off x="351643" y="5426784"/>
            <a:ext cx="6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Swap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3ECF7D-5DD5-46A2-AE90-1E6935EDED64}"/>
              </a:ext>
            </a:extLst>
          </p:cNvPr>
          <p:cNvSpPr txBox="1"/>
          <p:nvPr/>
        </p:nvSpPr>
        <p:spPr>
          <a:xfrm>
            <a:off x="4608000" y="476289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5DA997-6E9B-4371-B17B-C27D99A3EF88}"/>
              </a:ext>
            </a:extLst>
          </p:cNvPr>
          <p:cNvSpPr txBox="1"/>
          <p:nvPr/>
        </p:nvSpPr>
        <p:spPr>
          <a:xfrm>
            <a:off x="3588496" y="47597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D10026-E43B-44A0-A1B0-E194CDF9EDE5}"/>
              </a:ext>
            </a:extLst>
          </p:cNvPr>
          <p:cNvSpPr txBox="1"/>
          <p:nvPr/>
        </p:nvSpPr>
        <p:spPr>
          <a:xfrm>
            <a:off x="2565726" y="47648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E45AC8-2140-4CAB-B02C-65CA3669106D}"/>
              </a:ext>
            </a:extLst>
          </p:cNvPr>
          <p:cNvSpPr txBox="1"/>
          <p:nvPr/>
        </p:nvSpPr>
        <p:spPr>
          <a:xfrm>
            <a:off x="1539511" y="47648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E7A421-F66F-4E29-8058-E20D1C6BB298}"/>
              </a:ext>
            </a:extLst>
          </p:cNvPr>
          <p:cNvSpPr txBox="1"/>
          <p:nvPr/>
        </p:nvSpPr>
        <p:spPr>
          <a:xfrm>
            <a:off x="520007" y="47648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7485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0.00052 0.3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62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0.00052 0.3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625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00026 0.327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36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026 0.3270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34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00039 0.326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9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0.00013 0.3263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631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-0.00169 0.3275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636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-4.16667E-7 0.3275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6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9" grpId="0"/>
      <p:bldP spid="19" grpId="1"/>
      <p:bldP spid="20" grpId="0"/>
      <p:bldP spid="20" grpId="1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4705694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Consider the following three examples of typical </a:t>
            </a:r>
            <a:r>
              <a:rPr lang="en-GB" sz="1600" b="1" dirty="0">
                <a:solidFill>
                  <a:schemeClr val="tx1"/>
                </a:solidFill>
              </a:rPr>
              <a:t>floating-point</a:t>
            </a:r>
            <a:r>
              <a:rPr lang="en-GB" sz="1600" dirty="0">
                <a:solidFill>
                  <a:schemeClr val="tx1"/>
                </a:solidFill>
              </a:rPr>
              <a:t> numbers: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00100 010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00010 011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01000 001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In each example, we are using: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5 bits for the </a:t>
            </a:r>
            <a:r>
              <a:rPr lang="en-GB" sz="1600" b="1" dirty="0">
                <a:solidFill>
                  <a:schemeClr val="tx1"/>
                </a:solidFill>
              </a:rPr>
              <a:t>mantissa.</a:t>
            </a:r>
            <a:endParaRPr lang="en-GB" sz="1600" dirty="0">
              <a:solidFill>
                <a:schemeClr val="tx1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3 bits for the </a:t>
            </a:r>
            <a:r>
              <a:rPr lang="en-GB" sz="1600" b="1" dirty="0">
                <a:solidFill>
                  <a:schemeClr val="tx1"/>
                </a:solidFill>
              </a:rPr>
              <a:t>exponent.</a:t>
            </a:r>
            <a:endParaRPr lang="en-GB" sz="16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Both the </a:t>
            </a:r>
            <a:r>
              <a:rPr lang="en-GB" sz="1600" b="1" dirty="0">
                <a:solidFill>
                  <a:schemeClr val="tx1"/>
                </a:solidFill>
              </a:rPr>
              <a:t>mantissa </a:t>
            </a:r>
            <a:r>
              <a:rPr lang="en-GB" sz="1600" dirty="0">
                <a:solidFill>
                  <a:schemeClr val="tx1"/>
                </a:solidFill>
              </a:rPr>
              <a:t>and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 are stored in </a:t>
            </a:r>
            <a:r>
              <a:rPr lang="en-GB" sz="1600" b="1" dirty="0">
                <a:solidFill>
                  <a:schemeClr val="tx1"/>
                </a:solidFill>
              </a:rPr>
              <a:t>two’s complement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Let’s convert these numbers into </a:t>
            </a:r>
            <a:r>
              <a:rPr lang="en-GB" sz="1600" b="1" dirty="0">
                <a:solidFill>
                  <a:schemeClr val="tx1"/>
                </a:solidFill>
              </a:rPr>
              <a:t>base-10 denary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these numbers?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A2E261D7-6DD2-4F28-BA15-820F8953A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226898"/>
              </p:ext>
            </p:extLst>
          </p:nvPr>
        </p:nvGraphicFramePr>
        <p:xfrm>
          <a:off x="176565" y="1905942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5852A015-BC8F-4D8F-9959-3D0DFC71EAFC}"/>
              </a:ext>
            </a:extLst>
          </p:cNvPr>
          <p:cNvSpPr/>
          <p:nvPr/>
        </p:nvSpPr>
        <p:spPr>
          <a:xfrm>
            <a:off x="1009539" y="2358613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DF814-875A-4CA8-96A9-D8CB058875B2}"/>
              </a:ext>
            </a:extLst>
          </p:cNvPr>
          <p:cNvSpPr txBox="1"/>
          <p:nvPr/>
        </p:nvSpPr>
        <p:spPr>
          <a:xfrm>
            <a:off x="2073650" y="15019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ED69C-8F33-4862-AC00-2B09BDA41403}"/>
              </a:ext>
            </a:extLst>
          </p:cNvPr>
          <p:cNvSpPr txBox="1"/>
          <p:nvPr/>
        </p:nvSpPr>
        <p:spPr>
          <a:xfrm>
            <a:off x="6271927" y="15019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A0C18BF-08FF-41ED-AF03-6C719DD02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7" t="9038" r="19723" b="15488"/>
          <a:stretch/>
        </p:blipFill>
        <p:spPr>
          <a:xfrm>
            <a:off x="2650507" y="3398037"/>
            <a:ext cx="3834375" cy="3459963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CF30080-1744-4F36-A756-2E394D3DD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349497"/>
              </p:ext>
            </p:extLst>
          </p:nvPr>
        </p:nvGraphicFramePr>
        <p:xfrm>
          <a:off x="7969394" y="5886211"/>
          <a:ext cx="4080895" cy="8229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76408">
                  <a:extLst>
                    <a:ext uri="{9D8B030D-6E8A-4147-A177-3AD203B41FA5}">
                      <a16:colId xmlns:a16="http://schemas.microsoft.com/office/drawing/2014/main" val="3695909148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3007638511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83054416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3419484458"/>
                    </a:ext>
                  </a:extLst>
                </a:gridCol>
                <a:gridCol w="318412">
                  <a:extLst>
                    <a:ext uri="{9D8B030D-6E8A-4147-A177-3AD203B41FA5}">
                      <a16:colId xmlns:a16="http://schemas.microsoft.com/office/drawing/2014/main" val="18642231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00100 010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becomes…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which equals…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126714"/>
                  </a:ext>
                </a:extLst>
              </a:tr>
              <a:tr h="215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00010 011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becomes…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which equals…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942428"/>
                  </a:ext>
                </a:extLst>
              </a:tr>
              <a:tr h="215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01000 001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becomes…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which equals…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922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7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Next, we move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so it sits between the first 1 and 0.  Remember, </a:t>
            </a:r>
            <a:r>
              <a:rPr lang="en-GB" sz="1600" b="1" dirty="0">
                <a:solidFill>
                  <a:schemeClr val="tx1"/>
                </a:solidFill>
              </a:rPr>
              <a:t>normalised</a:t>
            </a:r>
            <a:r>
              <a:rPr lang="en-GB" sz="1600" dirty="0">
                <a:solidFill>
                  <a:schemeClr val="tx1"/>
                </a:solidFill>
              </a:rPr>
              <a:t> negative numbers always start with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So, we move it 2 places to the left.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9214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fractional numbers using normalised floating-point binary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87A0044C-C60E-4350-AC73-FD7C2056C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933537"/>
              </p:ext>
            </p:extLst>
          </p:nvPr>
        </p:nvGraphicFramePr>
        <p:xfrm>
          <a:off x="176565" y="1431216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C1625FEB-64E6-4B93-81B6-E2AD59741ED4}"/>
              </a:ext>
            </a:extLst>
          </p:cNvPr>
          <p:cNvSpPr/>
          <p:nvPr/>
        </p:nvSpPr>
        <p:spPr>
          <a:xfrm>
            <a:off x="5124339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A1A73972-1D21-4222-89C8-2D7588F394A9}"/>
              </a:ext>
            </a:extLst>
          </p:cNvPr>
          <p:cNvSpPr/>
          <p:nvPr/>
        </p:nvSpPr>
        <p:spPr>
          <a:xfrm flipH="1" flipV="1">
            <a:off x="4267088" y="2195972"/>
            <a:ext cx="1019286" cy="699940"/>
          </a:xfrm>
          <a:prstGeom prst="arc">
            <a:avLst>
              <a:gd name="adj1" fmla="val 10765249"/>
              <a:gd name="adj2" fmla="val 211754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9CA5133F-2D09-42E9-98F5-BC989C0CCA0F}"/>
              </a:ext>
            </a:extLst>
          </p:cNvPr>
          <p:cNvSpPr/>
          <p:nvPr/>
        </p:nvSpPr>
        <p:spPr>
          <a:xfrm flipH="1" flipV="1">
            <a:off x="3240659" y="2195972"/>
            <a:ext cx="1019286" cy="699940"/>
          </a:xfrm>
          <a:prstGeom prst="arc">
            <a:avLst>
              <a:gd name="adj1" fmla="val 10765249"/>
              <a:gd name="adj2" fmla="val 211754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62D5E4-176B-437B-B622-8A039B34A2ED}"/>
              </a:ext>
            </a:extLst>
          </p:cNvPr>
          <p:cNvSpPr txBox="1"/>
          <p:nvPr/>
        </p:nvSpPr>
        <p:spPr>
          <a:xfrm>
            <a:off x="4401468" y="322262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ym typeface="Wingdings" panose="05000000000000000000" pitchFamily="2" charset="2"/>
              </a:rPr>
              <a:t></a:t>
            </a:r>
            <a:r>
              <a:rPr lang="en-GB" sz="28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DC60F1-776D-4E53-9573-3E9F3E094E1D}"/>
              </a:ext>
            </a:extLst>
          </p:cNvPr>
          <p:cNvSpPr txBox="1"/>
          <p:nvPr/>
        </p:nvSpPr>
        <p:spPr>
          <a:xfrm>
            <a:off x="3375039" y="322262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ym typeface="Wingdings" panose="05000000000000000000" pitchFamily="2" charset="2"/>
              </a:rPr>
              <a:t></a:t>
            </a:r>
            <a:r>
              <a:rPr lang="en-GB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2814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6 3.33333E-6 L -0.16744 -0.00209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7" grpId="0" animBg="1"/>
      <p:bldP spid="3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As we had to move the </a:t>
            </a:r>
            <a:r>
              <a:rPr lang="en-GB" sz="1600" b="1" dirty="0">
                <a:solidFill>
                  <a:schemeClr val="tx1"/>
                </a:solidFill>
              </a:rPr>
              <a:t>binary point </a:t>
            </a:r>
            <a:r>
              <a:rPr lang="en-GB" sz="1600" dirty="0">
                <a:solidFill>
                  <a:schemeClr val="tx1"/>
                </a:solidFill>
              </a:rPr>
              <a:t>2 places to the left to get it to its </a:t>
            </a:r>
            <a:r>
              <a:rPr lang="en-GB" sz="1600" b="1" dirty="0">
                <a:solidFill>
                  <a:schemeClr val="tx1"/>
                </a:solidFill>
              </a:rPr>
              <a:t>normalised</a:t>
            </a:r>
            <a:r>
              <a:rPr lang="en-GB" sz="1600" dirty="0">
                <a:solidFill>
                  <a:schemeClr val="tx1"/>
                </a:solidFill>
              </a:rPr>
              <a:t> position, we will have to move it 2 places to the right to put it back in the correct position – we now know our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 must be +2.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Using our format of 3 bits for the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 stored in </a:t>
            </a:r>
            <a:r>
              <a:rPr lang="en-GB" sz="1600" b="1" dirty="0">
                <a:solidFill>
                  <a:schemeClr val="tx1"/>
                </a:solidFill>
              </a:rPr>
              <a:t>two’s complement, </a:t>
            </a:r>
            <a:r>
              <a:rPr lang="en-GB" sz="1600" dirty="0">
                <a:solidFill>
                  <a:schemeClr val="tx1"/>
                </a:solidFill>
              </a:rPr>
              <a:t>it must be: 010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9214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fractional numbers using normalised floating-point binary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87A0044C-C60E-4350-AC73-FD7C2056C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648104"/>
              </p:ext>
            </p:extLst>
          </p:nvPr>
        </p:nvGraphicFramePr>
        <p:xfrm>
          <a:off x="176565" y="1431216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C1625FEB-64E6-4B93-81B6-E2AD59741ED4}"/>
              </a:ext>
            </a:extLst>
          </p:cNvPr>
          <p:cNvSpPr/>
          <p:nvPr/>
        </p:nvSpPr>
        <p:spPr>
          <a:xfrm>
            <a:off x="3081798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797FD51A-F868-43BE-835A-6A1968F0892D}"/>
              </a:ext>
            </a:extLst>
          </p:cNvPr>
          <p:cNvGraphicFramePr>
            <a:graphicFrameLocks noGrp="1"/>
          </p:cNvGraphicFramePr>
          <p:nvPr/>
        </p:nvGraphicFramePr>
        <p:xfrm>
          <a:off x="176559" y="4491027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A4D054E6-34D7-4E65-9A15-740C47B5AC3B}"/>
              </a:ext>
            </a:extLst>
          </p:cNvPr>
          <p:cNvSpPr/>
          <p:nvPr/>
        </p:nvSpPr>
        <p:spPr>
          <a:xfrm>
            <a:off x="1009533" y="4943698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D37C4-9646-4B5F-8CA4-4B07822042D6}"/>
              </a:ext>
            </a:extLst>
          </p:cNvPr>
          <p:cNvSpPr txBox="1"/>
          <p:nvPr/>
        </p:nvSpPr>
        <p:spPr>
          <a:xfrm>
            <a:off x="2073650" y="409812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3AD58-1BFA-4969-BE3D-933CEF8DFA80}"/>
              </a:ext>
            </a:extLst>
          </p:cNvPr>
          <p:cNvSpPr txBox="1"/>
          <p:nvPr/>
        </p:nvSpPr>
        <p:spPr>
          <a:xfrm>
            <a:off x="6271927" y="409812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BC366-65A9-493E-AF2B-D9020DDF1C13}"/>
              </a:ext>
            </a:extLst>
          </p:cNvPr>
          <p:cNvSpPr txBox="1"/>
          <p:nvPr/>
        </p:nvSpPr>
        <p:spPr>
          <a:xfrm>
            <a:off x="4401468" y="322262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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0910EE-52A9-4460-8958-E62CE81ED32D}"/>
              </a:ext>
            </a:extLst>
          </p:cNvPr>
          <p:cNvSpPr txBox="1"/>
          <p:nvPr/>
        </p:nvSpPr>
        <p:spPr>
          <a:xfrm>
            <a:off x="3375039" y="322262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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F0D300-4BE2-46B3-AC7D-DDCDA57AC222}"/>
              </a:ext>
            </a:extLst>
          </p:cNvPr>
          <p:cNvSpPr txBox="1"/>
          <p:nvPr/>
        </p:nvSpPr>
        <p:spPr>
          <a:xfrm>
            <a:off x="4418967" y="3620919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ym typeface="Wingdings" panose="05000000000000000000" pitchFamily="2" charset="2"/>
              </a:rPr>
              <a:t>2</a:t>
            </a:r>
            <a:endParaRPr lang="en-GB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0A1C34-390D-4E81-B070-FD8422AD0799}"/>
              </a:ext>
            </a:extLst>
          </p:cNvPr>
          <p:cNvSpPr txBox="1"/>
          <p:nvPr/>
        </p:nvSpPr>
        <p:spPr>
          <a:xfrm>
            <a:off x="3392538" y="3620919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ym typeface="Wingdings" panose="05000000000000000000" pitchFamily="2" charset="2"/>
              </a:rPr>
              <a:t>1</a:t>
            </a:r>
            <a:endParaRPr lang="en-GB" sz="2800" dirty="0"/>
          </a:p>
        </p:txBody>
      </p:sp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0941F219-F5E4-4901-B289-34E3F6297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715826"/>
              </p:ext>
            </p:extLst>
          </p:nvPr>
        </p:nvGraphicFramePr>
        <p:xfrm>
          <a:off x="176559" y="4500552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2FB0FBB2-8F9E-4F51-A4A1-6F3F0D83C7F4}"/>
              </a:ext>
            </a:extLst>
          </p:cNvPr>
          <p:cNvSpPr/>
          <p:nvPr/>
        </p:nvSpPr>
        <p:spPr>
          <a:xfrm>
            <a:off x="1009533" y="4953223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31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554E388-0C28-4126-939C-800F0E9EB11A}"/>
              </a:ext>
            </a:extLst>
          </p:cNvPr>
          <p:cNvSpPr/>
          <p:nvPr/>
        </p:nvSpPr>
        <p:spPr>
          <a:xfrm rot="2181172">
            <a:off x="1584007" y="2170519"/>
            <a:ext cx="432053" cy="379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C6CF5D-83DF-4655-87E3-16CE3C230F7C}"/>
              </a:ext>
            </a:extLst>
          </p:cNvPr>
          <p:cNvSpPr/>
          <p:nvPr/>
        </p:nvSpPr>
        <p:spPr>
          <a:xfrm rot="2181172">
            <a:off x="2518660" y="2253641"/>
            <a:ext cx="432053" cy="379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DC5AD00-F344-4E1D-A55A-F42A19537533}"/>
              </a:ext>
            </a:extLst>
          </p:cNvPr>
          <p:cNvSpPr/>
          <p:nvPr/>
        </p:nvSpPr>
        <p:spPr>
          <a:xfrm rot="2181172">
            <a:off x="3519859" y="2263166"/>
            <a:ext cx="432053" cy="379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54C1DE9-3B6A-4E29-9BAB-0CDF8225816F}"/>
              </a:ext>
            </a:extLst>
          </p:cNvPr>
          <p:cNvSpPr/>
          <p:nvPr/>
        </p:nvSpPr>
        <p:spPr>
          <a:xfrm rot="2207216">
            <a:off x="4537411" y="2216729"/>
            <a:ext cx="432053" cy="379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4C8D33C-AEA6-4CAF-86CC-9E6B6F6231BB}"/>
              </a:ext>
            </a:extLst>
          </p:cNvPr>
          <p:cNvSpPr/>
          <p:nvPr/>
        </p:nvSpPr>
        <p:spPr>
          <a:xfrm rot="2232521">
            <a:off x="5513151" y="2216727"/>
            <a:ext cx="432053" cy="379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last stage is to store the </a:t>
            </a:r>
            <a:r>
              <a:rPr lang="en-GB" sz="1600" b="1" dirty="0">
                <a:solidFill>
                  <a:schemeClr val="tx1"/>
                </a:solidFill>
              </a:rPr>
              <a:t>mantissa</a:t>
            </a:r>
            <a:r>
              <a:rPr lang="en-GB" sz="1600" dirty="0">
                <a:solidFill>
                  <a:schemeClr val="tx1"/>
                </a:solidFill>
              </a:rPr>
              <a:t>, which is simply the number from the original number line – remember, it must start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now have the correct representation of the </a:t>
            </a:r>
            <a:r>
              <a:rPr lang="en-GB" sz="1600" b="1" dirty="0">
                <a:solidFill>
                  <a:schemeClr val="tx1"/>
                </a:solidFill>
              </a:rPr>
              <a:t>denary </a:t>
            </a:r>
            <a:r>
              <a:rPr lang="en-GB" sz="1600" dirty="0">
                <a:solidFill>
                  <a:schemeClr val="tx1"/>
                </a:solidFill>
              </a:rPr>
              <a:t>number -2.5 in this format using </a:t>
            </a:r>
            <a:r>
              <a:rPr lang="en-GB" sz="1600" b="1" dirty="0">
                <a:solidFill>
                  <a:schemeClr val="tx1"/>
                </a:solidFill>
              </a:rPr>
              <a:t>normalised floating-point binary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9214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fractional numbers using normalised floating-point binary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87A0044C-C60E-4350-AC73-FD7C2056C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510796"/>
              </p:ext>
            </p:extLst>
          </p:nvPr>
        </p:nvGraphicFramePr>
        <p:xfrm>
          <a:off x="176565" y="1431216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797FD51A-F868-43BE-835A-6A1968F0892D}"/>
              </a:ext>
            </a:extLst>
          </p:cNvPr>
          <p:cNvGraphicFramePr>
            <a:graphicFrameLocks noGrp="1"/>
          </p:cNvGraphicFramePr>
          <p:nvPr/>
        </p:nvGraphicFramePr>
        <p:xfrm>
          <a:off x="176559" y="4491027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A4D054E6-34D7-4E65-9A15-740C47B5AC3B}"/>
              </a:ext>
            </a:extLst>
          </p:cNvPr>
          <p:cNvSpPr/>
          <p:nvPr/>
        </p:nvSpPr>
        <p:spPr>
          <a:xfrm>
            <a:off x="1009533" y="4943698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D37C4-9646-4B5F-8CA4-4B07822042D6}"/>
              </a:ext>
            </a:extLst>
          </p:cNvPr>
          <p:cNvSpPr txBox="1"/>
          <p:nvPr/>
        </p:nvSpPr>
        <p:spPr>
          <a:xfrm>
            <a:off x="2073650" y="409812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3AD58-1BFA-4969-BE3D-933CEF8DFA80}"/>
              </a:ext>
            </a:extLst>
          </p:cNvPr>
          <p:cNvSpPr txBox="1"/>
          <p:nvPr/>
        </p:nvSpPr>
        <p:spPr>
          <a:xfrm>
            <a:off x="6271927" y="409812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0941F219-F5E4-4901-B289-34E3F6297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587197"/>
              </p:ext>
            </p:extLst>
          </p:nvPr>
        </p:nvGraphicFramePr>
        <p:xfrm>
          <a:off x="176559" y="4500552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2FB0FBB2-8F9E-4F51-A4A1-6F3F0D83C7F4}"/>
              </a:ext>
            </a:extLst>
          </p:cNvPr>
          <p:cNvSpPr/>
          <p:nvPr/>
        </p:nvSpPr>
        <p:spPr>
          <a:xfrm>
            <a:off x="1009533" y="4953223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4CEAE0-EF34-4C77-BB53-104DD464830D}"/>
              </a:ext>
            </a:extLst>
          </p:cNvPr>
          <p:cNvSpPr txBox="1"/>
          <p:nvPr/>
        </p:nvSpPr>
        <p:spPr>
          <a:xfrm>
            <a:off x="1543051" y="253605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FC500A-EBB5-423F-8629-E2E54E474345}"/>
              </a:ext>
            </a:extLst>
          </p:cNvPr>
          <p:cNvSpPr txBox="1"/>
          <p:nvPr/>
        </p:nvSpPr>
        <p:spPr>
          <a:xfrm>
            <a:off x="2564608" y="253605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A3AD26-B815-422B-86CE-E9166541F2F3}"/>
              </a:ext>
            </a:extLst>
          </p:cNvPr>
          <p:cNvSpPr txBox="1"/>
          <p:nvPr/>
        </p:nvSpPr>
        <p:spPr>
          <a:xfrm>
            <a:off x="3586165" y="25360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34B9FF-0852-4110-9695-CA89311D2167}"/>
              </a:ext>
            </a:extLst>
          </p:cNvPr>
          <p:cNvSpPr txBox="1"/>
          <p:nvPr/>
        </p:nvSpPr>
        <p:spPr>
          <a:xfrm>
            <a:off x="4610174" y="25360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E09A95-594C-4299-B5EE-EB1ADCB4D53B}"/>
              </a:ext>
            </a:extLst>
          </p:cNvPr>
          <p:cNvSpPr txBox="1"/>
          <p:nvPr/>
        </p:nvSpPr>
        <p:spPr>
          <a:xfrm>
            <a:off x="5629279" y="253604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03E4CA-44A3-40D8-AA96-13C91C6E9A8E}"/>
              </a:ext>
            </a:extLst>
          </p:cNvPr>
          <p:cNvSpPr/>
          <p:nvPr/>
        </p:nvSpPr>
        <p:spPr>
          <a:xfrm>
            <a:off x="3081798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DE3B5D-B27C-44FC-B958-ACD42A7DF1E8}"/>
              </a:ext>
            </a:extLst>
          </p:cNvPr>
          <p:cNvSpPr txBox="1"/>
          <p:nvPr/>
        </p:nvSpPr>
        <p:spPr>
          <a:xfrm>
            <a:off x="6654794" y="254372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9930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04167E-6 -2.22222E-6 L -0.16953 0.39722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7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17252 0.39722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33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-0.17136 0.39722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68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75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17539 0.39722 " pathEditMode="relative" rAng="0" ptsTypes="AA">
                                      <p:cBhvr>
                                        <p:cTn id="1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-0.17748 0.39467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Again, we can check if we have stored -2.5 correctly by converting our answer back into </a:t>
            </a:r>
            <a:r>
              <a:rPr lang="en-GB" sz="1600" b="1" dirty="0">
                <a:solidFill>
                  <a:schemeClr val="tx1"/>
                </a:solidFill>
              </a:rPr>
              <a:t>denary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</a:t>
            </a:r>
            <a:r>
              <a:rPr lang="en-GB" sz="1600" b="1" dirty="0">
                <a:solidFill>
                  <a:schemeClr val="tx1"/>
                </a:solidFill>
              </a:rPr>
              <a:t>exponent </a:t>
            </a:r>
            <a:r>
              <a:rPr lang="en-GB" sz="1600" dirty="0">
                <a:solidFill>
                  <a:schemeClr val="tx1"/>
                </a:solidFill>
              </a:rPr>
              <a:t>is 2 – this tells us we need to move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in the </a:t>
            </a:r>
            <a:r>
              <a:rPr lang="en-GB" sz="1600" b="1" dirty="0">
                <a:solidFill>
                  <a:schemeClr val="tx1"/>
                </a:solidFill>
              </a:rPr>
              <a:t>mantissa</a:t>
            </a:r>
            <a:r>
              <a:rPr lang="en-GB" sz="1600" dirty="0">
                <a:solidFill>
                  <a:schemeClr val="tx1"/>
                </a:solidFill>
              </a:rPr>
              <a:t> 2 places to the right.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9214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fractional numbers using normalised floating-point binary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797FD51A-F868-43BE-835A-6A1968F08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802250"/>
              </p:ext>
            </p:extLst>
          </p:nvPr>
        </p:nvGraphicFramePr>
        <p:xfrm>
          <a:off x="176559" y="1564947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A4D054E6-34D7-4E65-9A15-740C47B5AC3B}"/>
              </a:ext>
            </a:extLst>
          </p:cNvPr>
          <p:cNvSpPr/>
          <p:nvPr/>
        </p:nvSpPr>
        <p:spPr>
          <a:xfrm>
            <a:off x="1009533" y="2017618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D37C4-9646-4B5F-8CA4-4B07822042D6}"/>
              </a:ext>
            </a:extLst>
          </p:cNvPr>
          <p:cNvSpPr txBox="1"/>
          <p:nvPr/>
        </p:nvSpPr>
        <p:spPr>
          <a:xfrm>
            <a:off x="2073650" y="117204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3AD58-1BFA-4969-BE3D-933CEF8DFA80}"/>
              </a:ext>
            </a:extLst>
          </p:cNvPr>
          <p:cNvSpPr txBox="1"/>
          <p:nvPr/>
        </p:nvSpPr>
        <p:spPr>
          <a:xfrm>
            <a:off x="6271927" y="117204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0941F219-F5E4-4901-B289-34E3F6297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268448"/>
              </p:ext>
            </p:extLst>
          </p:nvPr>
        </p:nvGraphicFramePr>
        <p:xfrm>
          <a:off x="176559" y="1565328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25" name="Oval 24">
            <a:extLst>
              <a:ext uri="{FF2B5EF4-FFF2-40B4-BE49-F238E27FC236}">
                <a16:creationId xmlns:a16="http://schemas.microsoft.com/office/drawing/2014/main" id="{E9D2A8A8-ABCA-4ECC-8B6C-C77E0CBB7827}"/>
              </a:ext>
            </a:extLst>
          </p:cNvPr>
          <p:cNvSpPr/>
          <p:nvPr/>
        </p:nvSpPr>
        <p:spPr>
          <a:xfrm>
            <a:off x="1009539" y="2011141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2AC8E559-43EA-472A-8765-78DD41478AC2}"/>
              </a:ext>
            </a:extLst>
          </p:cNvPr>
          <p:cNvSpPr/>
          <p:nvPr/>
        </p:nvSpPr>
        <p:spPr>
          <a:xfrm flipV="1">
            <a:off x="1166700" y="2020285"/>
            <a:ext cx="990137" cy="699940"/>
          </a:xfrm>
          <a:prstGeom prst="arc">
            <a:avLst>
              <a:gd name="adj1" fmla="val 10765249"/>
              <a:gd name="adj2" fmla="val 211754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E0F2C9C6-27BB-4F3D-B89D-BE19AF9A000B}"/>
              </a:ext>
            </a:extLst>
          </p:cNvPr>
          <p:cNvSpPr/>
          <p:nvPr/>
        </p:nvSpPr>
        <p:spPr>
          <a:xfrm flipV="1">
            <a:off x="2169537" y="2016445"/>
            <a:ext cx="990137" cy="699940"/>
          </a:xfrm>
          <a:prstGeom prst="arc">
            <a:avLst>
              <a:gd name="adj1" fmla="val 10765249"/>
              <a:gd name="adj2" fmla="val 211754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57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6 -3.7037E-6 L 0.16341 -0.0048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id="{84BCDC77-621A-45E3-9C56-075F4DB58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502436"/>
              </p:ext>
            </p:extLst>
          </p:nvPr>
        </p:nvGraphicFramePr>
        <p:xfrm>
          <a:off x="176565" y="1564058"/>
          <a:ext cx="797277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1/32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24" name="Oval 23">
            <a:extLst>
              <a:ext uri="{FF2B5EF4-FFF2-40B4-BE49-F238E27FC236}">
                <a16:creationId xmlns:a16="http://schemas.microsoft.com/office/drawing/2014/main" id="{92D80137-D4B4-4EC6-88E3-C71F6D16AAB7}"/>
              </a:ext>
            </a:extLst>
          </p:cNvPr>
          <p:cNvSpPr/>
          <p:nvPr/>
        </p:nvSpPr>
        <p:spPr>
          <a:xfrm>
            <a:off x="2987564" y="2016729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Again, we can check if we have stored -2.5 correctly by converting our answer back into </a:t>
            </a:r>
            <a:r>
              <a:rPr lang="en-GB" sz="1600" b="1" dirty="0">
                <a:solidFill>
                  <a:schemeClr val="tx1"/>
                </a:solidFill>
              </a:rPr>
              <a:t>denary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</a:t>
            </a:r>
            <a:r>
              <a:rPr lang="en-GB" sz="1600" b="1" dirty="0">
                <a:solidFill>
                  <a:schemeClr val="tx1"/>
                </a:solidFill>
              </a:rPr>
              <a:t>exponent </a:t>
            </a:r>
            <a:r>
              <a:rPr lang="en-GB" sz="1600" dirty="0">
                <a:solidFill>
                  <a:schemeClr val="tx1"/>
                </a:solidFill>
              </a:rPr>
              <a:t>is 2 – this tells us we need to move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in the </a:t>
            </a:r>
            <a:r>
              <a:rPr lang="en-GB" sz="1600" b="1" dirty="0">
                <a:solidFill>
                  <a:schemeClr val="tx1"/>
                </a:solidFill>
              </a:rPr>
              <a:t>mantissa</a:t>
            </a:r>
            <a:r>
              <a:rPr lang="en-GB" sz="1600" dirty="0">
                <a:solidFill>
                  <a:schemeClr val="tx1"/>
                </a:solidFill>
              </a:rPr>
              <a:t> 2 places to the right.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are left with: 101.10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apply the normal </a:t>
            </a:r>
            <a:r>
              <a:rPr lang="en-GB" sz="1600" b="1" dirty="0">
                <a:solidFill>
                  <a:schemeClr val="tx1"/>
                </a:solidFill>
              </a:rPr>
              <a:t>binary</a:t>
            </a:r>
            <a:r>
              <a:rPr lang="en-GB" sz="1600" dirty="0">
                <a:solidFill>
                  <a:schemeClr val="tx1"/>
                </a:solidFill>
              </a:rPr>
              <a:t> weighting line and add up any columns that have a 1 in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So, we have -4 + 1 + 0.5 = 2.5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9214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fractional numbers using normalised floating-point binary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797FD51A-F868-43BE-835A-6A1968F0892D}"/>
              </a:ext>
            </a:extLst>
          </p:cNvPr>
          <p:cNvGraphicFramePr>
            <a:graphicFrameLocks noGrp="1"/>
          </p:cNvGraphicFramePr>
          <p:nvPr/>
        </p:nvGraphicFramePr>
        <p:xfrm>
          <a:off x="176559" y="1564947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95D37C4-9646-4B5F-8CA4-4B07822042D6}"/>
              </a:ext>
            </a:extLst>
          </p:cNvPr>
          <p:cNvSpPr txBox="1"/>
          <p:nvPr/>
        </p:nvSpPr>
        <p:spPr>
          <a:xfrm>
            <a:off x="2073650" y="117204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3AD58-1BFA-4969-BE3D-933CEF8DFA80}"/>
              </a:ext>
            </a:extLst>
          </p:cNvPr>
          <p:cNvSpPr txBox="1"/>
          <p:nvPr/>
        </p:nvSpPr>
        <p:spPr>
          <a:xfrm>
            <a:off x="6271927" y="117204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0941F219-F5E4-4901-B289-34E3F629707E}"/>
              </a:ext>
            </a:extLst>
          </p:cNvPr>
          <p:cNvGraphicFramePr>
            <a:graphicFrameLocks noGrp="1"/>
          </p:cNvGraphicFramePr>
          <p:nvPr/>
        </p:nvGraphicFramePr>
        <p:xfrm>
          <a:off x="176559" y="1574472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5113143B-6B1B-4B6E-B3EE-A911F379E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470342"/>
              </p:ext>
            </p:extLst>
          </p:nvPr>
        </p:nvGraphicFramePr>
        <p:xfrm>
          <a:off x="164861" y="1564672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240190E3-2FFE-4FEB-9A8F-6AFCA94D98F0}"/>
              </a:ext>
            </a:extLst>
          </p:cNvPr>
          <p:cNvSpPr/>
          <p:nvPr/>
        </p:nvSpPr>
        <p:spPr>
          <a:xfrm>
            <a:off x="2978110" y="2017343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id="{B5C02A8C-1251-4DCA-A5D4-4DD93325A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805251"/>
              </p:ext>
            </p:extLst>
          </p:nvPr>
        </p:nvGraphicFramePr>
        <p:xfrm>
          <a:off x="164984" y="1563378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545D02CE-9029-44D4-B5C2-38D29B192EA7}"/>
              </a:ext>
            </a:extLst>
          </p:cNvPr>
          <p:cNvSpPr/>
          <p:nvPr/>
        </p:nvSpPr>
        <p:spPr>
          <a:xfrm>
            <a:off x="2993914" y="2016729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03AE65E-1F0F-4987-A34B-127414673A1E}"/>
              </a:ext>
            </a:extLst>
          </p:cNvPr>
          <p:cNvSpPr/>
          <p:nvPr/>
        </p:nvSpPr>
        <p:spPr>
          <a:xfrm>
            <a:off x="2990810" y="2017876"/>
            <a:ext cx="314325" cy="3143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ABE028-C125-408C-B534-421E680C8A3E}"/>
              </a:ext>
            </a:extLst>
          </p:cNvPr>
          <p:cNvSpPr txBox="1"/>
          <p:nvPr/>
        </p:nvSpPr>
        <p:spPr>
          <a:xfrm>
            <a:off x="2069469" y="1163268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2F2332-8BEF-4B8C-AFCD-E640C12DA1D8}"/>
              </a:ext>
            </a:extLst>
          </p:cNvPr>
          <p:cNvSpPr txBox="1"/>
          <p:nvPr/>
        </p:nvSpPr>
        <p:spPr>
          <a:xfrm>
            <a:off x="468071" y="4681958"/>
            <a:ext cx="4543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-4              +                1       +     0.5    =  -2.5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1299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1.48148E-6 L 3.75E-6 0.25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1.85185E-6 L -3.54167E-6 0.25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 animBg="1"/>
      <p:bldP spid="20" grpId="0" animBg="1"/>
      <p:bldP spid="21" grpId="0"/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Let’s have a look at one final, tricky  example of a negative number. How would we store the </a:t>
            </a:r>
            <a:r>
              <a:rPr lang="en-GB" sz="1600" b="1" dirty="0">
                <a:solidFill>
                  <a:schemeClr val="tx1"/>
                </a:solidFill>
              </a:rPr>
              <a:t>base-10 denary</a:t>
            </a:r>
            <a:r>
              <a:rPr lang="en-GB" sz="1600" dirty="0">
                <a:solidFill>
                  <a:schemeClr val="tx1"/>
                </a:solidFill>
              </a:rPr>
              <a:t> number -0.25 as a </a:t>
            </a:r>
            <a:r>
              <a:rPr lang="en-GB" sz="1600" b="1" dirty="0">
                <a:solidFill>
                  <a:schemeClr val="tx1"/>
                </a:solidFill>
              </a:rPr>
              <a:t>normalised floating-point binary</a:t>
            </a:r>
            <a:r>
              <a:rPr lang="en-GB" sz="1600" dirty="0">
                <a:solidFill>
                  <a:schemeClr val="tx1"/>
                </a:solidFill>
              </a:rPr>
              <a:t> number?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9214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fractional numbers using normalised floating-point binary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87A0044C-C60E-4350-AC73-FD7C2056CC84}"/>
              </a:ext>
            </a:extLst>
          </p:cNvPr>
          <p:cNvGraphicFramePr>
            <a:graphicFrameLocks noGrp="1"/>
          </p:cNvGraphicFramePr>
          <p:nvPr/>
        </p:nvGraphicFramePr>
        <p:xfrm>
          <a:off x="176565" y="1431216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C1625FEB-64E6-4B93-81B6-E2AD59741ED4}"/>
              </a:ext>
            </a:extLst>
          </p:cNvPr>
          <p:cNvSpPr/>
          <p:nvPr/>
        </p:nvSpPr>
        <p:spPr>
          <a:xfrm>
            <a:off x="5124339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6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Let’s have a look at one final, tricky  example of a negative number. How would we store the </a:t>
            </a:r>
            <a:r>
              <a:rPr lang="en-GB" sz="1600" b="1" dirty="0">
                <a:solidFill>
                  <a:schemeClr val="tx1"/>
                </a:solidFill>
              </a:rPr>
              <a:t>base-10 denary</a:t>
            </a:r>
            <a:r>
              <a:rPr lang="en-GB" sz="1600" dirty="0">
                <a:solidFill>
                  <a:schemeClr val="tx1"/>
                </a:solidFill>
              </a:rPr>
              <a:t> number -0.25 as a </a:t>
            </a:r>
            <a:r>
              <a:rPr lang="en-GB" sz="1600" b="1" dirty="0">
                <a:solidFill>
                  <a:schemeClr val="tx1"/>
                </a:solidFill>
              </a:rPr>
              <a:t>normalised floating-point binary</a:t>
            </a:r>
            <a:r>
              <a:rPr lang="en-GB" sz="1600" dirty="0">
                <a:solidFill>
                  <a:schemeClr val="tx1"/>
                </a:solidFill>
              </a:rPr>
              <a:t> number?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easiest way is to start by writing out the positive version of the number. Let’s put +0.25 on our standard </a:t>
            </a:r>
            <a:r>
              <a:rPr lang="en-GB" sz="1600" b="1" dirty="0">
                <a:solidFill>
                  <a:schemeClr val="tx1"/>
                </a:solidFill>
              </a:rPr>
              <a:t>fixed point</a:t>
            </a:r>
            <a:r>
              <a:rPr lang="en-GB" sz="1600" dirty="0">
                <a:solidFill>
                  <a:schemeClr val="tx1"/>
                </a:solidFill>
              </a:rPr>
              <a:t> number line.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9214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fractional numbers using normalised floating-point binary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87A0044C-C60E-4350-AC73-FD7C2056C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490096"/>
              </p:ext>
            </p:extLst>
          </p:nvPr>
        </p:nvGraphicFramePr>
        <p:xfrm>
          <a:off x="176565" y="1431216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C1625FEB-64E6-4B93-81B6-E2AD59741ED4}"/>
              </a:ext>
            </a:extLst>
          </p:cNvPr>
          <p:cNvSpPr/>
          <p:nvPr/>
        </p:nvSpPr>
        <p:spPr>
          <a:xfrm>
            <a:off x="5124339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74CAA5E9-943D-4ED5-9DBA-93940D6A4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99238"/>
              </p:ext>
            </p:extLst>
          </p:nvPr>
        </p:nvGraphicFramePr>
        <p:xfrm>
          <a:off x="176565" y="1434875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E05337F7-CFC4-4F06-813B-A61F2FB8B09A}"/>
              </a:ext>
            </a:extLst>
          </p:cNvPr>
          <p:cNvSpPr/>
          <p:nvPr/>
        </p:nvSpPr>
        <p:spPr>
          <a:xfrm>
            <a:off x="5124339" y="2153070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4BFCA2-5D06-4F99-938A-45A2D15C2A0B}"/>
              </a:ext>
            </a:extLst>
          </p:cNvPr>
          <p:cNvSpPr txBox="1"/>
          <p:nvPr/>
        </p:nvSpPr>
        <p:spPr>
          <a:xfrm>
            <a:off x="6496431" y="3184850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0.25</a:t>
            </a:r>
          </a:p>
        </p:txBody>
      </p:sp>
    </p:spTree>
    <p:extLst>
      <p:ext uri="{BB962C8B-B14F-4D97-AF65-F5344CB8AC3E}">
        <p14:creationId xmlns:p14="http://schemas.microsoft.com/office/powerpoint/2010/main" val="233995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Let’s have a look at one final, tricky  example of a negative number. How would we store the </a:t>
            </a:r>
            <a:r>
              <a:rPr lang="en-GB" sz="1600" b="1" dirty="0">
                <a:solidFill>
                  <a:schemeClr val="tx1"/>
                </a:solidFill>
              </a:rPr>
              <a:t>base-10 denary</a:t>
            </a:r>
            <a:r>
              <a:rPr lang="en-GB" sz="1600" dirty="0">
                <a:solidFill>
                  <a:schemeClr val="tx1"/>
                </a:solidFill>
              </a:rPr>
              <a:t> number -0.25 as a </a:t>
            </a:r>
            <a:r>
              <a:rPr lang="en-GB" sz="1600" b="1" dirty="0">
                <a:solidFill>
                  <a:schemeClr val="tx1"/>
                </a:solidFill>
              </a:rPr>
              <a:t>normalised floating-point binary</a:t>
            </a:r>
            <a:r>
              <a:rPr lang="en-GB" sz="1600" dirty="0">
                <a:solidFill>
                  <a:schemeClr val="tx1"/>
                </a:solidFill>
              </a:rPr>
              <a:t> number?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easiest way is to start by writing out the positive version of the number. Let’s put +0.25 on our standard </a:t>
            </a:r>
            <a:r>
              <a:rPr lang="en-GB" sz="1600" b="1" dirty="0">
                <a:solidFill>
                  <a:schemeClr val="tx1"/>
                </a:solidFill>
              </a:rPr>
              <a:t>fixed point</a:t>
            </a:r>
            <a:r>
              <a:rPr lang="en-GB" sz="1600" dirty="0">
                <a:solidFill>
                  <a:schemeClr val="tx1"/>
                </a:solidFill>
              </a:rPr>
              <a:t> number 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Now, we convert -0.25 into +02.5: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Start on the right with the </a:t>
            </a:r>
            <a:r>
              <a:rPr lang="en-GB" sz="1600" b="1" dirty="0">
                <a:solidFill>
                  <a:schemeClr val="tx1"/>
                </a:solidFill>
              </a:rPr>
              <a:t>least significant bit (LSB)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Copy each bit as it appears, </a:t>
            </a:r>
            <a:r>
              <a:rPr lang="en-GB" sz="1600" i="1" dirty="0">
                <a:solidFill>
                  <a:schemeClr val="tx1"/>
                </a:solidFill>
              </a:rPr>
              <a:t>up to and including the first 1.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Swap all remaining bits – 0s become 1s, and 1s become 0s.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9214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fractional numbers using normalised floating-point binary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87A0044C-C60E-4350-AC73-FD7C2056CC84}"/>
              </a:ext>
            </a:extLst>
          </p:cNvPr>
          <p:cNvGraphicFramePr>
            <a:graphicFrameLocks noGrp="1"/>
          </p:cNvGraphicFramePr>
          <p:nvPr/>
        </p:nvGraphicFramePr>
        <p:xfrm>
          <a:off x="176565" y="1431216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C1625FEB-64E6-4B93-81B6-E2AD59741ED4}"/>
              </a:ext>
            </a:extLst>
          </p:cNvPr>
          <p:cNvSpPr/>
          <p:nvPr/>
        </p:nvSpPr>
        <p:spPr>
          <a:xfrm>
            <a:off x="5124339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74CAA5E9-943D-4ED5-9DBA-93940D6A4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909208"/>
              </p:ext>
            </p:extLst>
          </p:nvPr>
        </p:nvGraphicFramePr>
        <p:xfrm>
          <a:off x="176565" y="1431216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E05337F7-CFC4-4F06-813B-A61F2FB8B09A}"/>
              </a:ext>
            </a:extLst>
          </p:cNvPr>
          <p:cNvSpPr/>
          <p:nvPr/>
        </p:nvSpPr>
        <p:spPr>
          <a:xfrm>
            <a:off x="5124339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88BF834D-68D0-42EA-BD23-447E70FF575C}"/>
              </a:ext>
            </a:extLst>
          </p:cNvPr>
          <p:cNvGraphicFramePr>
            <a:graphicFrameLocks noGrp="1"/>
          </p:cNvGraphicFramePr>
          <p:nvPr/>
        </p:nvGraphicFramePr>
        <p:xfrm>
          <a:off x="176565" y="3687801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73554971-3172-4356-BDEA-AC1D3899C5F9}"/>
              </a:ext>
            </a:extLst>
          </p:cNvPr>
          <p:cNvSpPr/>
          <p:nvPr/>
        </p:nvSpPr>
        <p:spPr>
          <a:xfrm>
            <a:off x="5124339" y="4400130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6ADB1-528F-4627-A8EB-87CFC2878E6F}"/>
              </a:ext>
            </a:extLst>
          </p:cNvPr>
          <p:cNvSpPr txBox="1"/>
          <p:nvPr/>
        </p:nvSpPr>
        <p:spPr>
          <a:xfrm>
            <a:off x="7677150" y="25344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02EFC7-8857-4F88-A3BF-68F9E32D3B2C}"/>
              </a:ext>
            </a:extLst>
          </p:cNvPr>
          <p:cNvSpPr txBox="1"/>
          <p:nvPr/>
        </p:nvSpPr>
        <p:spPr>
          <a:xfrm>
            <a:off x="6655593" y="25344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05E255-5B4B-4651-BF67-78F7B03B925B}"/>
              </a:ext>
            </a:extLst>
          </p:cNvPr>
          <p:cNvSpPr txBox="1"/>
          <p:nvPr/>
        </p:nvSpPr>
        <p:spPr>
          <a:xfrm>
            <a:off x="5634036" y="25344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4BC758-7604-4EEF-95CB-11E70BA66F6C}"/>
              </a:ext>
            </a:extLst>
          </p:cNvPr>
          <p:cNvSpPr txBox="1"/>
          <p:nvPr/>
        </p:nvSpPr>
        <p:spPr>
          <a:xfrm>
            <a:off x="4611266" y="25369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86B111-1E56-46F8-9D8E-7173919307CB}"/>
              </a:ext>
            </a:extLst>
          </p:cNvPr>
          <p:cNvSpPr txBox="1"/>
          <p:nvPr/>
        </p:nvSpPr>
        <p:spPr>
          <a:xfrm>
            <a:off x="3588496" y="25344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50CC90-BC33-48BA-9328-19C8F04E3235}"/>
              </a:ext>
            </a:extLst>
          </p:cNvPr>
          <p:cNvSpPr txBox="1"/>
          <p:nvPr/>
        </p:nvSpPr>
        <p:spPr>
          <a:xfrm>
            <a:off x="2565726" y="25344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4231A6-0A15-4CD4-B9B8-6D05629F529C}"/>
              </a:ext>
            </a:extLst>
          </p:cNvPr>
          <p:cNvSpPr txBox="1"/>
          <p:nvPr/>
        </p:nvSpPr>
        <p:spPr>
          <a:xfrm>
            <a:off x="1542956" y="25344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853069-2A50-4290-AE34-FB1509830862}"/>
              </a:ext>
            </a:extLst>
          </p:cNvPr>
          <p:cNvSpPr txBox="1"/>
          <p:nvPr/>
        </p:nvSpPr>
        <p:spPr>
          <a:xfrm>
            <a:off x="519603" y="25344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20CB70-9EE2-4E59-AA9B-909EE7B83A67}"/>
              </a:ext>
            </a:extLst>
          </p:cNvPr>
          <p:cNvSpPr txBox="1"/>
          <p:nvPr/>
        </p:nvSpPr>
        <p:spPr>
          <a:xfrm>
            <a:off x="7519831" y="5452250"/>
            <a:ext cx="65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Copy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07D302-16BD-42C3-9B4E-11C3912A9504}"/>
              </a:ext>
            </a:extLst>
          </p:cNvPr>
          <p:cNvSpPr txBox="1"/>
          <p:nvPr/>
        </p:nvSpPr>
        <p:spPr>
          <a:xfrm>
            <a:off x="6493742" y="5452250"/>
            <a:ext cx="65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Copy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80603D-0ED7-4A05-AB00-CB9C7EE62A07}"/>
              </a:ext>
            </a:extLst>
          </p:cNvPr>
          <p:cNvSpPr txBox="1"/>
          <p:nvPr/>
        </p:nvSpPr>
        <p:spPr>
          <a:xfrm>
            <a:off x="5492921" y="5452250"/>
            <a:ext cx="6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Swap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AE4E24-6900-4212-99B7-3410FD9A6DC8}"/>
              </a:ext>
            </a:extLst>
          </p:cNvPr>
          <p:cNvSpPr txBox="1"/>
          <p:nvPr/>
        </p:nvSpPr>
        <p:spPr>
          <a:xfrm>
            <a:off x="4493659" y="5452250"/>
            <a:ext cx="6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Swap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E2328D-6F49-42FF-847F-58042F095990}"/>
              </a:ext>
            </a:extLst>
          </p:cNvPr>
          <p:cNvSpPr txBox="1"/>
          <p:nvPr/>
        </p:nvSpPr>
        <p:spPr>
          <a:xfrm>
            <a:off x="3438845" y="5452250"/>
            <a:ext cx="6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Swap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CC6A26-0B99-4762-8944-66FE4F6E19D9}"/>
              </a:ext>
            </a:extLst>
          </p:cNvPr>
          <p:cNvSpPr txBox="1"/>
          <p:nvPr/>
        </p:nvSpPr>
        <p:spPr>
          <a:xfrm>
            <a:off x="2422651" y="5452250"/>
            <a:ext cx="6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Swap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C65AE8-A8EA-44C1-8723-8F79245BBB50}"/>
              </a:ext>
            </a:extLst>
          </p:cNvPr>
          <p:cNvSpPr txBox="1"/>
          <p:nvPr/>
        </p:nvSpPr>
        <p:spPr>
          <a:xfrm>
            <a:off x="1367837" y="5426784"/>
            <a:ext cx="6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Swap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526257-FB76-4687-BE6D-19A2A1B43546}"/>
              </a:ext>
            </a:extLst>
          </p:cNvPr>
          <p:cNvSpPr txBox="1"/>
          <p:nvPr/>
        </p:nvSpPr>
        <p:spPr>
          <a:xfrm>
            <a:off x="351643" y="5426784"/>
            <a:ext cx="6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Swap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3ECF7D-5DD5-46A2-AE90-1E6935EDED64}"/>
              </a:ext>
            </a:extLst>
          </p:cNvPr>
          <p:cNvSpPr txBox="1"/>
          <p:nvPr/>
        </p:nvSpPr>
        <p:spPr>
          <a:xfrm>
            <a:off x="4608000" y="476289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5DA997-6E9B-4371-B17B-C27D99A3EF88}"/>
              </a:ext>
            </a:extLst>
          </p:cNvPr>
          <p:cNvSpPr txBox="1"/>
          <p:nvPr/>
        </p:nvSpPr>
        <p:spPr>
          <a:xfrm>
            <a:off x="3588496" y="47597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D10026-E43B-44A0-A1B0-E194CDF9EDE5}"/>
              </a:ext>
            </a:extLst>
          </p:cNvPr>
          <p:cNvSpPr txBox="1"/>
          <p:nvPr/>
        </p:nvSpPr>
        <p:spPr>
          <a:xfrm>
            <a:off x="2565726" y="47648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E45AC8-2140-4CAB-B02C-65CA3669106D}"/>
              </a:ext>
            </a:extLst>
          </p:cNvPr>
          <p:cNvSpPr txBox="1"/>
          <p:nvPr/>
        </p:nvSpPr>
        <p:spPr>
          <a:xfrm>
            <a:off x="1539511" y="47648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E7A421-F66F-4E29-8058-E20D1C6BB298}"/>
              </a:ext>
            </a:extLst>
          </p:cNvPr>
          <p:cNvSpPr txBox="1"/>
          <p:nvPr/>
        </p:nvSpPr>
        <p:spPr>
          <a:xfrm>
            <a:off x="520007" y="47648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4C1B473-4A8D-4488-8D4D-DA4F29FDF120}"/>
              </a:ext>
            </a:extLst>
          </p:cNvPr>
          <p:cNvSpPr txBox="1"/>
          <p:nvPr/>
        </p:nvSpPr>
        <p:spPr>
          <a:xfrm>
            <a:off x="5634036" y="47597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D19C4F-90F9-43DD-BE61-5F40CF6926CD}"/>
              </a:ext>
            </a:extLst>
          </p:cNvPr>
          <p:cNvSpPr txBox="1"/>
          <p:nvPr/>
        </p:nvSpPr>
        <p:spPr>
          <a:xfrm>
            <a:off x="6496431" y="3184850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0.25</a:t>
            </a:r>
          </a:p>
        </p:txBody>
      </p:sp>
    </p:spTree>
    <p:extLst>
      <p:ext uri="{BB962C8B-B14F-4D97-AF65-F5344CB8AC3E}">
        <p14:creationId xmlns:p14="http://schemas.microsoft.com/office/powerpoint/2010/main" val="373641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0.00052 0.3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62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0.00052 0.3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625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00026 0.327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36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026 0.3270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34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00039 0.326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9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0.00013 0.3263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631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-0.00169 0.3275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636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500"/>
                            </p:stCondLst>
                            <p:childTnLst>
                              <p:par>
                                <p:cTn id="8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-4.16667E-7 0.3275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66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9" grpId="0"/>
      <p:bldP spid="19" grpId="1"/>
      <p:bldP spid="20" grpId="0"/>
      <p:bldP spid="20" grpId="1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Next, we move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so it sits between the first 1 and 0.  Remember, </a:t>
            </a:r>
            <a:r>
              <a:rPr lang="en-GB" sz="1600" b="1" dirty="0">
                <a:solidFill>
                  <a:schemeClr val="tx1"/>
                </a:solidFill>
              </a:rPr>
              <a:t>normalised</a:t>
            </a:r>
            <a:r>
              <a:rPr lang="en-GB" sz="1600" dirty="0">
                <a:solidFill>
                  <a:schemeClr val="tx1"/>
                </a:solidFill>
              </a:rPr>
              <a:t> negative numbers always start with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So, we move it 2 places to the right.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9214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fractional numbers using normalised floating-point binary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87A0044C-C60E-4350-AC73-FD7C2056C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263981"/>
              </p:ext>
            </p:extLst>
          </p:nvPr>
        </p:nvGraphicFramePr>
        <p:xfrm>
          <a:off x="176565" y="1431216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C1625FEB-64E6-4B93-81B6-E2AD59741ED4}"/>
              </a:ext>
            </a:extLst>
          </p:cNvPr>
          <p:cNvSpPr/>
          <p:nvPr/>
        </p:nvSpPr>
        <p:spPr>
          <a:xfrm>
            <a:off x="5124339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A1A73972-1D21-4222-89C8-2D7588F394A9}"/>
              </a:ext>
            </a:extLst>
          </p:cNvPr>
          <p:cNvSpPr/>
          <p:nvPr/>
        </p:nvSpPr>
        <p:spPr>
          <a:xfrm flipV="1">
            <a:off x="5295788" y="2195972"/>
            <a:ext cx="1019286" cy="699940"/>
          </a:xfrm>
          <a:prstGeom prst="arc">
            <a:avLst>
              <a:gd name="adj1" fmla="val 10765249"/>
              <a:gd name="adj2" fmla="val 211754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9CA5133F-2D09-42E9-98F5-BC989C0CCA0F}"/>
              </a:ext>
            </a:extLst>
          </p:cNvPr>
          <p:cNvSpPr/>
          <p:nvPr/>
        </p:nvSpPr>
        <p:spPr>
          <a:xfrm flipV="1">
            <a:off x="6317234" y="2195972"/>
            <a:ext cx="1019286" cy="699940"/>
          </a:xfrm>
          <a:prstGeom prst="arc">
            <a:avLst>
              <a:gd name="adj1" fmla="val 10765249"/>
              <a:gd name="adj2" fmla="val 211754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62D5E4-176B-437B-B622-8A039B34A2ED}"/>
              </a:ext>
            </a:extLst>
          </p:cNvPr>
          <p:cNvSpPr txBox="1"/>
          <p:nvPr/>
        </p:nvSpPr>
        <p:spPr>
          <a:xfrm>
            <a:off x="5420643" y="322262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ym typeface="Wingdings" panose="05000000000000000000" pitchFamily="2" charset="2"/>
              </a:rPr>
              <a:t>1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DC60F1-776D-4E53-9573-3E9F3E094E1D}"/>
              </a:ext>
            </a:extLst>
          </p:cNvPr>
          <p:cNvSpPr txBox="1"/>
          <p:nvPr/>
        </p:nvSpPr>
        <p:spPr>
          <a:xfrm>
            <a:off x="6442089" y="322262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ym typeface="Wingdings" panose="05000000000000000000" pitchFamily="2" charset="2"/>
              </a:rPr>
              <a:t>2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6480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6 3.33333E-6 L 0.16849 -0.00209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4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7" grpId="0" animBg="1"/>
      <p:bldP spid="3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As we had to move the </a:t>
            </a:r>
            <a:r>
              <a:rPr lang="en-GB" sz="1600" b="1" dirty="0">
                <a:solidFill>
                  <a:schemeClr val="tx1"/>
                </a:solidFill>
              </a:rPr>
              <a:t>binary point </a:t>
            </a:r>
            <a:r>
              <a:rPr lang="en-GB" sz="1600" dirty="0">
                <a:solidFill>
                  <a:schemeClr val="tx1"/>
                </a:solidFill>
              </a:rPr>
              <a:t>2 places to the right to get it to its </a:t>
            </a:r>
            <a:r>
              <a:rPr lang="en-GB" sz="1600" b="1" dirty="0">
                <a:solidFill>
                  <a:schemeClr val="tx1"/>
                </a:solidFill>
              </a:rPr>
              <a:t>normalised</a:t>
            </a:r>
            <a:r>
              <a:rPr lang="en-GB" sz="1600" dirty="0">
                <a:solidFill>
                  <a:schemeClr val="tx1"/>
                </a:solidFill>
              </a:rPr>
              <a:t> position, we will have to move it 2 places to the left to put it back in the correct position – we now know our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 must be -2.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Using our format of 3 bits for the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 stored in </a:t>
            </a:r>
            <a:r>
              <a:rPr lang="en-GB" sz="1600" b="1" dirty="0">
                <a:solidFill>
                  <a:schemeClr val="tx1"/>
                </a:solidFill>
              </a:rPr>
              <a:t>two’s complement</a:t>
            </a:r>
            <a:r>
              <a:rPr lang="en-GB" sz="1600" dirty="0">
                <a:solidFill>
                  <a:schemeClr val="tx1"/>
                </a:solidFill>
              </a:rPr>
              <a:t>,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it must be: 110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9214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fractional numbers using normalised floating-point binary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87A0044C-C60E-4350-AC73-FD7C2056C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663588"/>
              </p:ext>
            </p:extLst>
          </p:nvPr>
        </p:nvGraphicFramePr>
        <p:xfrm>
          <a:off x="176565" y="1431216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C1625FEB-64E6-4B93-81B6-E2AD59741ED4}"/>
              </a:ext>
            </a:extLst>
          </p:cNvPr>
          <p:cNvSpPr/>
          <p:nvPr/>
        </p:nvSpPr>
        <p:spPr>
          <a:xfrm>
            <a:off x="7177548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797FD51A-F868-43BE-835A-6A1968F0892D}"/>
              </a:ext>
            </a:extLst>
          </p:cNvPr>
          <p:cNvGraphicFramePr>
            <a:graphicFrameLocks noGrp="1"/>
          </p:cNvGraphicFramePr>
          <p:nvPr/>
        </p:nvGraphicFramePr>
        <p:xfrm>
          <a:off x="176559" y="4491027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A4D054E6-34D7-4E65-9A15-740C47B5AC3B}"/>
              </a:ext>
            </a:extLst>
          </p:cNvPr>
          <p:cNvSpPr/>
          <p:nvPr/>
        </p:nvSpPr>
        <p:spPr>
          <a:xfrm>
            <a:off x="1009533" y="4943698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D37C4-9646-4B5F-8CA4-4B07822042D6}"/>
              </a:ext>
            </a:extLst>
          </p:cNvPr>
          <p:cNvSpPr txBox="1"/>
          <p:nvPr/>
        </p:nvSpPr>
        <p:spPr>
          <a:xfrm>
            <a:off x="2073650" y="409812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3AD58-1BFA-4969-BE3D-933CEF8DFA80}"/>
              </a:ext>
            </a:extLst>
          </p:cNvPr>
          <p:cNvSpPr txBox="1"/>
          <p:nvPr/>
        </p:nvSpPr>
        <p:spPr>
          <a:xfrm>
            <a:off x="6271927" y="409812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F0D300-4BE2-46B3-AC7D-DDCDA57AC222}"/>
              </a:ext>
            </a:extLst>
          </p:cNvPr>
          <p:cNvSpPr txBox="1"/>
          <p:nvPr/>
        </p:nvSpPr>
        <p:spPr>
          <a:xfrm>
            <a:off x="6447792" y="3620919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ym typeface="Wingdings" panose="05000000000000000000" pitchFamily="2" charset="2"/>
              </a:rPr>
              <a:t>1</a:t>
            </a:r>
            <a:endParaRPr lang="en-GB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0A1C34-390D-4E81-B070-FD8422AD0799}"/>
              </a:ext>
            </a:extLst>
          </p:cNvPr>
          <p:cNvSpPr txBox="1"/>
          <p:nvPr/>
        </p:nvSpPr>
        <p:spPr>
          <a:xfrm>
            <a:off x="5421363" y="3620919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ym typeface="Wingdings" panose="05000000000000000000" pitchFamily="2" charset="2"/>
              </a:rPr>
              <a:t>2</a:t>
            </a:r>
            <a:endParaRPr lang="en-GB" sz="2800" dirty="0"/>
          </a:p>
        </p:txBody>
      </p:sp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0941F219-F5E4-4901-B289-34E3F6297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421715"/>
              </p:ext>
            </p:extLst>
          </p:nvPr>
        </p:nvGraphicFramePr>
        <p:xfrm>
          <a:off x="176559" y="4500552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2FB0FBB2-8F9E-4F51-A4A1-6F3F0D83C7F4}"/>
              </a:ext>
            </a:extLst>
          </p:cNvPr>
          <p:cNvSpPr/>
          <p:nvPr/>
        </p:nvSpPr>
        <p:spPr>
          <a:xfrm>
            <a:off x="1009533" y="4953223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827635-6659-4977-B971-F0F22E8FE3E1}"/>
              </a:ext>
            </a:extLst>
          </p:cNvPr>
          <p:cNvSpPr txBox="1"/>
          <p:nvPr/>
        </p:nvSpPr>
        <p:spPr>
          <a:xfrm>
            <a:off x="5420643" y="322262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1</a:t>
            </a:r>
            <a:endParaRPr lang="en-GB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2A1E9A-9DC6-415C-A3BB-36C83F88660C}"/>
              </a:ext>
            </a:extLst>
          </p:cNvPr>
          <p:cNvSpPr txBox="1"/>
          <p:nvPr/>
        </p:nvSpPr>
        <p:spPr>
          <a:xfrm>
            <a:off x="6442089" y="322262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2</a:t>
            </a:r>
            <a:endParaRPr lang="en-GB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56D440-400E-4049-B146-390F37717946}"/>
              </a:ext>
            </a:extLst>
          </p:cNvPr>
          <p:cNvSpPr txBox="1"/>
          <p:nvPr/>
        </p:nvSpPr>
        <p:spPr>
          <a:xfrm>
            <a:off x="5657887" y="5890288"/>
            <a:ext cx="2105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-4      +      -2     = -2</a:t>
            </a:r>
          </a:p>
        </p:txBody>
      </p:sp>
    </p:spTree>
    <p:extLst>
      <p:ext uri="{BB962C8B-B14F-4D97-AF65-F5344CB8AC3E}">
        <p14:creationId xmlns:p14="http://schemas.microsoft.com/office/powerpoint/2010/main" val="314636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4677119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First, let’s convert 00100 010.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</a:t>
            </a:r>
            <a:r>
              <a:rPr lang="en-GB" sz="1600" b="1" dirty="0">
                <a:solidFill>
                  <a:schemeClr val="tx1"/>
                </a:solidFill>
              </a:rPr>
              <a:t>exponent </a:t>
            </a:r>
            <a:r>
              <a:rPr lang="en-GB" sz="1600" dirty="0">
                <a:solidFill>
                  <a:schemeClr val="tx1"/>
                </a:solidFill>
              </a:rPr>
              <a:t>is 2 – this tells us we need to move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in the </a:t>
            </a:r>
            <a:r>
              <a:rPr lang="en-GB" sz="1600" b="1" dirty="0">
                <a:solidFill>
                  <a:schemeClr val="tx1"/>
                </a:solidFill>
              </a:rPr>
              <a:t>mantissa</a:t>
            </a:r>
            <a:r>
              <a:rPr lang="en-GB" sz="1600" dirty="0">
                <a:solidFill>
                  <a:schemeClr val="tx1"/>
                </a:solidFill>
              </a:rPr>
              <a:t> 2 places to the right.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these numbers?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A2E261D7-6DD2-4F28-BA15-820F8953A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295180"/>
              </p:ext>
            </p:extLst>
          </p:nvPr>
        </p:nvGraphicFramePr>
        <p:xfrm>
          <a:off x="176565" y="1905942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5852A015-BC8F-4D8F-9959-3D0DFC71EAFC}"/>
              </a:ext>
            </a:extLst>
          </p:cNvPr>
          <p:cNvSpPr/>
          <p:nvPr/>
        </p:nvSpPr>
        <p:spPr>
          <a:xfrm>
            <a:off x="1009539" y="2358613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DF814-875A-4CA8-96A9-D8CB058875B2}"/>
              </a:ext>
            </a:extLst>
          </p:cNvPr>
          <p:cNvSpPr txBox="1"/>
          <p:nvPr/>
        </p:nvSpPr>
        <p:spPr>
          <a:xfrm>
            <a:off x="2073650" y="15019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ED69C-8F33-4862-AC00-2B09BDA41403}"/>
              </a:ext>
            </a:extLst>
          </p:cNvPr>
          <p:cNvSpPr txBox="1"/>
          <p:nvPr/>
        </p:nvSpPr>
        <p:spPr>
          <a:xfrm>
            <a:off x="6271927" y="15019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D0D8AB78-284B-47BE-A4BD-F6B0B4CAEF49}"/>
              </a:ext>
            </a:extLst>
          </p:cNvPr>
          <p:cNvSpPr/>
          <p:nvPr/>
        </p:nvSpPr>
        <p:spPr>
          <a:xfrm flipV="1">
            <a:off x="1166700" y="2358613"/>
            <a:ext cx="990137" cy="699940"/>
          </a:xfrm>
          <a:prstGeom prst="arc">
            <a:avLst>
              <a:gd name="adj1" fmla="val 10765249"/>
              <a:gd name="adj2" fmla="val 211754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85E637CB-7421-4A75-8230-9EEEA28D8C87}"/>
              </a:ext>
            </a:extLst>
          </p:cNvPr>
          <p:cNvSpPr/>
          <p:nvPr/>
        </p:nvSpPr>
        <p:spPr>
          <a:xfrm flipV="1">
            <a:off x="2157360" y="2358613"/>
            <a:ext cx="990137" cy="699940"/>
          </a:xfrm>
          <a:prstGeom prst="arc">
            <a:avLst>
              <a:gd name="adj1" fmla="val 10765249"/>
              <a:gd name="adj2" fmla="val 211754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8" name="Table 11">
            <a:extLst>
              <a:ext uri="{FF2B5EF4-FFF2-40B4-BE49-F238E27FC236}">
                <a16:creationId xmlns:a16="http://schemas.microsoft.com/office/drawing/2014/main" id="{A897815F-CC4A-4D78-8D7D-5D78769CF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48305"/>
              </p:ext>
            </p:extLst>
          </p:nvPr>
        </p:nvGraphicFramePr>
        <p:xfrm>
          <a:off x="7969394" y="5886211"/>
          <a:ext cx="4080895" cy="8229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76408">
                  <a:extLst>
                    <a:ext uri="{9D8B030D-6E8A-4147-A177-3AD203B41FA5}">
                      <a16:colId xmlns:a16="http://schemas.microsoft.com/office/drawing/2014/main" val="3695909148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3007638511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83054416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3419484458"/>
                    </a:ext>
                  </a:extLst>
                </a:gridCol>
                <a:gridCol w="318412">
                  <a:extLst>
                    <a:ext uri="{9D8B030D-6E8A-4147-A177-3AD203B41FA5}">
                      <a16:colId xmlns:a16="http://schemas.microsoft.com/office/drawing/2014/main" val="18642231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00100 010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becomes…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001.00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which equals…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126714"/>
                  </a:ext>
                </a:extLst>
              </a:tr>
              <a:tr h="215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00010 011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becomes…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which equals…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942428"/>
                  </a:ext>
                </a:extLst>
              </a:tr>
              <a:tr h="215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01000 001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becomes…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which equals…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922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83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6 1.85185E-6 L 0.16237 -0.00093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4C8D33C-AEA6-4CAF-86CC-9E6B6F6231BB}"/>
              </a:ext>
            </a:extLst>
          </p:cNvPr>
          <p:cNvSpPr/>
          <p:nvPr/>
        </p:nvSpPr>
        <p:spPr>
          <a:xfrm rot="3959635">
            <a:off x="3538760" y="712826"/>
            <a:ext cx="432053" cy="68426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FD1EB2-2AB8-4921-836C-21B07B4BD791}"/>
              </a:ext>
            </a:extLst>
          </p:cNvPr>
          <p:cNvSpPr/>
          <p:nvPr/>
        </p:nvSpPr>
        <p:spPr>
          <a:xfrm rot="3959635">
            <a:off x="4588803" y="767839"/>
            <a:ext cx="432053" cy="68426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last stage is to store the </a:t>
            </a:r>
            <a:r>
              <a:rPr lang="en-GB" sz="1600" b="1" dirty="0">
                <a:solidFill>
                  <a:schemeClr val="tx1"/>
                </a:solidFill>
              </a:rPr>
              <a:t>mantissa,</a:t>
            </a:r>
            <a:r>
              <a:rPr lang="en-GB" sz="1600" dirty="0">
                <a:solidFill>
                  <a:schemeClr val="tx1"/>
                </a:solidFill>
              </a:rPr>
              <a:t> which is simply the number from the original number line – remember, it must start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now have the correct representation of the </a:t>
            </a:r>
            <a:r>
              <a:rPr lang="en-GB" sz="1600" b="1" dirty="0">
                <a:solidFill>
                  <a:schemeClr val="tx1"/>
                </a:solidFill>
              </a:rPr>
              <a:t>denary </a:t>
            </a:r>
            <a:r>
              <a:rPr lang="en-GB" sz="1600" dirty="0">
                <a:solidFill>
                  <a:schemeClr val="tx1"/>
                </a:solidFill>
              </a:rPr>
              <a:t>number -0.25 in this format using </a:t>
            </a:r>
            <a:r>
              <a:rPr lang="en-GB" sz="1600" b="1" dirty="0">
                <a:solidFill>
                  <a:schemeClr val="tx1"/>
                </a:solidFill>
              </a:rPr>
              <a:t>normalised floating-point binary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Note how we have backfilled the </a:t>
            </a:r>
            <a:r>
              <a:rPr lang="en-GB" sz="1600" b="1" dirty="0">
                <a:solidFill>
                  <a:schemeClr val="tx1"/>
                </a:solidFill>
              </a:rPr>
              <a:t>mantissa </a:t>
            </a:r>
            <a:r>
              <a:rPr lang="en-GB" sz="1600" dirty="0">
                <a:solidFill>
                  <a:schemeClr val="tx1"/>
                </a:solidFill>
              </a:rPr>
              <a:t>with a few 0s – this is fine, as 0s are not numerically significant.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9214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fractional numbers using normalised floating-point binary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87A0044C-C60E-4350-AC73-FD7C2056C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202233"/>
              </p:ext>
            </p:extLst>
          </p:nvPr>
        </p:nvGraphicFramePr>
        <p:xfrm>
          <a:off x="176565" y="1431216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797FD51A-F868-43BE-835A-6A1968F0892D}"/>
              </a:ext>
            </a:extLst>
          </p:cNvPr>
          <p:cNvGraphicFramePr>
            <a:graphicFrameLocks noGrp="1"/>
          </p:cNvGraphicFramePr>
          <p:nvPr/>
        </p:nvGraphicFramePr>
        <p:xfrm>
          <a:off x="176559" y="4491027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A4D054E6-34D7-4E65-9A15-740C47B5AC3B}"/>
              </a:ext>
            </a:extLst>
          </p:cNvPr>
          <p:cNvSpPr/>
          <p:nvPr/>
        </p:nvSpPr>
        <p:spPr>
          <a:xfrm>
            <a:off x="1009533" y="4943698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D37C4-9646-4B5F-8CA4-4B07822042D6}"/>
              </a:ext>
            </a:extLst>
          </p:cNvPr>
          <p:cNvSpPr txBox="1"/>
          <p:nvPr/>
        </p:nvSpPr>
        <p:spPr>
          <a:xfrm>
            <a:off x="2073650" y="409812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3AD58-1BFA-4969-BE3D-933CEF8DFA80}"/>
              </a:ext>
            </a:extLst>
          </p:cNvPr>
          <p:cNvSpPr txBox="1"/>
          <p:nvPr/>
        </p:nvSpPr>
        <p:spPr>
          <a:xfrm>
            <a:off x="6271927" y="409812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0941F219-F5E4-4901-B289-34E3F6297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922165"/>
              </p:ext>
            </p:extLst>
          </p:nvPr>
        </p:nvGraphicFramePr>
        <p:xfrm>
          <a:off x="176559" y="4500552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2FB0FBB2-8F9E-4F51-A4A1-6F3F0D83C7F4}"/>
              </a:ext>
            </a:extLst>
          </p:cNvPr>
          <p:cNvSpPr/>
          <p:nvPr/>
        </p:nvSpPr>
        <p:spPr>
          <a:xfrm>
            <a:off x="1009533" y="4953223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4CEAE0-EF34-4C77-BB53-104DD464830D}"/>
              </a:ext>
            </a:extLst>
          </p:cNvPr>
          <p:cNvSpPr txBox="1"/>
          <p:nvPr/>
        </p:nvSpPr>
        <p:spPr>
          <a:xfrm>
            <a:off x="1543051" y="253605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FC500A-EBB5-423F-8629-E2E54E474345}"/>
              </a:ext>
            </a:extLst>
          </p:cNvPr>
          <p:cNvSpPr txBox="1"/>
          <p:nvPr/>
        </p:nvSpPr>
        <p:spPr>
          <a:xfrm>
            <a:off x="2564608" y="253605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A3AD26-B815-422B-86CE-E9166541F2F3}"/>
              </a:ext>
            </a:extLst>
          </p:cNvPr>
          <p:cNvSpPr txBox="1"/>
          <p:nvPr/>
        </p:nvSpPr>
        <p:spPr>
          <a:xfrm>
            <a:off x="3586165" y="25360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34B9FF-0852-4110-9695-CA89311D2167}"/>
              </a:ext>
            </a:extLst>
          </p:cNvPr>
          <p:cNvSpPr txBox="1"/>
          <p:nvPr/>
        </p:nvSpPr>
        <p:spPr>
          <a:xfrm>
            <a:off x="4610174" y="25360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E09A95-594C-4299-B5EE-EB1ADCB4D53B}"/>
              </a:ext>
            </a:extLst>
          </p:cNvPr>
          <p:cNvSpPr txBox="1"/>
          <p:nvPr/>
        </p:nvSpPr>
        <p:spPr>
          <a:xfrm>
            <a:off x="5629279" y="253604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DE3B5D-B27C-44FC-B958-ACD42A7DF1E8}"/>
              </a:ext>
            </a:extLst>
          </p:cNvPr>
          <p:cNvSpPr txBox="1"/>
          <p:nvPr/>
        </p:nvSpPr>
        <p:spPr>
          <a:xfrm>
            <a:off x="6654794" y="25365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3C214CD-C8BD-4AE8-B3F9-70EF2D46A901}"/>
              </a:ext>
            </a:extLst>
          </p:cNvPr>
          <p:cNvSpPr/>
          <p:nvPr/>
        </p:nvSpPr>
        <p:spPr>
          <a:xfrm>
            <a:off x="7177548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B39ECD-36B4-44A9-90C1-D99023B2A24B}"/>
              </a:ext>
            </a:extLst>
          </p:cNvPr>
          <p:cNvSpPr txBox="1"/>
          <p:nvPr/>
        </p:nvSpPr>
        <p:spPr>
          <a:xfrm>
            <a:off x="7677928" y="25360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7213FF-D9FB-4E29-B600-221477BB4B6B}"/>
              </a:ext>
            </a:extLst>
          </p:cNvPr>
          <p:cNvSpPr txBox="1"/>
          <p:nvPr/>
        </p:nvSpPr>
        <p:spPr>
          <a:xfrm>
            <a:off x="2480428" y="526171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0BDB1D-B1BB-41DA-86F6-224944366280}"/>
              </a:ext>
            </a:extLst>
          </p:cNvPr>
          <p:cNvSpPr txBox="1"/>
          <p:nvPr/>
        </p:nvSpPr>
        <p:spPr>
          <a:xfrm>
            <a:off x="3499605" y="526615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B3C725-BB92-4EBF-A8B1-9FF9E06A094B}"/>
              </a:ext>
            </a:extLst>
          </p:cNvPr>
          <p:cNvSpPr txBox="1"/>
          <p:nvPr/>
        </p:nvSpPr>
        <p:spPr>
          <a:xfrm>
            <a:off x="4465937" y="527001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6305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375E-6 -2.22222E-6 L -0.50508 0.40047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0" y="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-0.50859 0.39931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7" grpId="0"/>
      <p:bldP spid="35" grpId="0"/>
      <p:bldP spid="36" grpId="0"/>
      <p:bldP spid="3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Again, we can check if we have stored -0.25 correctly by converting our answer back into </a:t>
            </a:r>
            <a:r>
              <a:rPr lang="en-GB" sz="1600" b="1" dirty="0">
                <a:solidFill>
                  <a:schemeClr val="tx1"/>
                </a:solidFill>
              </a:rPr>
              <a:t>denary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</a:t>
            </a:r>
            <a:r>
              <a:rPr lang="en-GB" sz="1600" b="1" dirty="0">
                <a:solidFill>
                  <a:schemeClr val="tx1"/>
                </a:solidFill>
              </a:rPr>
              <a:t>exponent </a:t>
            </a:r>
            <a:r>
              <a:rPr lang="en-GB" sz="1600" dirty="0">
                <a:solidFill>
                  <a:schemeClr val="tx1"/>
                </a:solidFill>
              </a:rPr>
              <a:t>is -2 – this tells us we need to move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in the </a:t>
            </a:r>
            <a:r>
              <a:rPr lang="en-GB" sz="1600" b="1" dirty="0">
                <a:solidFill>
                  <a:schemeClr val="tx1"/>
                </a:solidFill>
              </a:rPr>
              <a:t>mantissa</a:t>
            </a:r>
            <a:r>
              <a:rPr lang="en-GB" sz="1600" dirty="0">
                <a:solidFill>
                  <a:schemeClr val="tx1"/>
                </a:solidFill>
              </a:rPr>
              <a:t> 2 places to the left.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can’t easily move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off the left of this screen visually, so let’s just slide the bits across two places.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9214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fractional numbers using normalised floating-point binary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797FD51A-F868-43BE-835A-6A1968F0892D}"/>
              </a:ext>
            </a:extLst>
          </p:cNvPr>
          <p:cNvGraphicFramePr>
            <a:graphicFrameLocks noGrp="1"/>
          </p:cNvGraphicFramePr>
          <p:nvPr/>
        </p:nvGraphicFramePr>
        <p:xfrm>
          <a:off x="176559" y="1564947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A4D054E6-34D7-4E65-9A15-740C47B5AC3B}"/>
              </a:ext>
            </a:extLst>
          </p:cNvPr>
          <p:cNvSpPr/>
          <p:nvPr/>
        </p:nvSpPr>
        <p:spPr>
          <a:xfrm>
            <a:off x="1009533" y="2017618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D37C4-9646-4B5F-8CA4-4B07822042D6}"/>
              </a:ext>
            </a:extLst>
          </p:cNvPr>
          <p:cNvSpPr txBox="1"/>
          <p:nvPr/>
        </p:nvSpPr>
        <p:spPr>
          <a:xfrm>
            <a:off x="2073650" y="117204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3AD58-1BFA-4969-BE3D-933CEF8DFA80}"/>
              </a:ext>
            </a:extLst>
          </p:cNvPr>
          <p:cNvSpPr txBox="1"/>
          <p:nvPr/>
        </p:nvSpPr>
        <p:spPr>
          <a:xfrm>
            <a:off x="6271927" y="117204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0941F219-F5E4-4901-B289-34E3F6297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984182"/>
              </p:ext>
            </p:extLst>
          </p:nvPr>
        </p:nvGraphicFramePr>
        <p:xfrm>
          <a:off x="176559" y="1565328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25" name="Oval 24">
            <a:extLst>
              <a:ext uri="{FF2B5EF4-FFF2-40B4-BE49-F238E27FC236}">
                <a16:creationId xmlns:a16="http://schemas.microsoft.com/office/drawing/2014/main" id="{E9D2A8A8-ABCA-4ECC-8B6C-C77E0CBB7827}"/>
              </a:ext>
            </a:extLst>
          </p:cNvPr>
          <p:cNvSpPr/>
          <p:nvPr/>
        </p:nvSpPr>
        <p:spPr>
          <a:xfrm>
            <a:off x="1009539" y="2011141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24DC16-AB49-4C2B-8F98-C7F540FF7F39}"/>
              </a:ext>
            </a:extLst>
          </p:cNvPr>
          <p:cNvSpPr txBox="1"/>
          <p:nvPr/>
        </p:nvSpPr>
        <p:spPr>
          <a:xfrm>
            <a:off x="5600919" y="2984677"/>
            <a:ext cx="2199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-4       +      2      =  -2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547130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9314907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fractional numbers using normalised floating-point binary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A31D61-6DDC-48A8-A8B7-DD95D137729E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Again, we can check if we have stored -0.25 correctly by converting our answer back into </a:t>
            </a:r>
            <a:r>
              <a:rPr lang="en-GB" sz="1600" b="1" dirty="0">
                <a:solidFill>
                  <a:schemeClr val="tx1"/>
                </a:solidFill>
              </a:rPr>
              <a:t>denary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</a:t>
            </a:r>
            <a:r>
              <a:rPr lang="en-GB" sz="1600" b="1" dirty="0">
                <a:solidFill>
                  <a:schemeClr val="tx1"/>
                </a:solidFill>
              </a:rPr>
              <a:t>exponent </a:t>
            </a:r>
            <a:r>
              <a:rPr lang="en-GB" sz="1600" dirty="0">
                <a:solidFill>
                  <a:schemeClr val="tx1"/>
                </a:solidFill>
              </a:rPr>
              <a:t>is -2 – this tells us we need to move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in the </a:t>
            </a:r>
            <a:r>
              <a:rPr lang="en-GB" sz="1600" b="1" dirty="0">
                <a:solidFill>
                  <a:schemeClr val="tx1"/>
                </a:solidFill>
              </a:rPr>
              <a:t>mantissa</a:t>
            </a:r>
            <a:r>
              <a:rPr lang="en-GB" sz="1600" dirty="0">
                <a:solidFill>
                  <a:schemeClr val="tx1"/>
                </a:solidFill>
              </a:rPr>
              <a:t> 2 places to the left.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can’t easily move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off the left of this screen visually, so let’s just slide the bits across two places.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55AD45F1-666D-4899-8A80-23DD04C62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916530"/>
              </p:ext>
            </p:extLst>
          </p:nvPr>
        </p:nvGraphicFramePr>
        <p:xfrm>
          <a:off x="176565" y="1558470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3C5AF6B7-C739-4B4E-A783-6E6AA51722F9}"/>
              </a:ext>
            </a:extLst>
          </p:cNvPr>
          <p:cNvSpPr/>
          <p:nvPr/>
        </p:nvSpPr>
        <p:spPr>
          <a:xfrm>
            <a:off x="1009539" y="2011141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761457-2112-406F-8D40-047D0021C439}"/>
              </a:ext>
            </a:extLst>
          </p:cNvPr>
          <p:cNvSpPr txBox="1"/>
          <p:nvPr/>
        </p:nvSpPr>
        <p:spPr>
          <a:xfrm>
            <a:off x="2073650" y="1163664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9A30C-62A9-47B0-B77B-78CC4CEF4A2C}"/>
              </a:ext>
            </a:extLst>
          </p:cNvPr>
          <p:cNvSpPr txBox="1"/>
          <p:nvPr/>
        </p:nvSpPr>
        <p:spPr>
          <a:xfrm>
            <a:off x="6271927" y="1163664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5C8C93D2-19D3-4052-85E4-492CFB44E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090394"/>
              </p:ext>
            </p:extLst>
          </p:nvPr>
        </p:nvGraphicFramePr>
        <p:xfrm>
          <a:off x="176565" y="3610871"/>
          <a:ext cx="797277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1/32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1/64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1/128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DAD20920-8EF5-40D2-AAAF-B930B3EC2FD1}"/>
              </a:ext>
            </a:extLst>
          </p:cNvPr>
          <p:cNvSpPr/>
          <p:nvPr/>
        </p:nvSpPr>
        <p:spPr>
          <a:xfrm>
            <a:off x="1009539" y="4090974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7D92C6-42D1-4B2D-92D2-43D344BBB78C}"/>
              </a:ext>
            </a:extLst>
          </p:cNvPr>
          <p:cNvGrpSpPr/>
          <p:nvPr/>
        </p:nvGrpSpPr>
        <p:grpSpPr>
          <a:xfrm>
            <a:off x="505075" y="4404416"/>
            <a:ext cx="4313581" cy="462252"/>
            <a:chOff x="505075" y="4742744"/>
            <a:chExt cx="4313581" cy="4622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F7F5A9-31E9-4578-888D-535734BFC23B}"/>
                </a:ext>
              </a:extLst>
            </p:cNvPr>
            <p:cNvSpPr txBox="1"/>
            <p:nvPr/>
          </p:nvSpPr>
          <p:spPr>
            <a:xfrm>
              <a:off x="505075" y="47432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1</a:t>
              </a:r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033A215-3D20-41A2-B737-87AC8CD5BB9E}"/>
                </a:ext>
              </a:extLst>
            </p:cNvPr>
            <p:cNvSpPr txBox="1"/>
            <p:nvPr/>
          </p:nvSpPr>
          <p:spPr>
            <a:xfrm>
              <a:off x="1499800" y="474274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0</a:t>
              </a:r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2D28E9-23F1-4064-B578-B61DA1271076}"/>
                </a:ext>
              </a:extLst>
            </p:cNvPr>
            <p:cNvSpPr txBox="1"/>
            <p:nvPr/>
          </p:nvSpPr>
          <p:spPr>
            <a:xfrm>
              <a:off x="2492144" y="474274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0</a:t>
              </a:r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F6C4CF5-23EE-4D7F-A6D2-B9D1C4676569}"/>
                </a:ext>
              </a:extLst>
            </p:cNvPr>
            <p:cNvSpPr txBox="1"/>
            <p:nvPr/>
          </p:nvSpPr>
          <p:spPr>
            <a:xfrm>
              <a:off x="3486154" y="474333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0</a:t>
              </a:r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39EFC5B-84E3-4DC8-A70F-9DFAD23385F9}"/>
                </a:ext>
              </a:extLst>
            </p:cNvPr>
            <p:cNvSpPr txBox="1"/>
            <p:nvPr/>
          </p:nvSpPr>
          <p:spPr>
            <a:xfrm>
              <a:off x="4478498" y="474274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0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082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16302 -0.0007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9314907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fractional numbers using normalised floating-point binary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A31D61-6DDC-48A8-A8B7-DD95D137729E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Again, we can check if we have stored -0.25 correctly by converting our answer back into </a:t>
            </a:r>
            <a:r>
              <a:rPr lang="en-GB" sz="1600" b="1" dirty="0">
                <a:solidFill>
                  <a:schemeClr val="tx1"/>
                </a:solidFill>
              </a:rPr>
              <a:t>denary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</a:t>
            </a:r>
            <a:r>
              <a:rPr lang="en-GB" sz="1600" b="1" dirty="0">
                <a:solidFill>
                  <a:schemeClr val="tx1"/>
                </a:solidFill>
              </a:rPr>
              <a:t>exponent </a:t>
            </a:r>
            <a:r>
              <a:rPr lang="en-GB" sz="1600" dirty="0">
                <a:solidFill>
                  <a:schemeClr val="tx1"/>
                </a:solidFill>
              </a:rPr>
              <a:t>is -2 – this tells us we need to move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in the </a:t>
            </a:r>
            <a:r>
              <a:rPr lang="en-GB" sz="1600" b="1" dirty="0">
                <a:solidFill>
                  <a:schemeClr val="tx1"/>
                </a:solidFill>
              </a:rPr>
              <a:t>mantissa</a:t>
            </a:r>
            <a:r>
              <a:rPr lang="en-GB" sz="1600" dirty="0">
                <a:solidFill>
                  <a:schemeClr val="tx1"/>
                </a:solidFill>
              </a:rPr>
              <a:t> 2 places to the left.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can’t easily move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off the left of this screen visually, so let’s just slide the bits across two places.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have some empty bits on our number line that we need to backfill.  As the number is negative and starts with a 1, we must backfill with 1s.</a:t>
            </a: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55AD45F1-666D-4899-8A80-23DD04C627EE}"/>
              </a:ext>
            </a:extLst>
          </p:cNvPr>
          <p:cNvGraphicFramePr>
            <a:graphicFrameLocks noGrp="1"/>
          </p:cNvGraphicFramePr>
          <p:nvPr/>
        </p:nvGraphicFramePr>
        <p:xfrm>
          <a:off x="176565" y="1558470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3C5AF6B7-C739-4B4E-A783-6E6AA51722F9}"/>
              </a:ext>
            </a:extLst>
          </p:cNvPr>
          <p:cNvSpPr/>
          <p:nvPr/>
        </p:nvSpPr>
        <p:spPr>
          <a:xfrm>
            <a:off x="1009539" y="2011141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761457-2112-406F-8D40-047D0021C439}"/>
              </a:ext>
            </a:extLst>
          </p:cNvPr>
          <p:cNvSpPr txBox="1"/>
          <p:nvPr/>
        </p:nvSpPr>
        <p:spPr>
          <a:xfrm>
            <a:off x="2073650" y="1163664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9A30C-62A9-47B0-B77B-78CC4CEF4A2C}"/>
              </a:ext>
            </a:extLst>
          </p:cNvPr>
          <p:cNvSpPr txBox="1"/>
          <p:nvPr/>
        </p:nvSpPr>
        <p:spPr>
          <a:xfrm>
            <a:off x="6271927" y="1163664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5C8C93D2-19D3-4052-85E4-492CFB44E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236139"/>
              </p:ext>
            </p:extLst>
          </p:nvPr>
        </p:nvGraphicFramePr>
        <p:xfrm>
          <a:off x="176565" y="3610871"/>
          <a:ext cx="797277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1/32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1/64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1/128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DAD20920-8EF5-40D2-AAAF-B930B3EC2FD1}"/>
              </a:ext>
            </a:extLst>
          </p:cNvPr>
          <p:cNvSpPr/>
          <p:nvPr/>
        </p:nvSpPr>
        <p:spPr>
          <a:xfrm>
            <a:off x="1009539" y="4090974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0869B1-73A4-4C17-A109-4A40B9D55A82}"/>
              </a:ext>
            </a:extLst>
          </p:cNvPr>
          <p:cNvSpPr txBox="1"/>
          <p:nvPr/>
        </p:nvSpPr>
        <p:spPr>
          <a:xfrm>
            <a:off x="1496041" y="43961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FEC359-91FA-4298-BEFE-565143CE118D}"/>
              </a:ext>
            </a:extLst>
          </p:cNvPr>
          <p:cNvSpPr txBox="1"/>
          <p:nvPr/>
        </p:nvSpPr>
        <p:spPr>
          <a:xfrm>
            <a:off x="496145" y="43902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2967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9314907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fractional numbers using normalised floating-point binary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A31D61-6DDC-48A8-A8B7-DD95D137729E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are left with: 1.110000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apply the normal </a:t>
            </a:r>
            <a:r>
              <a:rPr lang="en-GB" sz="1600" b="1" dirty="0">
                <a:solidFill>
                  <a:schemeClr val="tx1"/>
                </a:solidFill>
              </a:rPr>
              <a:t>binary</a:t>
            </a:r>
            <a:r>
              <a:rPr lang="en-GB" sz="1600" dirty="0">
                <a:solidFill>
                  <a:schemeClr val="tx1"/>
                </a:solidFill>
              </a:rPr>
              <a:t> weighting line and add up any columns that have a 1 in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So, we have: -1 + 0.5 + 0.25 = -0.25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55AD45F1-666D-4899-8A80-23DD04C627EE}"/>
              </a:ext>
            </a:extLst>
          </p:cNvPr>
          <p:cNvGraphicFramePr>
            <a:graphicFrameLocks noGrp="1"/>
          </p:cNvGraphicFramePr>
          <p:nvPr/>
        </p:nvGraphicFramePr>
        <p:xfrm>
          <a:off x="176565" y="1558470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3C5AF6B7-C739-4B4E-A783-6E6AA51722F9}"/>
              </a:ext>
            </a:extLst>
          </p:cNvPr>
          <p:cNvSpPr/>
          <p:nvPr/>
        </p:nvSpPr>
        <p:spPr>
          <a:xfrm>
            <a:off x="1009539" y="2011141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761457-2112-406F-8D40-047D0021C439}"/>
              </a:ext>
            </a:extLst>
          </p:cNvPr>
          <p:cNvSpPr txBox="1"/>
          <p:nvPr/>
        </p:nvSpPr>
        <p:spPr>
          <a:xfrm>
            <a:off x="2073650" y="1163664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9A30C-62A9-47B0-B77B-78CC4CEF4A2C}"/>
              </a:ext>
            </a:extLst>
          </p:cNvPr>
          <p:cNvSpPr txBox="1"/>
          <p:nvPr/>
        </p:nvSpPr>
        <p:spPr>
          <a:xfrm>
            <a:off x="6271927" y="1163664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5C8C93D2-19D3-4052-85E4-492CFB44E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861463"/>
              </p:ext>
            </p:extLst>
          </p:nvPr>
        </p:nvGraphicFramePr>
        <p:xfrm>
          <a:off x="176565" y="3610871"/>
          <a:ext cx="797277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1/32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1/64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1/128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DAD20920-8EF5-40D2-AAAF-B930B3EC2FD1}"/>
              </a:ext>
            </a:extLst>
          </p:cNvPr>
          <p:cNvSpPr/>
          <p:nvPr/>
        </p:nvSpPr>
        <p:spPr>
          <a:xfrm>
            <a:off x="1009539" y="4090974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0869B1-73A4-4C17-A109-4A40B9D55A82}"/>
              </a:ext>
            </a:extLst>
          </p:cNvPr>
          <p:cNvSpPr txBox="1"/>
          <p:nvPr/>
        </p:nvSpPr>
        <p:spPr>
          <a:xfrm>
            <a:off x="1496041" y="43961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FEC359-91FA-4298-BEFE-565143CE118D}"/>
              </a:ext>
            </a:extLst>
          </p:cNvPr>
          <p:cNvSpPr txBox="1"/>
          <p:nvPr/>
        </p:nvSpPr>
        <p:spPr>
          <a:xfrm>
            <a:off x="496145" y="43902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9102DC-1F20-4D84-89E3-2FCA208CD1D0}"/>
              </a:ext>
            </a:extLst>
          </p:cNvPr>
          <p:cNvSpPr txBox="1"/>
          <p:nvPr/>
        </p:nvSpPr>
        <p:spPr>
          <a:xfrm>
            <a:off x="468713" y="5148180"/>
            <a:ext cx="3544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-1      +    0.5      +    0.25   =  -0.25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1841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34E5A0B8-DF52-4CA6-8E21-E8D69AA61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744"/>
            <a:ext cx="12192000" cy="2438400"/>
          </a:xfrm>
          <a:prstGeom prst="rect">
            <a:avLst/>
          </a:prstGeom>
        </p:spPr>
      </p:pic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4C66A59F-2611-4CD7-AE9B-D62C0C3C8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1" y="824969"/>
            <a:ext cx="1470976" cy="14709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173DBB5-0C46-42EF-A5DE-7DBA8A354C3C}"/>
              </a:ext>
            </a:extLst>
          </p:cNvPr>
          <p:cNvSpPr txBox="1"/>
          <p:nvPr/>
        </p:nvSpPr>
        <p:spPr>
          <a:xfrm>
            <a:off x="1529854" y="3311359"/>
            <a:ext cx="91322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How does a computer store fractions (real numbers)?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What do we mean by a normalised floating-point binary number?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F1938E-8769-44AB-8F10-383347A5A6E1}"/>
              </a:ext>
            </a:extLst>
          </p:cNvPr>
          <p:cNvSpPr/>
          <p:nvPr/>
        </p:nvSpPr>
        <p:spPr>
          <a:xfrm>
            <a:off x="2277502" y="1063494"/>
            <a:ext cx="6960765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Having watched this video, you should be able to answer the following key questions.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6796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947853-E1EE-4D77-9DC1-BD14C2A80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6" y="-28576"/>
            <a:ext cx="12239625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4686644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First, let’s convert 00100 010.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</a:t>
            </a:r>
            <a:r>
              <a:rPr lang="en-GB" sz="1600" b="1" dirty="0">
                <a:solidFill>
                  <a:schemeClr val="tx1"/>
                </a:solidFill>
              </a:rPr>
              <a:t>exponent </a:t>
            </a:r>
            <a:r>
              <a:rPr lang="en-GB" sz="1600" dirty="0">
                <a:solidFill>
                  <a:schemeClr val="tx1"/>
                </a:solidFill>
              </a:rPr>
              <a:t>is 2 – this tells us we need to move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in the </a:t>
            </a:r>
            <a:r>
              <a:rPr lang="en-GB" sz="1600" b="1" dirty="0">
                <a:solidFill>
                  <a:schemeClr val="tx1"/>
                </a:solidFill>
              </a:rPr>
              <a:t>mantissa</a:t>
            </a:r>
            <a:r>
              <a:rPr lang="en-GB" sz="1600" dirty="0">
                <a:solidFill>
                  <a:schemeClr val="tx1"/>
                </a:solidFill>
              </a:rPr>
              <a:t> 2 places to the right.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Now we can ignore the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 and apply our normal </a:t>
            </a:r>
            <a:r>
              <a:rPr lang="en-GB" sz="1600" b="1" dirty="0">
                <a:solidFill>
                  <a:schemeClr val="tx1"/>
                </a:solidFill>
              </a:rPr>
              <a:t>binary</a:t>
            </a:r>
            <a:r>
              <a:rPr lang="en-GB" sz="1600" dirty="0">
                <a:solidFill>
                  <a:schemeClr val="tx1"/>
                </a:solidFill>
              </a:rPr>
              <a:t> number line to the new number (001.00). We discover the denary number of 1.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these numbers?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AA5716F8-3797-4375-9A38-1F2373E5C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686967"/>
              </p:ext>
            </p:extLst>
          </p:nvPr>
        </p:nvGraphicFramePr>
        <p:xfrm>
          <a:off x="176565" y="1909706"/>
          <a:ext cx="797277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1/32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95F82335-F655-4B98-A618-D8F6FD659FB8}"/>
              </a:ext>
            </a:extLst>
          </p:cNvPr>
          <p:cNvSpPr/>
          <p:nvPr/>
        </p:nvSpPr>
        <p:spPr>
          <a:xfrm>
            <a:off x="2996835" y="2362377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A2E261D7-6DD2-4F28-BA15-820F8953A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185315"/>
              </p:ext>
            </p:extLst>
          </p:nvPr>
        </p:nvGraphicFramePr>
        <p:xfrm>
          <a:off x="176565" y="1896798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5852A015-BC8F-4D8F-9959-3D0DFC71EAFC}"/>
              </a:ext>
            </a:extLst>
          </p:cNvPr>
          <p:cNvSpPr/>
          <p:nvPr/>
        </p:nvSpPr>
        <p:spPr>
          <a:xfrm>
            <a:off x="2990739" y="2358613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DF814-875A-4CA8-96A9-D8CB058875B2}"/>
              </a:ext>
            </a:extLst>
          </p:cNvPr>
          <p:cNvSpPr txBox="1"/>
          <p:nvPr/>
        </p:nvSpPr>
        <p:spPr>
          <a:xfrm>
            <a:off x="2073650" y="15019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ED69C-8F33-4862-AC00-2B09BDA41403}"/>
              </a:ext>
            </a:extLst>
          </p:cNvPr>
          <p:cNvSpPr txBox="1"/>
          <p:nvPr/>
        </p:nvSpPr>
        <p:spPr>
          <a:xfrm>
            <a:off x="6271927" y="15019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639E9B5A-396D-45B7-A97F-5B25080BA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104776"/>
              </p:ext>
            </p:extLst>
          </p:nvPr>
        </p:nvGraphicFramePr>
        <p:xfrm>
          <a:off x="172992" y="1894753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9023744-C79D-42A1-B9B2-D27ACCA627A1}"/>
              </a:ext>
            </a:extLst>
          </p:cNvPr>
          <p:cNvSpPr txBox="1"/>
          <p:nvPr/>
        </p:nvSpPr>
        <p:spPr>
          <a:xfrm>
            <a:off x="2077697" y="1499947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2433B05-38BA-450D-AF1E-1EEF7F359256}"/>
              </a:ext>
            </a:extLst>
          </p:cNvPr>
          <p:cNvSpPr/>
          <p:nvPr/>
        </p:nvSpPr>
        <p:spPr>
          <a:xfrm>
            <a:off x="2987336" y="2360123"/>
            <a:ext cx="314325" cy="3143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1" name="Table 11">
            <a:extLst>
              <a:ext uri="{FF2B5EF4-FFF2-40B4-BE49-F238E27FC236}">
                <a16:creationId xmlns:a16="http://schemas.microsoft.com/office/drawing/2014/main" id="{821739CD-0865-40BD-8244-5662083C4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562351"/>
              </p:ext>
            </p:extLst>
          </p:nvPr>
        </p:nvGraphicFramePr>
        <p:xfrm>
          <a:off x="7969394" y="5886211"/>
          <a:ext cx="4080895" cy="8229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76408">
                  <a:extLst>
                    <a:ext uri="{9D8B030D-6E8A-4147-A177-3AD203B41FA5}">
                      <a16:colId xmlns:a16="http://schemas.microsoft.com/office/drawing/2014/main" val="3695909148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3007638511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83054416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3419484458"/>
                    </a:ext>
                  </a:extLst>
                </a:gridCol>
                <a:gridCol w="318412">
                  <a:extLst>
                    <a:ext uri="{9D8B030D-6E8A-4147-A177-3AD203B41FA5}">
                      <a16:colId xmlns:a16="http://schemas.microsoft.com/office/drawing/2014/main" val="18642231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00100 010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becomes…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001.00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which equals…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126714"/>
                  </a:ext>
                </a:extLst>
              </a:tr>
              <a:tr h="215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00010 011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becomes…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which equals…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942428"/>
                  </a:ext>
                </a:extLst>
              </a:tr>
              <a:tr h="215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01000 001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becomes…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which equals…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922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36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-1.11111E-6 L -3.95833E-6 0.25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4.44444E-6 L 3.75E-6 0.25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4677119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Next, let’s convert 00010 011.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</a:t>
            </a:r>
            <a:r>
              <a:rPr lang="en-GB" sz="1600" b="1" dirty="0">
                <a:solidFill>
                  <a:schemeClr val="tx1"/>
                </a:solidFill>
              </a:rPr>
              <a:t>exponent </a:t>
            </a:r>
            <a:r>
              <a:rPr lang="en-GB" sz="1600" dirty="0">
                <a:solidFill>
                  <a:schemeClr val="tx1"/>
                </a:solidFill>
              </a:rPr>
              <a:t>is 3 – this tells us we need to move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in the </a:t>
            </a:r>
            <a:r>
              <a:rPr lang="en-GB" sz="1600" b="1" dirty="0">
                <a:solidFill>
                  <a:schemeClr val="tx1"/>
                </a:solidFill>
              </a:rPr>
              <a:t>mantissa</a:t>
            </a:r>
            <a:r>
              <a:rPr lang="en-GB" sz="1600" dirty="0">
                <a:solidFill>
                  <a:schemeClr val="tx1"/>
                </a:solidFill>
              </a:rPr>
              <a:t> 3 places to the right.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these numbers?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A2E261D7-6DD2-4F28-BA15-820F8953A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877749"/>
              </p:ext>
            </p:extLst>
          </p:nvPr>
        </p:nvGraphicFramePr>
        <p:xfrm>
          <a:off x="176565" y="1905942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5852A015-BC8F-4D8F-9959-3D0DFC71EAFC}"/>
              </a:ext>
            </a:extLst>
          </p:cNvPr>
          <p:cNvSpPr/>
          <p:nvPr/>
        </p:nvSpPr>
        <p:spPr>
          <a:xfrm>
            <a:off x="1009539" y="2358613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DF814-875A-4CA8-96A9-D8CB058875B2}"/>
              </a:ext>
            </a:extLst>
          </p:cNvPr>
          <p:cNvSpPr txBox="1"/>
          <p:nvPr/>
        </p:nvSpPr>
        <p:spPr>
          <a:xfrm>
            <a:off x="2073650" y="15019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ED69C-8F33-4862-AC00-2B09BDA41403}"/>
              </a:ext>
            </a:extLst>
          </p:cNvPr>
          <p:cNvSpPr txBox="1"/>
          <p:nvPr/>
        </p:nvSpPr>
        <p:spPr>
          <a:xfrm>
            <a:off x="6271927" y="15019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D0D8AB78-284B-47BE-A4BD-F6B0B4CAEF49}"/>
              </a:ext>
            </a:extLst>
          </p:cNvPr>
          <p:cNvSpPr/>
          <p:nvPr/>
        </p:nvSpPr>
        <p:spPr>
          <a:xfrm flipV="1">
            <a:off x="1166700" y="2358613"/>
            <a:ext cx="990137" cy="699940"/>
          </a:xfrm>
          <a:prstGeom prst="arc">
            <a:avLst>
              <a:gd name="adj1" fmla="val 10765249"/>
              <a:gd name="adj2" fmla="val 211754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85E637CB-7421-4A75-8230-9EEEA28D8C87}"/>
              </a:ext>
            </a:extLst>
          </p:cNvPr>
          <p:cNvSpPr/>
          <p:nvPr/>
        </p:nvSpPr>
        <p:spPr>
          <a:xfrm flipV="1">
            <a:off x="2157360" y="2358613"/>
            <a:ext cx="990137" cy="699940"/>
          </a:xfrm>
          <a:prstGeom prst="arc">
            <a:avLst>
              <a:gd name="adj1" fmla="val 10765249"/>
              <a:gd name="adj2" fmla="val 211754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8" name="Table 11">
            <a:extLst>
              <a:ext uri="{FF2B5EF4-FFF2-40B4-BE49-F238E27FC236}">
                <a16:creationId xmlns:a16="http://schemas.microsoft.com/office/drawing/2014/main" id="{A897815F-CC4A-4D78-8D7D-5D78769CF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429777"/>
              </p:ext>
            </p:extLst>
          </p:nvPr>
        </p:nvGraphicFramePr>
        <p:xfrm>
          <a:off x="7969394" y="5886211"/>
          <a:ext cx="4080895" cy="8229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76408">
                  <a:extLst>
                    <a:ext uri="{9D8B030D-6E8A-4147-A177-3AD203B41FA5}">
                      <a16:colId xmlns:a16="http://schemas.microsoft.com/office/drawing/2014/main" val="3695909148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3007638511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83054416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3419484458"/>
                    </a:ext>
                  </a:extLst>
                </a:gridCol>
                <a:gridCol w="318412">
                  <a:extLst>
                    <a:ext uri="{9D8B030D-6E8A-4147-A177-3AD203B41FA5}">
                      <a16:colId xmlns:a16="http://schemas.microsoft.com/office/drawing/2014/main" val="18642231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00100 010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becomes…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001.00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which equals…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126714"/>
                  </a:ext>
                </a:extLst>
              </a:tr>
              <a:tr h="215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00010 011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becomes…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0001.0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which equals…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942428"/>
                  </a:ext>
                </a:extLst>
              </a:tr>
              <a:tr h="215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01000 001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becomes…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which equals…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922464"/>
                  </a:ext>
                </a:extLst>
              </a:tr>
            </a:tbl>
          </a:graphicData>
        </a:graphic>
      </p:graphicFrame>
      <p:sp>
        <p:nvSpPr>
          <p:cNvPr id="13" name="Arc 12">
            <a:extLst>
              <a:ext uri="{FF2B5EF4-FFF2-40B4-BE49-F238E27FC236}">
                <a16:creationId xmlns:a16="http://schemas.microsoft.com/office/drawing/2014/main" id="{FE26A28F-F69A-44E0-B950-36CAA1B92C41}"/>
              </a:ext>
            </a:extLst>
          </p:cNvPr>
          <p:cNvSpPr/>
          <p:nvPr/>
        </p:nvSpPr>
        <p:spPr>
          <a:xfrm flipV="1">
            <a:off x="3146972" y="2354773"/>
            <a:ext cx="990137" cy="699940"/>
          </a:xfrm>
          <a:prstGeom prst="arc">
            <a:avLst>
              <a:gd name="adj1" fmla="val 10765249"/>
              <a:gd name="adj2" fmla="val 211754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10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6 1.85185E-6 L 0.24336 -0.0016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61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4686644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Next, let’s convert 00010 011.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</a:t>
            </a:r>
            <a:r>
              <a:rPr lang="en-GB" sz="1600" b="1" dirty="0">
                <a:solidFill>
                  <a:schemeClr val="tx1"/>
                </a:solidFill>
              </a:rPr>
              <a:t>exponent </a:t>
            </a:r>
            <a:r>
              <a:rPr lang="en-GB" sz="1600" dirty="0">
                <a:solidFill>
                  <a:schemeClr val="tx1"/>
                </a:solidFill>
              </a:rPr>
              <a:t>is 3 – this tells us we need to move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in the </a:t>
            </a:r>
            <a:r>
              <a:rPr lang="en-GB" sz="1600" b="1" dirty="0">
                <a:solidFill>
                  <a:schemeClr val="tx1"/>
                </a:solidFill>
              </a:rPr>
              <a:t>mantissa</a:t>
            </a:r>
            <a:r>
              <a:rPr lang="en-GB" sz="1600" dirty="0">
                <a:solidFill>
                  <a:schemeClr val="tx1"/>
                </a:solidFill>
              </a:rPr>
              <a:t> 3 places to the right.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Now we can ignore the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 and apply our normal </a:t>
            </a:r>
            <a:r>
              <a:rPr lang="en-GB" sz="1600" b="1" dirty="0">
                <a:solidFill>
                  <a:schemeClr val="tx1"/>
                </a:solidFill>
              </a:rPr>
              <a:t>binary</a:t>
            </a:r>
            <a:r>
              <a:rPr lang="en-GB" sz="1600" dirty="0">
                <a:solidFill>
                  <a:schemeClr val="tx1"/>
                </a:solidFill>
              </a:rPr>
              <a:t> number line to the new number (0001.0). We discover the denary number of 1.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these numbers?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AA5716F8-3797-4375-9A38-1F2373E5C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705495"/>
              </p:ext>
            </p:extLst>
          </p:nvPr>
        </p:nvGraphicFramePr>
        <p:xfrm>
          <a:off x="176565" y="1900181"/>
          <a:ext cx="797277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-8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95F82335-F655-4B98-A618-D8F6FD659FB8}"/>
              </a:ext>
            </a:extLst>
          </p:cNvPr>
          <p:cNvSpPr/>
          <p:nvPr/>
        </p:nvSpPr>
        <p:spPr>
          <a:xfrm>
            <a:off x="3977910" y="2352852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A2E261D7-6DD2-4F28-BA15-820F8953A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853119"/>
              </p:ext>
            </p:extLst>
          </p:nvPr>
        </p:nvGraphicFramePr>
        <p:xfrm>
          <a:off x="176565" y="1905942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5852A015-BC8F-4D8F-9959-3D0DFC71EAFC}"/>
              </a:ext>
            </a:extLst>
          </p:cNvPr>
          <p:cNvSpPr/>
          <p:nvPr/>
        </p:nvSpPr>
        <p:spPr>
          <a:xfrm>
            <a:off x="3990864" y="2358613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DF814-875A-4CA8-96A9-D8CB058875B2}"/>
              </a:ext>
            </a:extLst>
          </p:cNvPr>
          <p:cNvSpPr txBox="1"/>
          <p:nvPr/>
        </p:nvSpPr>
        <p:spPr>
          <a:xfrm>
            <a:off x="2073650" y="15019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ED69C-8F33-4862-AC00-2B09BDA41403}"/>
              </a:ext>
            </a:extLst>
          </p:cNvPr>
          <p:cNvSpPr txBox="1"/>
          <p:nvPr/>
        </p:nvSpPr>
        <p:spPr>
          <a:xfrm>
            <a:off x="6271927" y="15019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639E9B5A-396D-45B7-A97F-5B25080BA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544300"/>
              </p:ext>
            </p:extLst>
          </p:nvPr>
        </p:nvGraphicFramePr>
        <p:xfrm>
          <a:off x="172992" y="1903897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9023744-C79D-42A1-B9B2-D27ACCA627A1}"/>
              </a:ext>
            </a:extLst>
          </p:cNvPr>
          <p:cNvSpPr txBox="1"/>
          <p:nvPr/>
        </p:nvSpPr>
        <p:spPr>
          <a:xfrm>
            <a:off x="2077697" y="1499947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2433B05-38BA-450D-AF1E-1EEF7F359256}"/>
              </a:ext>
            </a:extLst>
          </p:cNvPr>
          <p:cNvSpPr/>
          <p:nvPr/>
        </p:nvSpPr>
        <p:spPr>
          <a:xfrm>
            <a:off x="3987461" y="2360123"/>
            <a:ext cx="314325" cy="3143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1" name="Table 11">
            <a:extLst>
              <a:ext uri="{FF2B5EF4-FFF2-40B4-BE49-F238E27FC236}">
                <a16:creationId xmlns:a16="http://schemas.microsoft.com/office/drawing/2014/main" id="{821739CD-0865-40BD-8244-5662083C4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590155"/>
              </p:ext>
            </p:extLst>
          </p:nvPr>
        </p:nvGraphicFramePr>
        <p:xfrm>
          <a:off x="7969394" y="5886211"/>
          <a:ext cx="4080895" cy="8229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76408">
                  <a:extLst>
                    <a:ext uri="{9D8B030D-6E8A-4147-A177-3AD203B41FA5}">
                      <a16:colId xmlns:a16="http://schemas.microsoft.com/office/drawing/2014/main" val="3695909148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3007638511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83054416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3419484458"/>
                    </a:ext>
                  </a:extLst>
                </a:gridCol>
                <a:gridCol w="318412">
                  <a:extLst>
                    <a:ext uri="{9D8B030D-6E8A-4147-A177-3AD203B41FA5}">
                      <a16:colId xmlns:a16="http://schemas.microsoft.com/office/drawing/2014/main" val="18642231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00100 010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becomes…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001.00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which equals…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126714"/>
                  </a:ext>
                </a:extLst>
              </a:tr>
              <a:tr h="215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00010 011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becomes…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0001.0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which equals…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942428"/>
                  </a:ext>
                </a:extLst>
              </a:tr>
              <a:tr h="215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01000 001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becomes…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which equals…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922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60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-2.22222E-6 L -2.70833E-6 0.25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4.44444E-6 L 3.75E-6 0.25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4677119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Next, let’s convert 01000 001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</a:t>
            </a:r>
            <a:r>
              <a:rPr lang="en-GB" sz="1600" b="1" dirty="0">
                <a:solidFill>
                  <a:schemeClr val="tx1"/>
                </a:solidFill>
              </a:rPr>
              <a:t>exponent </a:t>
            </a:r>
            <a:r>
              <a:rPr lang="en-GB" sz="1600" dirty="0">
                <a:solidFill>
                  <a:schemeClr val="tx1"/>
                </a:solidFill>
              </a:rPr>
              <a:t>is 1 – this tells us we need to move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in the </a:t>
            </a:r>
            <a:r>
              <a:rPr lang="en-GB" sz="1600" b="1" dirty="0">
                <a:solidFill>
                  <a:schemeClr val="tx1"/>
                </a:solidFill>
              </a:rPr>
              <a:t>mantissa</a:t>
            </a:r>
            <a:r>
              <a:rPr lang="en-GB" sz="1600" dirty="0">
                <a:solidFill>
                  <a:schemeClr val="tx1"/>
                </a:solidFill>
              </a:rPr>
              <a:t> 1 place to the right.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these numbers?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A2E261D7-6DD2-4F28-BA15-820F8953A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785196"/>
              </p:ext>
            </p:extLst>
          </p:nvPr>
        </p:nvGraphicFramePr>
        <p:xfrm>
          <a:off x="176565" y="1905942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5852A015-BC8F-4D8F-9959-3D0DFC71EAFC}"/>
              </a:ext>
            </a:extLst>
          </p:cNvPr>
          <p:cNvSpPr/>
          <p:nvPr/>
        </p:nvSpPr>
        <p:spPr>
          <a:xfrm>
            <a:off x="1009539" y="2358613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DF814-875A-4CA8-96A9-D8CB058875B2}"/>
              </a:ext>
            </a:extLst>
          </p:cNvPr>
          <p:cNvSpPr txBox="1"/>
          <p:nvPr/>
        </p:nvSpPr>
        <p:spPr>
          <a:xfrm>
            <a:off x="2073650" y="15019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ED69C-8F33-4862-AC00-2B09BDA41403}"/>
              </a:ext>
            </a:extLst>
          </p:cNvPr>
          <p:cNvSpPr txBox="1"/>
          <p:nvPr/>
        </p:nvSpPr>
        <p:spPr>
          <a:xfrm>
            <a:off x="6271927" y="15019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D0D8AB78-284B-47BE-A4BD-F6B0B4CAEF49}"/>
              </a:ext>
            </a:extLst>
          </p:cNvPr>
          <p:cNvSpPr/>
          <p:nvPr/>
        </p:nvSpPr>
        <p:spPr>
          <a:xfrm flipV="1">
            <a:off x="1166700" y="2358613"/>
            <a:ext cx="990137" cy="699940"/>
          </a:xfrm>
          <a:prstGeom prst="arc">
            <a:avLst>
              <a:gd name="adj1" fmla="val 10765249"/>
              <a:gd name="adj2" fmla="val 211754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8" name="Table 11">
            <a:extLst>
              <a:ext uri="{FF2B5EF4-FFF2-40B4-BE49-F238E27FC236}">
                <a16:creationId xmlns:a16="http://schemas.microsoft.com/office/drawing/2014/main" id="{A897815F-CC4A-4D78-8D7D-5D78769CF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061833"/>
              </p:ext>
            </p:extLst>
          </p:nvPr>
        </p:nvGraphicFramePr>
        <p:xfrm>
          <a:off x="7969394" y="5886211"/>
          <a:ext cx="4080895" cy="8229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76408">
                  <a:extLst>
                    <a:ext uri="{9D8B030D-6E8A-4147-A177-3AD203B41FA5}">
                      <a16:colId xmlns:a16="http://schemas.microsoft.com/office/drawing/2014/main" val="3695909148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3007638511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83054416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3419484458"/>
                    </a:ext>
                  </a:extLst>
                </a:gridCol>
                <a:gridCol w="318412">
                  <a:extLst>
                    <a:ext uri="{9D8B030D-6E8A-4147-A177-3AD203B41FA5}">
                      <a16:colId xmlns:a16="http://schemas.microsoft.com/office/drawing/2014/main" val="18642231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00100 010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becomes…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001.00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which equals…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126714"/>
                  </a:ext>
                </a:extLst>
              </a:tr>
              <a:tr h="215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00010 011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becomes…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0001.0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which equals…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942428"/>
                  </a:ext>
                </a:extLst>
              </a:tr>
              <a:tr h="215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01000 001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becomes…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01.000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which equals…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922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82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6 1.85185E-6 L 0.08125 -0.00023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4686644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Next, let’s convert 01000 001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</a:t>
            </a:r>
            <a:r>
              <a:rPr lang="en-GB" sz="1600" b="1" dirty="0">
                <a:solidFill>
                  <a:schemeClr val="tx1"/>
                </a:solidFill>
              </a:rPr>
              <a:t>exponent </a:t>
            </a:r>
            <a:r>
              <a:rPr lang="en-GB" sz="1600" dirty="0">
                <a:solidFill>
                  <a:schemeClr val="tx1"/>
                </a:solidFill>
              </a:rPr>
              <a:t>is 1 – this tells us we need to move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in the </a:t>
            </a:r>
            <a:r>
              <a:rPr lang="en-GB" sz="1600" b="1" dirty="0">
                <a:solidFill>
                  <a:schemeClr val="tx1"/>
                </a:solidFill>
              </a:rPr>
              <a:t>mantissa</a:t>
            </a:r>
            <a:r>
              <a:rPr lang="en-GB" sz="1600" dirty="0">
                <a:solidFill>
                  <a:schemeClr val="tx1"/>
                </a:solidFill>
              </a:rPr>
              <a:t> 1 place to the right.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Now we can ignore the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 and apply our normal </a:t>
            </a:r>
            <a:r>
              <a:rPr lang="en-GB" sz="1600" b="1" dirty="0">
                <a:solidFill>
                  <a:schemeClr val="tx1"/>
                </a:solidFill>
              </a:rPr>
              <a:t>binary</a:t>
            </a:r>
            <a:r>
              <a:rPr lang="en-GB" sz="1600" dirty="0">
                <a:solidFill>
                  <a:schemeClr val="tx1"/>
                </a:solidFill>
              </a:rPr>
              <a:t> number line to the new number (01.000). We discover the denary number of 1.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these numbers?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AA5716F8-3797-4375-9A38-1F2373E5C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321393"/>
              </p:ext>
            </p:extLst>
          </p:nvPr>
        </p:nvGraphicFramePr>
        <p:xfrm>
          <a:off x="176565" y="1900181"/>
          <a:ext cx="797277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-2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1/32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1/64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95F82335-F655-4B98-A618-D8F6FD659FB8}"/>
              </a:ext>
            </a:extLst>
          </p:cNvPr>
          <p:cNvSpPr/>
          <p:nvPr/>
        </p:nvSpPr>
        <p:spPr>
          <a:xfrm>
            <a:off x="1996710" y="2352852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A2E261D7-6DD2-4F28-BA15-820F8953A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199007"/>
              </p:ext>
            </p:extLst>
          </p:nvPr>
        </p:nvGraphicFramePr>
        <p:xfrm>
          <a:off x="176565" y="1905942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5852A015-BC8F-4D8F-9959-3D0DFC71EAFC}"/>
              </a:ext>
            </a:extLst>
          </p:cNvPr>
          <p:cNvSpPr/>
          <p:nvPr/>
        </p:nvSpPr>
        <p:spPr>
          <a:xfrm>
            <a:off x="1996964" y="2358613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DF814-875A-4CA8-96A9-D8CB058875B2}"/>
              </a:ext>
            </a:extLst>
          </p:cNvPr>
          <p:cNvSpPr txBox="1"/>
          <p:nvPr/>
        </p:nvSpPr>
        <p:spPr>
          <a:xfrm>
            <a:off x="2073650" y="15019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ED69C-8F33-4862-AC00-2B09BDA41403}"/>
              </a:ext>
            </a:extLst>
          </p:cNvPr>
          <p:cNvSpPr txBox="1"/>
          <p:nvPr/>
        </p:nvSpPr>
        <p:spPr>
          <a:xfrm>
            <a:off x="6271927" y="15019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639E9B5A-396D-45B7-A97F-5B25080BA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329775"/>
              </p:ext>
            </p:extLst>
          </p:nvPr>
        </p:nvGraphicFramePr>
        <p:xfrm>
          <a:off x="172992" y="1903897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9023744-C79D-42A1-B9B2-D27ACCA627A1}"/>
              </a:ext>
            </a:extLst>
          </p:cNvPr>
          <p:cNvSpPr txBox="1"/>
          <p:nvPr/>
        </p:nvSpPr>
        <p:spPr>
          <a:xfrm>
            <a:off x="2077697" y="1499947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2433B05-38BA-450D-AF1E-1EEF7F359256}"/>
              </a:ext>
            </a:extLst>
          </p:cNvPr>
          <p:cNvSpPr/>
          <p:nvPr/>
        </p:nvSpPr>
        <p:spPr>
          <a:xfrm>
            <a:off x="2009436" y="2360123"/>
            <a:ext cx="314325" cy="3143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1" name="Table 11">
            <a:extLst>
              <a:ext uri="{FF2B5EF4-FFF2-40B4-BE49-F238E27FC236}">
                <a16:creationId xmlns:a16="http://schemas.microsoft.com/office/drawing/2014/main" id="{821739CD-0865-40BD-8244-5662083C4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768252"/>
              </p:ext>
            </p:extLst>
          </p:nvPr>
        </p:nvGraphicFramePr>
        <p:xfrm>
          <a:off x="7969394" y="5886211"/>
          <a:ext cx="4080895" cy="8229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76408">
                  <a:extLst>
                    <a:ext uri="{9D8B030D-6E8A-4147-A177-3AD203B41FA5}">
                      <a16:colId xmlns:a16="http://schemas.microsoft.com/office/drawing/2014/main" val="3695909148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3007638511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83054416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3419484458"/>
                    </a:ext>
                  </a:extLst>
                </a:gridCol>
                <a:gridCol w="318412">
                  <a:extLst>
                    <a:ext uri="{9D8B030D-6E8A-4147-A177-3AD203B41FA5}">
                      <a16:colId xmlns:a16="http://schemas.microsoft.com/office/drawing/2014/main" val="18642231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00100 010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becomes…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001.00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which equals…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126714"/>
                  </a:ext>
                </a:extLst>
              </a:tr>
              <a:tr h="215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00010 011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becomes…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0001.0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which equals…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942428"/>
                  </a:ext>
                </a:extLst>
              </a:tr>
              <a:tr h="215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01000 001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becomes…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01.000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which equals…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922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51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-2.22222E-6 L -2.70833E-6 0.25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4.44444E-6 L 3.75E-6 0.25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76200">
          <a:solidFill>
            <a:srgbClr val="C0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6505</TotalTime>
  <Words>4688</Words>
  <Application>Microsoft Office PowerPoint</Application>
  <PresentationFormat>Widescreen</PresentationFormat>
  <Paragraphs>1872</Paragraphs>
  <Slides>46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Century Gothic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Sargent</dc:creator>
  <cp:lastModifiedBy>Craig Sargent</cp:lastModifiedBy>
  <cp:revision>476</cp:revision>
  <dcterms:created xsi:type="dcterms:W3CDTF">2019-10-14T15:21:06Z</dcterms:created>
  <dcterms:modified xsi:type="dcterms:W3CDTF">2021-02-11T12:20:10Z</dcterms:modified>
</cp:coreProperties>
</file>