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57"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2" name="Picture 2" descr="\\DROBO-FS\QuickDrops\JB\PPTX NG\Droplets\LightingOverlay.png"/>
          <p:cNvPicPr>
            <a:picLocks noChangeAspect="1" noChangeArrowheads="1"/>
          </p:cNvPicPr>
          <p:nvPr/>
        </p:nvPicPr>
        <p:blipFill>
          <a:blip r:embed="rId2">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66" name="Group 65"/>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67"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68"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9"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0"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71"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2"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3"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4"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5"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6"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7"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8"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9"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0"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1"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2"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3"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4"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5"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6"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7"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8"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9"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0"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1"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2"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3"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4"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5"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96"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7"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8"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9"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0"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1"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2"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3"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4"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5"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6"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7"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08"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9"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0"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1"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2"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3"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4"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5"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6"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7"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8"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9"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0"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900238" y="1122363"/>
            <a:ext cx="6593681"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900238" y="3602038"/>
            <a:ext cx="6593681"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5801052" y="5410202"/>
            <a:ext cx="2057400" cy="365125"/>
          </a:xfrm>
        </p:spPr>
        <p:txBody>
          <a:bodyPr/>
          <a:lstStyle/>
          <a:p>
            <a:fld id="{1D8BD707-D9CF-40AE-B4C6-C98DA3205C09}" type="datetimeFigureOut">
              <a:rPr lang="en-US" smtClean="0"/>
              <a:pPr/>
              <a:t>1/25/2017</a:t>
            </a:fld>
            <a:endParaRPr lang="en-US"/>
          </a:p>
        </p:txBody>
      </p:sp>
      <p:sp>
        <p:nvSpPr>
          <p:cNvPr id="5" name="Footer Placeholder 4"/>
          <p:cNvSpPr>
            <a:spLocks noGrp="1"/>
          </p:cNvSpPr>
          <p:nvPr>
            <p:ph type="ftr" sz="quarter" idx="11"/>
          </p:nvPr>
        </p:nvSpPr>
        <p:spPr>
          <a:xfrm>
            <a:off x="1900237" y="5410202"/>
            <a:ext cx="3843665" cy="365125"/>
          </a:xfrm>
        </p:spPr>
        <p:txBody>
          <a:bodyPr/>
          <a:lstStyle/>
          <a:p>
            <a:endParaRPr lang="en-US"/>
          </a:p>
        </p:txBody>
      </p:sp>
      <p:sp>
        <p:nvSpPr>
          <p:cNvPr id="6" name="Slide Number Placeholder 5"/>
          <p:cNvSpPr>
            <a:spLocks noGrp="1"/>
          </p:cNvSpPr>
          <p:nvPr>
            <p:ph type="sldNum" sz="quarter" idx="12"/>
          </p:nvPr>
        </p:nvSpPr>
        <p:spPr>
          <a:xfrm>
            <a:off x="7915603" y="5410200"/>
            <a:ext cx="578317"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26119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58" y="4304665"/>
            <a:ext cx="7434266"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56058" y="606426"/>
            <a:ext cx="7434266" cy="3299778"/>
          </a:xfrm>
          <a:prstGeom prst="round2DiagRect">
            <a:avLst>
              <a:gd name="adj1" fmla="val 5101"/>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856024" y="5124020"/>
            <a:ext cx="7433144"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11293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93" y="609600"/>
            <a:ext cx="7429466"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856058" y="4419600"/>
            <a:ext cx="7428344"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07293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856058" y="4309919"/>
            <a:ext cx="74295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52" name="TextBox 51"/>
          <p:cNvSpPr txBox="1"/>
          <p:nvPr/>
        </p:nvSpPr>
        <p:spPr>
          <a:xfrm>
            <a:off x="696579" y="7184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53" name="TextBox 52"/>
          <p:cNvSpPr txBox="1"/>
          <p:nvPr/>
        </p:nvSpPr>
        <p:spPr>
          <a:xfrm>
            <a:off x="7817473" y="2764972"/>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Tree>
    <p:extLst>
      <p:ext uri="{BB962C8B-B14F-4D97-AF65-F5344CB8AC3E}">
        <p14:creationId xmlns:p14="http://schemas.microsoft.com/office/powerpoint/2010/main" val="100650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058" y="2134042"/>
            <a:ext cx="74295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856023" y="4657655"/>
            <a:ext cx="7428379"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143806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56060" y="609600"/>
            <a:ext cx="7429499"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856058" y="2674463"/>
            <a:ext cx="2397674"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856059" y="3360263"/>
            <a:ext cx="2396432"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386075" y="2677635"/>
            <a:ext cx="2388289"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386075" y="3363435"/>
            <a:ext cx="238895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5889332" y="2674463"/>
            <a:ext cx="2396226"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5889332" y="3360263"/>
            <a:ext cx="2396226"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1D8BD707-D9CF-40AE-B4C6-C98DA3205C09}" type="datetimeFigureOut">
              <a:rPr lang="en-US" smtClean="0"/>
              <a:pPr/>
              <a:t>1/25/2017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320463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56059" y="609600"/>
            <a:ext cx="74294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856060" y="4404596"/>
            <a:ext cx="239643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856060" y="2666998"/>
            <a:ext cx="239643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856060" y="4980859"/>
            <a:ext cx="239643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366790" y="4404596"/>
            <a:ext cx="24003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366790" y="2666998"/>
            <a:ext cx="2399205"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3365695" y="4980857"/>
            <a:ext cx="24003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5889426" y="4404595"/>
            <a:ext cx="2393056"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5889332" y="2666998"/>
            <a:ext cx="2396227"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5889332" y="4980855"/>
            <a:ext cx="2396226"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1D8BD707-D9CF-40AE-B4C6-C98DA3205C09}" type="datetimeFigureOut">
              <a:rPr lang="en-US" smtClean="0"/>
              <a:pPr/>
              <a:t>1/25/2017</a:t>
            </a:fld>
            <a:endParaRPr lang="en-US"/>
          </a:p>
        </p:txBody>
      </p:sp>
      <p:sp>
        <p:nvSpPr>
          <p:cNvPr id="4" name="Footer Placeholder 3"/>
          <p:cNvSpPr>
            <a:spLocks noGrp="1"/>
          </p:cNvSpPr>
          <p:nvPr>
            <p:ph type="ftr" sz="quarter" idx="11"/>
          </p:nvPr>
        </p:nvSpPr>
        <p:spPr/>
        <p:txBody>
          <a:bodyPr/>
          <a:lstStyle>
            <a:lvl1pPr>
              <a:defRPr cap="all" baseline="0"/>
            </a:lvl1p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73962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172796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1" y="609600"/>
            <a:ext cx="1503758"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6057" y="609600"/>
            <a:ext cx="5811443" cy="51816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2550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7" name="Title 1"/>
          <p:cNvSpPr>
            <a:spLocks noGrp="1"/>
          </p:cNvSpPr>
          <p:nvPr>
            <p:ph type="title"/>
          </p:nvPr>
        </p:nvSpPr>
        <p:spPr>
          <a:xfrm>
            <a:off x="856060" y="618518"/>
            <a:ext cx="7429499" cy="1478570"/>
          </a:xfrm>
        </p:spPr>
        <p:txBody>
          <a:bodyPr/>
          <a:lstStyle/>
          <a:p>
            <a:r>
              <a:rPr lang="en-US"/>
              <a:t>Click to edit Master title style</a:t>
            </a:r>
            <a:endParaRPr lang="en-US" dirty="0"/>
          </a:p>
        </p:txBody>
      </p:sp>
      <p:sp>
        <p:nvSpPr>
          <p:cNvPr id="48" name="Content Placeholder 2"/>
          <p:cNvSpPr>
            <a:spLocks noGrp="1"/>
          </p:cNvSpPr>
          <p:nvPr>
            <p:ph idx="1"/>
          </p:nvPr>
        </p:nvSpPr>
        <p:spPr>
          <a:xfrm>
            <a:off x="856060" y="2249487"/>
            <a:ext cx="7429499"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9" name="Date Placeholder 3"/>
          <p:cNvSpPr>
            <a:spLocks noGrp="1"/>
          </p:cNvSpPr>
          <p:nvPr>
            <p:ph type="dt" sz="half" idx="10"/>
          </p:nvPr>
        </p:nvSpPr>
        <p:spPr>
          <a:xfrm>
            <a:off x="5592691" y="5883277"/>
            <a:ext cx="2057400" cy="365125"/>
          </a:xfrm>
        </p:spPr>
        <p:txBody>
          <a:bodyPr/>
          <a:lstStyle/>
          <a:p>
            <a:fld id="{1D8BD707-D9CF-40AE-B4C6-C98DA3205C09}" type="datetimeFigureOut">
              <a:rPr lang="en-US" smtClean="0"/>
              <a:pPr/>
              <a:t>1/25/2017</a:t>
            </a:fld>
            <a:endParaRPr lang="en-US"/>
          </a:p>
        </p:txBody>
      </p:sp>
      <p:sp>
        <p:nvSpPr>
          <p:cNvPr id="50" name="Footer Placeholder 4"/>
          <p:cNvSpPr>
            <a:spLocks noGrp="1"/>
          </p:cNvSpPr>
          <p:nvPr>
            <p:ph type="ftr" sz="quarter" idx="11"/>
          </p:nvPr>
        </p:nvSpPr>
        <p:spPr>
          <a:xfrm>
            <a:off x="856059" y="5883276"/>
            <a:ext cx="4679482" cy="365125"/>
          </a:xfrm>
        </p:spPr>
        <p:txBody>
          <a:bodyPr/>
          <a:lstStyle/>
          <a:p>
            <a:endParaRPr lang="en-US"/>
          </a:p>
        </p:txBody>
      </p:sp>
      <p:sp>
        <p:nvSpPr>
          <p:cNvPr id="51" name="Slide Number Placeholder 5"/>
          <p:cNvSpPr>
            <a:spLocks noGrp="1"/>
          </p:cNvSpPr>
          <p:nvPr>
            <p:ph type="sldNum" sz="quarter" idx="12"/>
          </p:nvPr>
        </p:nvSpPr>
        <p:spPr>
          <a:xfrm>
            <a:off x="7707241" y="5883275"/>
            <a:ext cx="578317"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74585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56058" y="1419227"/>
            <a:ext cx="74295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856058" y="4424362"/>
            <a:ext cx="74295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21482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6058" y="2249486"/>
            <a:ext cx="3658792"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1" y="2249486"/>
            <a:ext cx="3656408"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58067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56058" y="619127"/>
            <a:ext cx="74295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78902" y="2249486"/>
            <a:ext cx="3435949"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56058" y="3073398"/>
            <a:ext cx="3658793" cy="2717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1992" y="2249485"/>
            <a:ext cx="3433565"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3073398"/>
            <a:ext cx="3656408" cy="2717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457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39883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91948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029" y="609601"/>
            <a:ext cx="2892028"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67150" y="592666"/>
            <a:ext cx="4418407" cy="5198534"/>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0029" y="2249486"/>
            <a:ext cx="2892028"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27987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61" y="609600"/>
            <a:ext cx="3753962"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32866" y="609600"/>
            <a:ext cx="3452693" cy="5181602"/>
          </a:xfrm>
          <a:prstGeom prst="round2DiagRect">
            <a:avLst>
              <a:gd name="adj1" fmla="val 6074"/>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856059" y="2249486"/>
            <a:ext cx="3753964"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04172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9041774" cy="6858001"/>
            <a:chOff x="-14288" y="0"/>
            <a:chExt cx="9041774"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8352798"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856060" y="618518"/>
            <a:ext cx="7429499"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856060" y="2249487"/>
            <a:ext cx="7429499" cy="354171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92691" y="5883277"/>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1D8BD707-D9CF-40AE-B4C6-C98DA3205C09}" type="datetimeFigureOut">
              <a:rPr lang="en-US" smtClean="0"/>
              <a:pPr/>
              <a:t>1/25/2017</a:t>
            </a:fld>
            <a:endParaRPr lang="en-US"/>
          </a:p>
        </p:txBody>
      </p:sp>
      <p:sp>
        <p:nvSpPr>
          <p:cNvPr id="5" name="Footer Placeholder 4"/>
          <p:cNvSpPr>
            <a:spLocks noGrp="1"/>
          </p:cNvSpPr>
          <p:nvPr>
            <p:ph type="ftr" sz="quarter" idx="3"/>
          </p:nvPr>
        </p:nvSpPr>
        <p:spPr>
          <a:xfrm>
            <a:off x="856059" y="5883276"/>
            <a:ext cx="4679482"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707241" y="5883275"/>
            <a:ext cx="578317"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13830860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bbc.co.uk/educatio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cap="none" dirty="0"/>
              <a:t>Cyber First </a:t>
            </a:r>
          </a:p>
        </p:txBody>
      </p:sp>
      <p:sp>
        <p:nvSpPr>
          <p:cNvPr id="3" name="Subtitle 2"/>
          <p:cNvSpPr>
            <a:spLocks noGrp="1"/>
          </p:cNvSpPr>
          <p:nvPr>
            <p:ph type="subTitle" idx="1"/>
          </p:nvPr>
        </p:nvSpPr>
        <p:spPr/>
        <p:txBody>
          <a:bodyPr/>
          <a:lstStyle/>
          <a:p>
            <a:r>
              <a:rPr lang="en-GB" cap="none" dirty="0"/>
              <a:t>Girl’s Competition 2017 </a:t>
            </a:r>
          </a:p>
        </p:txBody>
      </p:sp>
      <p:pic>
        <p:nvPicPr>
          <p:cNvPr id="6" name="Picture 5"/>
          <p:cNvPicPr>
            <a:picLocks noChangeAspect="1"/>
          </p:cNvPicPr>
          <p:nvPr/>
        </p:nvPicPr>
        <p:blipFill>
          <a:blip r:embed="rId2"/>
          <a:stretch>
            <a:fillRect/>
          </a:stretch>
        </p:blipFill>
        <p:spPr>
          <a:xfrm>
            <a:off x="2345088" y="-29497"/>
            <a:ext cx="6798912" cy="2379619"/>
          </a:xfrm>
          <a:prstGeom prst="rect">
            <a:avLst/>
          </a:prstGeom>
        </p:spPr>
      </p:pic>
      <p:pic>
        <p:nvPicPr>
          <p:cNvPr id="1028" name="Picture 4" descr="Image result for cyber security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90" y="4800600"/>
            <a:ext cx="9144000" cy="34051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8350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cap="none" dirty="0"/>
              <a:t>Introduction to the Competition </a:t>
            </a:r>
          </a:p>
        </p:txBody>
      </p:sp>
      <p:sp>
        <p:nvSpPr>
          <p:cNvPr id="3" name="Content Placeholder 2"/>
          <p:cNvSpPr>
            <a:spLocks noGrp="1"/>
          </p:cNvSpPr>
          <p:nvPr>
            <p:ph idx="1"/>
          </p:nvPr>
        </p:nvSpPr>
        <p:spPr/>
        <p:txBody>
          <a:bodyPr>
            <a:normAutofit lnSpcReduction="10000"/>
          </a:bodyPr>
          <a:lstStyle/>
          <a:p>
            <a:r>
              <a:rPr lang="en-GB" dirty="0" err="1"/>
              <a:t>CyberFirst</a:t>
            </a:r>
            <a:r>
              <a:rPr lang="en-GB" dirty="0"/>
              <a:t> is designed to open up and introduce talented students to the possibilities of a career in cyber. We need young people from all backgrounds. In the UK currently only 10% of those working in cyber are women. This means the UK is missing out on an extraordinarily talented group of people. So </a:t>
            </a:r>
            <a:r>
              <a:rPr lang="en-GB" dirty="0" err="1"/>
              <a:t>CyberFirst</a:t>
            </a:r>
            <a:r>
              <a:rPr lang="en-GB" dirty="0"/>
              <a:t> is running a girl’s competition to inspire and encourage future generations of young women to consider a career in cyber. 	</a:t>
            </a:r>
          </a:p>
          <a:p>
            <a:endParaRPr lang="en-GB" dirty="0"/>
          </a:p>
        </p:txBody>
      </p:sp>
    </p:spTree>
    <p:extLst>
      <p:ext uri="{BB962C8B-B14F-4D97-AF65-F5344CB8AC3E}">
        <p14:creationId xmlns:p14="http://schemas.microsoft.com/office/powerpoint/2010/main" val="2488886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cap="none" dirty="0"/>
              <a:t>Introduction to the Competition </a:t>
            </a:r>
          </a:p>
        </p:txBody>
      </p:sp>
      <p:sp>
        <p:nvSpPr>
          <p:cNvPr id="3" name="Content Placeholder 2"/>
          <p:cNvSpPr>
            <a:spLocks noGrp="1"/>
          </p:cNvSpPr>
          <p:nvPr>
            <p:ph idx="1"/>
          </p:nvPr>
        </p:nvSpPr>
        <p:spPr/>
        <p:txBody>
          <a:bodyPr>
            <a:normAutofit fontScale="92500" lnSpcReduction="10000"/>
          </a:bodyPr>
          <a:lstStyle/>
          <a:p>
            <a:r>
              <a:rPr lang="en-GB" dirty="0"/>
              <a:t>The competition is made of two parts: </a:t>
            </a:r>
          </a:p>
          <a:p>
            <a:r>
              <a:rPr lang="en-GB" dirty="0"/>
              <a:t>1. A set of online challenges to be completed between the 27th February and the 6th March 2017. </a:t>
            </a:r>
          </a:p>
          <a:p>
            <a:r>
              <a:rPr lang="en-GB" dirty="0"/>
              <a:t>2. A Grand Final will be held in London, finalists will be required to come to London on Sunday 26th March for a full day of competition on Monday the 27th March 2017. All accommodation and transport to the venue will be paid for.	</a:t>
            </a:r>
          </a:p>
          <a:p>
            <a:endParaRPr lang="en-GB" dirty="0"/>
          </a:p>
        </p:txBody>
      </p:sp>
    </p:spTree>
    <p:extLst>
      <p:ext uri="{BB962C8B-B14F-4D97-AF65-F5344CB8AC3E}">
        <p14:creationId xmlns:p14="http://schemas.microsoft.com/office/powerpoint/2010/main" val="1190059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cap="none" dirty="0"/>
              <a:t>Resources</a:t>
            </a:r>
          </a:p>
        </p:txBody>
      </p:sp>
      <p:sp>
        <p:nvSpPr>
          <p:cNvPr id="3" name="Content Placeholder 2"/>
          <p:cNvSpPr>
            <a:spLocks noGrp="1"/>
          </p:cNvSpPr>
          <p:nvPr>
            <p:ph idx="1"/>
          </p:nvPr>
        </p:nvSpPr>
        <p:spPr>
          <a:xfrm>
            <a:off x="856060" y="1905000"/>
            <a:ext cx="7429499" cy="3541714"/>
          </a:xfrm>
        </p:spPr>
        <p:txBody>
          <a:bodyPr>
            <a:normAutofit fontScale="92500" lnSpcReduction="20000"/>
          </a:bodyPr>
          <a:lstStyle/>
          <a:p>
            <a:r>
              <a:rPr lang="en-GB" dirty="0">
                <a:hlinkClick r:id="rId2"/>
              </a:rPr>
              <a:t>http://www.bbc.co.uk/education</a:t>
            </a:r>
            <a:endParaRPr lang="en-GB" dirty="0"/>
          </a:p>
          <a:p>
            <a:r>
              <a:rPr lang="en-GB" dirty="0"/>
              <a:t>https://www.codeclub.org.uk/ </a:t>
            </a:r>
          </a:p>
          <a:p>
            <a:r>
              <a:rPr lang="en-GB" dirty="0"/>
              <a:t>https://www.smallpeicetrust.org.uk/ </a:t>
            </a:r>
          </a:p>
          <a:p>
            <a:r>
              <a:rPr lang="en-GB" dirty="0"/>
              <a:t>https://www.futurelearn.com/courses/introduction-to-cyber-security </a:t>
            </a:r>
          </a:p>
          <a:p>
            <a:r>
              <a:rPr lang="en-GB" dirty="0"/>
              <a:t>http://www.computingatschool.org.uk/custom_pages/56-tenderfoot </a:t>
            </a:r>
          </a:p>
          <a:p>
            <a:r>
              <a:rPr lang="en-GB" dirty="0"/>
              <a:t>https://www.ncsc.gov.uk/ </a:t>
            </a:r>
            <a:endParaRPr lang="en-GB" dirty="0"/>
          </a:p>
        </p:txBody>
      </p:sp>
    </p:spTree>
    <p:extLst>
      <p:ext uri="{BB962C8B-B14F-4D97-AF65-F5344CB8AC3E}">
        <p14:creationId xmlns:p14="http://schemas.microsoft.com/office/powerpoint/2010/main" val="2542789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cap="none" dirty="0"/>
              <a:t>What we need to know…</a:t>
            </a:r>
          </a:p>
        </p:txBody>
      </p:sp>
      <p:sp>
        <p:nvSpPr>
          <p:cNvPr id="3" name="Content Placeholder 2"/>
          <p:cNvSpPr>
            <a:spLocks noGrp="1"/>
          </p:cNvSpPr>
          <p:nvPr>
            <p:ph idx="1"/>
          </p:nvPr>
        </p:nvSpPr>
        <p:spPr/>
        <p:txBody>
          <a:bodyPr>
            <a:normAutofit fontScale="92500" lnSpcReduction="20000"/>
          </a:bodyPr>
          <a:lstStyle/>
          <a:p>
            <a:pPr marL="0" indent="0">
              <a:buNone/>
            </a:pPr>
            <a:r>
              <a:rPr lang="en-GB" b="1" u="sng" dirty="0"/>
              <a:t>Logic and Coding </a:t>
            </a:r>
          </a:p>
          <a:p>
            <a:r>
              <a:rPr lang="en-GB" dirty="0"/>
              <a:t>Binary is the basic building block of computers. Computer programming uses logical concepts to instruct computers, building up increasingly more complicated instructions that create the programs we use. The art of creating computer programs is coding.</a:t>
            </a:r>
          </a:p>
          <a:p>
            <a:pPr marL="0" indent="0">
              <a:buNone/>
            </a:pPr>
            <a:r>
              <a:rPr lang="en-GB" b="1" u="sng" dirty="0"/>
              <a:t>Play Cisco</a:t>
            </a:r>
          </a:p>
          <a:p>
            <a:r>
              <a:rPr lang="en-GB" dirty="0"/>
              <a:t>https://studio.code.org/projects/applab/iukLbcDnzqgoxuu810unLw	</a:t>
            </a:r>
          </a:p>
          <a:p>
            <a:endParaRPr lang="en-GB" dirty="0"/>
          </a:p>
        </p:txBody>
      </p:sp>
    </p:spTree>
    <p:extLst>
      <p:ext uri="{BB962C8B-B14F-4D97-AF65-F5344CB8AC3E}">
        <p14:creationId xmlns:p14="http://schemas.microsoft.com/office/powerpoint/2010/main" val="704454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cap="none" dirty="0"/>
              <a:t>What we need to know…</a:t>
            </a:r>
          </a:p>
        </p:txBody>
      </p:sp>
      <p:sp>
        <p:nvSpPr>
          <p:cNvPr id="3" name="Content Placeholder 2"/>
          <p:cNvSpPr>
            <a:spLocks noGrp="1"/>
          </p:cNvSpPr>
          <p:nvPr>
            <p:ph idx="1"/>
          </p:nvPr>
        </p:nvSpPr>
        <p:spPr/>
        <p:txBody>
          <a:bodyPr>
            <a:normAutofit lnSpcReduction="10000"/>
          </a:bodyPr>
          <a:lstStyle/>
          <a:p>
            <a:r>
              <a:rPr lang="en-GB" b="1" u="sng" dirty="0"/>
              <a:t>Networking </a:t>
            </a:r>
          </a:p>
          <a:p>
            <a:pPr marL="0" indent="0">
              <a:buNone/>
            </a:pPr>
            <a:r>
              <a:rPr lang="en-GB" dirty="0"/>
              <a:t>At its most simple computer networks allow us to share data between devices. This concept allows us to build small networks such as those you might find in the internet which connects billions of devices, running millions of applications and services. Networks are made possible by the infrastructure that allows data to flow between computers. 	</a:t>
            </a:r>
          </a:p>
          <a:p>
            <a:endParaRPr lang="en-GB" dirty="0"/>
          </a:p>
        </p:txBody>
      </p:sp>
    </p:spTree>
    <p:extLst>
      <p:ext uri="{BB962C8B-B14F-4D97-AF65-F5344CB8AC3E}">
        <p14:creationId xmlns:p14="http://schemas.microsoft.com/office/powerpoint/2010/main" val="2702764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cap="none" dirty="0"/>
              <a:t>What we need to know…</a:t>
            </a:r>
          </a:p>
        </p:txBody>
      </p:sp>
      <p:sp>
        <p:nvSpPr>
          <p:cNvPr id="3" name="Content Placeholder 2"/>
          <p:cNvSpPr>
            <a:spLocks noGrp="1"/>
          </p:cNvSpPr>
          <p:nvPr>
            <p:ph idx="1"/>
          </p:nvPr>
        </p:nvSpPr>
        <p:spPr>
          <a:xfrm>
            <a:off x="856059" y="1905000"/>
            <a:ext cx="7429499" cy="3541714"/>
          </a:xfrm>
        </p:spPr>
        <p:txBody>
          <a:bodyPr>
            <a:normAutofit fontScale="92500" lnSpcReduction="10000"/>
          </a:bodyPr>
          <a:lstStyle/>
          <a:p>
            <a:pPr marL="0" indent="0">
              <a:buNone/>
            </a:pPr>
            <a:r>
              <a:rPr lang="en-GB" b="1" u="sng" dirty="0"/>
              <a:t>Cryptography</a:t>
            </a:r>
            <a:r>
              <a:rPr lang="en-GB" dirty="0"/>
              <a:t> </a:t>
            </a:r>
          </a:p>
          <a:p>
            <a:r>
              <a:rPr lang="en-GB" dirty="0"/>
              <a:t>Cryptography is used to protect information by making it inaccessible (encryption) to everyone except those who have the information needed (the key) to access it (decryption). A common use today is to protect our information as we communicate on the internet, most of the time we may be unaware of cryptography in our everyday lives: it’s used when we are shopping on the internet, sending emails, messaging our friends and checking our bank accounts. 	</a:t>
            </a:r>
          </a:p>
          <a:p>
            <a:endParaRPr lang="en-GB" dirty="0"/>
          </a:p>
        </p:txBody>
      </p:sp>
    </p:spTree>
    <p:extLst>
      <p:ext uri="{BB962C8B-B14F-4D97-AF65-F5344CB8AC3E}">
        <p14:creationId xmlns:p14="http://schemas.microsoft.com/office/powerpoint/2010/main" val="2208817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cap="none" dirty="0"/>
              <a:t>What we need to know…</a:t>
            </a:r>
          </a:p>
        </p:txBody>
      </p:sp>
      <p:sp>
        <p:nvSpPr>
          <p:cNvPr id="3" name="Content Placeholder 2"/>
          <p:cNvSpPr>
            <a:spLocks noGrp="1"/>
          </p:cNvSpPr>
          <p:nvPr>
            <p:ph idx="1"/>
          </p:nvPr>
        </p:nvSpPr>
        <p:spPr>
          <a:xfrm>
            <a:off x="856059" y="1905000"/>
            <a:ext cx="7429499" cy="3541714"/>
          </a:xfrm>
        </p:spPr>
        <p:txBody>
          <a:bodyPr>
            <a:normAutofit/>
          </a:bodyPr>
          <a:lstStyle/>
          <a:p>
            <a:pPr marL="0" indent="0">
              <a:buNone/>
            </a:pPr>
            <a:r>
              <a:rPr lang="en-GB" b="1" u="sng" dirty="0"/>
              <a:t>Cyber Security </a:t>
            </a:r>
            <a:endParaRPr lang="en-GB" b="1" u="sng" dirty="0"/>
          </a:p>
          <a:p>
            <a:r>
              <a:rPr lang="en-GB" dirty="0"/>
              <a:t>Cyber Security is part of our everyday lives. How do we keep safe online and protect ourselves from malware and attacks from people who want to make use of our data. This can range from protecting your own personal online accounts using passwords, to protecting huge sums of money and the vast networks of global business. </a:t>
            </a:r>
            <a:endParaRPr lang="en-GB" dirty="0"/>
          </a:p>
        </p:txBody>
      </p:sp>
    </p:spTree>
    <p:extLst>
      <p:ext uri="{BB962C8B-B14F-4D97-AF65-F5344CB8AC3E}">
        <p14:creationId xmlns:p14="http://schemas.microsoft.com/office/powerpoint/2010/main" val="10346317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0</TotalTime>
  <Words>527</Words>
  <Application>Microsoft Office PowerPoint</Application>
  <PresentationFormat>On-screen Show (4:3)</PresentationFormat>
  <Paragraphs>29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Trebuchet MS</vt:lpstr>
      <vt:lpstr>Tw Cen MT</vt:lpstr>
      <vt:lpstr>Circuit</vt:lpstr>
      <vt:lpstr>Cyber First </vt:lpstr>
      <vt:lpstr>Introduction to the Competition </vt:lpstr>
      <vt:lpstr>Introduction to the Competition </vt:lpstr>
      <vt:lpstr>Resources</vt:lpstr>
      <vt:lpstr>What we need to know…</vt:lpstr>
      <vt:lpstr>What we need to know…</vt:lpstr>
      <vt:lpstr>What we need to know…</vt:lpstr>
      <vt:lpstr>What we need to know…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Cyber First </dc:title>
  <dc:creator>lofthouser</dc:creator>
  <cp:lastModifiedBy>Mrs R Lofthouse</cp:lastModifiedBy>
  <cp:revision>2</cp:revision>
  <dcterms:created xsi:type="dcterms:W3CDTF">2006-08-16T00:00:00Z</dcterms:created>
  <dcterms:modified xsi:type="dcterms:W3CDTF">2017-01-25T13:02:13Z</dcterms:modified>
</cp:coreProperties>
</file>