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8" r:id="rId3"/>
    <p:sldId id="331" r:id="rId4"/>
    <p:sldId id="332" r:id="rId5"/>
    <p:sldId id="333" r:id="rId6"/>
    <p:sldId id="335" r:id="rId7"/>
    <p:sldId id="334" r:id="rId8"/>
    <p:sldId id="336" r:id="rId9"/>
    <p:sldId id="337" r:id="rId10"/>
    <p:sldId id="338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smtClean="0"/>
              <a:t>Representation </a:t>
            </a:r>
            <a:r>
              <a:rPr lang="en-GB" cap="none" smtClean="0"/>
              <a:t>of </a:t>
            </a:r>
            <a:r>
              <a:rPr lang="en-GB" cap="none" dirty="0"/>
              <a:t>floating point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2712868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To convert the floating point binary number above to denary:</a:t>
            </a:r>
          </a:p>
          <a:p>
            <a:pPr marL="0" indent="0">
              <a:buNone/>
            </a:pPr>
            <a:r>
              <a:rPr lang="en-GB" sz="2000" dirty="0"/>
              <a:t>• Write down the mantissa, 0.1011010</a:t>
            </a:r>
          </a:p>
          <a:p>
            <a:pPr marL="0" indent="0">
              <a:buNone/>
            </a:pPr>
            <a:r>
              <a:rPr lang="en-GB" sz="2000" dirty="0"/>
              <a:t>• Translate the exponent from binary to denary 0011 = 3, This means that you have to move the </a:t>
            </a:r>
            <a:r>
              <a:rPr lang="en-GB" sz="2000" dirty="0" smtClean="0"/>
              <a:t>point 3 </a:t>
            </a:r>
            <a:r>
              <a:rPr lang="en-GB" sz="2000" dirty="0"/>
              <a:t>places to the right, as the mantissa has to be multiplied by </a:t>
            </a:r>
            <a:r>
              <a:rPr lang="en-GB" sz="2000" dirty="0" smtClean="0"/>
              <a:t>2</a:t>
            </a:r>
            <a:r>
              <a:rPr lang="en-GB" sz="2000" dirty="0" smtClean="0">
                <a:latin typeface="Calibri" panose="020F0502020204030204" pitchFamily="34" charset="0"/>
              </a:rPr>
              <a:t>³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The binary number is therefore </a:t>
            </a:r>
            <a:r>
              <a:rPr lang="en-GB" sz="2000" dirty="0" smtClean="0"/>
              <a:t>101.1010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Translate this to </a:t>
            </a:r>
            <a:r>
              <a:rPr lang="en-GB" sz="2000" dirty="0" smtClean="0"/>
              <a:t>binary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39183" r="19752" b="48546"/>
          <a:stretch/>
        </p:blipFill>
        <p:spPr>
          <a:xfrm>
            <a:off x="971600" y="1523291"/>
            <a:ext cx="6552728" cy="897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73" t="48234" r="12558" b="38970"/>
          <a:stretch/>
        </p:blipFill>
        <p:spPr>
          <a:xfrm>
            <a:off x="380019" y="5157192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4359" y="3035459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To convert the floating point binary number above to denary:</a:t>
            </a:r>
          </a:p>
          <a:p>
            <a:pPr marL="0" indent="0">
              <a:buNone/>
            </a:pPr>
            <a:r>
              <a:rPr lang="en-GB" sz="2000" dirty="0"/>
              <a:t>• Write down the mantissa, 0.1011010</a:t>
            </a:r>
          </a:p>
          <a:p>
            <a:pPr marL="0" indent="0">
              <a:buNone/>
            </a:pPr>
            <a:r>
              <a:rPr lang="en-GB" sz="2000" dirty="0"/>
              <a:t>• Translate the exponent from binary to denary 0011 = 3, This means that you have to move the </a:t>
            </a:r>
            <a:r>
              <a:rPr lang="en-GB" sz="2000" dirty="0" smtClean="0"/>
              <a:t>point 3 </a:t>
            </a:r>
            <a:r>
              <a:rPr lang="en-GB" sz="2000" dirty="0"/>
              <a:t>places to the right, as the mantissa has to be multiplied by </a:t>
            </a:r>
            <a:r>
              <a:rPr lang="en-GB" sz="2000" dirty="0" smtClean="0"/>
              <a:t>2</a:t>
            </a:r>
            <a:r>
              <a:rPr lang="en-GB" sz="2000" dirty="0" smtClean="0">
                <a:latin typeface="Calibri" panose="020F0502020204030204" pitchFamily="34" charset="0"/>
              </a:rPr>
              <a:t>³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The binary number is therefore </a:t>
            </a:r>
            <a:r>
              <a:rPr lang="en-GB" sz="2000" dirty="0" smtClean="0"/>
              <a:t>101.1010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Translate this to </a:t>
            </a:r>
            <a:r>
              <a:rPr lang="en-GB" sz="2000" dirty="0" smtClean="0"/>
              <a:t>binary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39183" r="19752" b="40145"/>
          <a:stretch/>
        </p:blipFill>
        <p:spPr>
          <a:xfrm>
            <a:off x="971600" y="1523290"/>
            <a:ext cx="6552728" cy="1512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73" t="48234" r="12558" b="38970"/>
          <a:stretch/>
        </p:blipFill>
        <p:spPr>
          <a:xfrm>
            <a:off x="254157" y="5402274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numbers </a:t>
            </a:r>
            <a:r>
              <a:rPr lang="en-GB" b="1" dirty="0"/>
              <a:t>to </a:t>
            </a:r>
            <a:r>
              <a:rPr lang="en-GB" dirty="0"/>
              <a:t>denary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0.1101010 </a:t>
            </a:r>
            <a:r>
              <a:rPr lang="pt-BR" dirty="0"/>
              <a:t>0100 </a:t>
            </a:r>
            <a:endParaRPr lang="pt-BR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0.1001100 </a:t>
            </a:r>
            <a:r>
              <a:rPr lang="pt-BR" dirty="0"/>
              <a:t>0011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09836" y="4005064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71296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numbers </a:t>
            </a:r>
            <a:r>
              <a:rPr lang="en-GB" b="1" dirty="0"/>
              <a:t>to </a:t>
            </a:r>
            <a:r>
              <a:rPr lang="en-GB" dirty="0"/>
              <a:t>denary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0.1101010 </a:t>
            </a:r>
            <a:r>
              <a:rPr lang="pt-BR" dirty="0"/>
              <a:t>0100 </a:t>
            </a:r>
            <a:endParaRPr lang="pt-BR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0.1001100 0011</a:t>
            </a:r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0" indent="0">
              <a:buNone/>
            </a:pPr>
            <a:r>
              <a:rPr lang="en-GB" dirty="0"/>
              <a:t>(a)	0.1101010 x 2</a:t>
            </a:r>
            <a:r>
              <a:rPr lang="en-GB" baseline="30000" dirty="0"/>
              <a:t>4</a:t>
            </a:r>
            <a:r>
              <a:rPr lang="en-GB" dirty="0"/>
              <a:t>  = 01101.010  =  13.25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b)	0.1001100 x  2</a:t>
            </a:r>
            <a:r>
              <a:rPr lang="en-GB" baseline="30000" dirty="0"/>
              <a:t>3</a:t>
            </a:r>
            <a:r>
              <a:rPr lang="en-GB" dirty="0"/>
              <a:t>  = 100.1100 = 4. 75 </a:t>
            </a:r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09836" y="4005064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Negative exponents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If the exponent is negative, the decimal point must be moved left instead of right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example above has a positive mantissa of 0.1000000 and a negative exponent of -2.</a:t>
            </a:r>
          </a:p>
          <a:p>
            <a:pPr marL="0" indent="0">
              <a:buNone/>
            </a:pPr>
            <a:r>
              <a:rPr lang="en-GB" sz="2000" dirty="0"/>
              <a:t>• Find the two's complement of the exponent. (Remember that to convert a positive to negative </a:t>
            </a:r>
            <a:r>
              <a:rPr lang="en-GB" sz="2000" dirty="0" smtClean="0"/>
              <a:t>binary number </a:t>
            </a:r>
            <a:r>
              <a:rPr lang="en-GB" sz="2000" dirty="0"/>
              <a:t>using two's complement you must flip the bits and add 1.) Exponent = -2</a:t>
            </a:r>
          </a:p>
          <a:p>
            <a:pPr marL="0" indent="0">
              <a:buNone/>
            </a:pPr>
            <a:r>
              <a:rPr lang="en-GB" sz="2000" dirty="0"/>
              <a:t>• Move the binary point of the mantissa two places to the left, to make it smaller, The mantissa </a:t>
            </a:r>
            <a:r>
              <a:rPr lang="en-GB" sz="2000" dirty="0" smtClean="0"/>
              <a:t>is therefore </a:t>
            </a:r>
            <a:r>
              <a:rPr lang="en-GB" sz="2000" dirty="0"/>
              <a:t>0.001 (You can ignore the trailing zeros)</a:t>
            </a:r>
          </a:p>
          <a:p>
            <a:pPr marL="0" indent="0">
              <a:buNone/>
            </a:pPr>
            <a:r>
              <a:rPr lang="en-GB" sz="2000" dirty="0"/>
              <a:t>• Translate this to denary with the help </a:t>
            </a:r>
            <a:r>
              <a:rPr lang="en-GB" sz="2000" dirty="0" smtClean="0"/>
              <a:t>of the below </a:t>
            </a:r>
            <a:r>
              <a:rPr lang="en-GB" sz="2000" dirty="0"/>
              <a:t>, The answer is </a:t>
            </a:r>
            <a:r>
              <a:rPr lang="en-GB" sz="2000" dirty="0" smtClean="0"/>
              <a:t>0.125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101" t="65952" r="28139" b="27157"/>
          <a:stretch/>
        </p:blipFill>
        <p:spPr>
          <a:xfrm>
            <a:off x="1043608" y="2060848"/>
            <a:ext cx="6902483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973" t="48234" r="12558" b="38970"/>
          <a:stretch/>
        </p:blipFill>
        <p:spPr>
          <a:xfrm>
            <a:off x="343609" y="5568738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Negative exponents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 to denary: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0.1100000 1110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23528" y="3300486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Negative exponents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 to denary: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0.1100000 1110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Mantissa 1110 = -2. (Flip all the bits and add one) </a:t>
            </a:r>
          </a:p>
          <a:p>
            <a:pPr marL="0" indent="0">
              <a:buNone/>
            </a:pPr>
            <a:r>
              <a:rPr lang="en-GB" dirty="0" smtClean="0"/>
              <a:t>0.1100000 </a:t>
            </a:r>
            <a:r>
              <a:rPr lang="en-GB" dirty="0"/>
              <a:t>x 2</a:t>
            </a:r>
            <a:r>
              <a:rPr lang="en-GB" baseline="30000" dirty="0"/>
              <a:t>-2 </a:t>
            </a:r>
            <a:r>
              <a:rPr lang="en-GB" dirty="0"/>
              <a:t>= .0011 = .125 + .0625 = </a:t>
            </a:r>
            <a:r>
              <a:rPr lang="en-GB" dirty="0" smtClean="0"/>
              <a:t>0.1875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23528" y="3300486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Handling negative mantissas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41503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 negative floating point number will have a 1 as the sign bit or MSB (Most Significant Bit) of the </a:t>
            </a:r>
            <a:r>
              <a:rPr lang="en-GB" sz="2000" dirty="0" smtClean="0"/>
              <a:t>mantissa indicating </a:t>
            </a:r>
            <a:r>
              <a:rPr lang="en-GB" sz="2000" dirty="0"/>
              <a:t>a negative place value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000" dirty="0"/>
              <a:t>The example above has a negative mantissa of 1.0101101 and a positive exponent of 0101 .</a:t>
            </a:r>
          </a:p>
          <a:p>
            <a:pPr marL="0" indent="0">
              <a:buNone/>
            </a:pPr>
            <a:r>
              <a:rPr lang="en-GB" sz="2000" dirty="0"/>
              <a:t>• Find the twos complement of the mantissa. It is 0.1010011, so the </a:t>
            </a:r>
            <a:r>
              <a:rPr lang="en-GB" sz="2000" dirty="0" smtClean="0"/>
              <a:t>bits </a:t>
            </a:r>
            <a:r>
              <a:rPr lang="en-GB" sz="2000" dirty="0"/>
              <a:t>represent -</a:t>
            </a:r>
            <a:r>
              <a:rPr lang="en-GB" sz="2000" dirty="0" smtClean="0"/>
              <a:t>0.1010011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• Translate the exponent to denary, 01 01 </a:t>
            </a:r>
            <a:r>
              <a:rPr lang="en-GB" sz="2000" dirty="0"/>
              <a:t>=</a:t>
            </a:r>
            <a:r>
              <a:rPr lang="en-GB" sz="2000" dirty="0" smtClean="0"/>
              <a:t> </a:t>
            </a:r>
            <a:r>
              <a:rPr lang="en-GB" sz="2000" dirty="0"/>
              <a:t>5</a:t>
            </a:r>
          </a:p>
          <a:p>
            <a:pPr marL="0" indent="0">
              <a:buNone/>
            </a:pPr>
            <a:r>
              <a:rPr lang="en-GB" sz="2000" dirty="0"/>
              <a:t>• Move the binary point 5 places to the right to make it larger. The mantissa is -10100.11</a:t>
            </a:r>
          </a:p>
          <a:p>
            <a:pPr marL="0" indent="0">
              <a:buNone/>
            </a:pPr>
            <a:r>
              <a:rPr lang="en-GB" sz="2000" dirty="0"/>
              <a:t>• Translate this to binary with the help of </a:t>
            </a:r>
            <a:r>
              <a:rPr lang="en-GB" sz="2000" dirty="0" smtClean="0"/>
              <a:t>the below. </a:t>
            </a:r>
            <a:r>
              <a:rPr lang="en-GB" sz="2000" dirty="0"/>
              <a:t>The answer is -20.75.</a:t>
            </a:r>
            <a:endParaRPr lang="en-GB" sz="14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23528" y="5664868"/>
            <a:ext cx="8535483" cy="1193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954" t="34603" r="16432" b="58583"/>
          <a:stretch/>
        </p:blipFill>
        <p:spPr>
          <a:xfrm>
            <a:off x="755576" y="2132856"/>
            <a:ext cx="7392821" cy="6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5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Handling negative mantissas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 to denary: </a:t>
            </a:r>
            <a:endParaRPr lang="en-GB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0.1000000 </a:t>
            </a:r>
            <a:r>
              <a:rPr lang="pt-BR" dirty="0"/>
              <a:t>1110 </a:t>
            </a:r>
            <a:endParaRPr lang="pt-BR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1.0011000 </a:t>
            </a:r>
            <a:r>
              <a:rPr lang="pt-BR" dirty="0"/>
              <a:t>0100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23528" y="3573016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Handling negative mantissas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Convert the following floating point number to denary: </a:t>
            </a:r>
            <a:endParaRPr lang="en-GB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0.1000000 </a:t>
            </a:r>
            <a:r>
              <a:rPr lang="pt-BR" dirty="0"/>
              <a:t>1110 </a:t>
            </a:r>
            <a:endParaRPr lang="pt-BR" dirty="0" smtClean="0"/>
          </a:p>
          <a:p>
            <a:pPr marL="514350" indent="-514350">
              <a:buAutoNum type="alphaLcParenBoth"/>
            </a:pPr>
            <a:r>
              <a:rPr lang="pt-BR" dirty="0" smtClean="0"/>
              <a:t>1.0011000 0100</a:t>
            </a:r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 smtClean="0"/>
          </a:p>
          <a:p>
            <a:pPr marL="514350" indent="-514350">
              <a:buAutoNum type="alphaLcParenBoth"/>
            </a:pPr>
            <a:endParaRPr lang="pt-BR" sz="100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a) 0.1000000 </a:t>
            </a:r>
            <a:r>
              <a:rPr lang="en-GB" dirty="0"/>
              <a:t>x 2</a:t>
            </a:r>
            <a:r>
              <a:rPr lang="en-GB" baseline="30000" dirty="0"/>
              <a:t>-2 </a:t>
            </a:r>
            <a:r>
              <a:rPr lang="en-GB" dirty="0"/>
              <a:t> = .001 = </a:t>
            </a:r>
            <a:r>
              <a:rPr lang="en-GB" dirty="0" smtClean="0"/>
              <a:t>0.125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b) </a:t>
            </a:r>
            <a:r>
              <a:rPr lang="en-GB" dirty="0" smtClean="0"/>
              <a:t>- 0.1101000 </a:t>
            </a:r>
            <a:r>
              <a:rPr lang="en-GB" dirty="0"/>
              <a:t>x 2</a:t>
            </a:r>
            <a:r>
              <a:rPr lang="en-GB" baseline="30000" dirty="0"/>
              <a:t>4</a:t>
            </a:r>
            <a:r>
              <a:rPr lang="en-GB" dirty="0"/>
              <a:t> = - 1101.000 = 13.0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514350" indent="-514350">
              <a:buAutoNum type="alphaLcParenBoth"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973" t="48234" r="12558" b="38970"/>
          <a:stretch/>
        </p:blipFill>
        <p:spPr>
          <a:xfrm>
            <a:off x="323528" y="3573016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2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Fixed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In</a:t>
            </a:r>
            <a:r>
              <a:rPr lang="en-GB" sz="2000" b="1" dirty="0"/>
              <a:t> </a:t>
            </a:r>
            <a:r>
              <a:rPr lang="en-GB" sz="2000" dirty="0"/>
              <a:t>the last </a:t>
            </a:r>
            <a:r>
              <a:rPr lang="en-GB" sz="2000" dirty="0" smtClean="0"/>
              <a:t>PowerPoint </a:t>
            </a:r>
            <a:r>
              <a:rPr lang="en-GB" sz="2000" dirty="0"/>
              <a:t>we looked briefly at how numbers with a fractional part can be held in fixed </a:t>
            </a:r>
            <a:r>
              <a:rPr lang="en-GB" sz="2000" dirty="0" smtClean="0"/>
              <a:t>point format</a:t>
            </a:r>
            <a:r>
              <a:rPr lang="en-GB" sz="2000" dirty="0"/>
              <a:t>, which assumes </a:t>
            </a:r>
            <a:r>
              <a:rPr lang="en-GB" sz="2000" dirty="0" smtClean="0"/>
              <a:t>a predetermined </a:t>
            </a:r>
            <a:r>
              <a:rPr lang="en-GB" sz="2000" dirty="0"/>
              <a:t>number of bits before and after the point. This makes fixed </a:t>
            </a:r>
            <a:r>
              <a:rPr lang="en-GB" sz="2000" dirty="0" smtClean="0"/>
              <a:t>point numbers </a:t>
            </a:r>
            <a:r>
              <a:rPr lang="en-GB" sz="2000" dirty="0"/>
              <a:t>simpler to process but there is a compromise in the </a:t>
            </a:r>
            <a:r>
              <a:rPr lang="en-GB" sz="2000" b="1" dirty="0"/>
              <a:t>range </a:t>
            </a:r>
            <a:r>
              <a:rPr lang="en-GB" sz="2000" dirty="0"/>
              <a:t>and </a:t>
            </a:r>
            <a:r>
              <a:rPr lang="en-GB" sz="2000" b="1" dirty="0"/>
              <a:t>precision </a:t>
            </a:r>
            <a:r>
              <a:rPr lang="en-GB" sz="2000" dirty="0"/>
              <a:t>of values that can </a:t>
            </a:r>
            <a:r>
              <a:rPr lang="en-GB" sz="2000" dirty="0" smtClean="0"/>
              <a:t>be represented </a:t>
            </a:r>
            <a:r>
              <a:rPr lang="en-GB" sz="2000" dirty="0"/>
              <a:t>in a given number of bits. Moving the point to the right increases the range but reduces </a:t>
            </a:r>
            <a:r>
              <a:rPr lang="en-GB" sz="2000" dirty="0" smtClean="0"/>
              <a:t>the precision</a:t>
            </a:r>
            <a:r>
              <a:rPr lang="en-GB" sz="2000" dirty="0"/>
              <a:t>, or accuracy, of the fractional part and vice versa</a:t>
            </a:r>
            <a:r>
              <a:rPr lang="en-GB" sz="2000" dirty="0" smtClean="0"/>
              <a:t>.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000" dirty="0"/>
              <a:t>In the example above, only numbers which are multiples of 1/8 can be represented. The value 4.9, </a:t>
            </a:r>
            <a:r>
              <a:rPr lang="en-GB" sz="2000" dirty="0" smtClean="0"/>
              <a:t>for example </a:t>
            </a:r>
            <a:r>
              <a:rPr lang="en-GB" sz="2000" dirty="0"/>
              <a:t>would be 'rounded' to 4.875 or 001001 11 with three fractional bits to </a:t>
            </a:r>
            <a:r>
              <a:rPr lang="en-GB" sz="2000" dirty="0" smtClean="0"/>
              <a:t>the </a:t>
            </a:r>
            <a:r>
              <a:rPr lang="en-GB" sz="2000" dirty="0"/>
              <a:t>right of the point.</a:t>
            </a:r>
            <a:endParaRPr lang="en-GB" sz="20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721" t="63781" r="20859" b="22438"/>
          <a:stretch/>
        </p:blipFill>
        <p:spPr>
          <a:xfrm>
            <a:off x="971600" y="3717032"/>
            <a:ext cx="6768752" cy="14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Fixed point binary numbers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17" t="36219" r="11814" b="33266"/>
          <a:stretch/>
        </p:blipFill>
        <p:spPr>
          <a:xfrm>
            <a:off x="251520" y="2204864"/>
            <a:ext cx="8424937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973" t="48234" r="12558" b="38970"/>
          <a:stretch/>
        </p:blipFill>
        <p:spPr>
          <a:xfrm>
            <a:off x="254157" y="5402274"/>
            <a:ext cx="8535483" cy="11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Fixed point binary numbers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916832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Answers:</a:t>
            </a:r>
          </a:p>
          <a:p>
            <a:endParaRPr lang="en-GB" dirty="0"/>
          </a:p>
          <a:p>
            <a:r>
              <a:rPr lang="en-GB" b="1" dirty="0"/>
              <a:t>Q1</a:t>
            </a:r>
            <a:r>
              <a:rPr lang="en-GB" dirty="0" smtClean="0"/>
              <a:t>:	(</a:t>
            </a:r>
            <a:r>
              <a:rPr lang="en-GB" dirty="0"/>
              <a:t>a)	10.5</a:t>
            </a:r>
          </a:p>
          <a:p>
            <a:r>
              <a:rPr lang="en-GB" dirty="0"/>
              <a:t>	(b)	11.625</a:t>
            </a:r>
          </a:p>
          <a:p>
            <a:r>
              <a:rPr lang="en-GB" dirty="0"/>
              <a:t>	(c)	7.375</a:t>
            </a:r>
          </a:p>
          <a:p>
            <a:r>
              <a:rPr lang="en-GB" dirty="0"/>
              <a:t>	(d)	10.875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Q2:</a:t>
            </a:r>
            <a:r>
              <a:rPr lang="en-GB" dirty="0"/>
              <a:t>	(a)	00101100</a:t>
            </a:r>
          </a:p>
          <a:p>
            <a:r>
              <a:rPr lang="en-GB" dirty="0"/>
              <a:t>	(b)	10101110</a:t>
            </a:r>
          </a:p>
          <a:p>
            <a:r>
              <a:rPr lang="en-GB" dirty="0"/>
              <a:t>	(c)	01111001</a:t>
            </a:r>
          </a:p>
          <a:p>
            <a:r>
              <a:rPr lang="en-GB" dirty="0"/>
              <a:t>	(d)	00110111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Q3:	</a:t>
            </a:r>
            <a:r>
              <a:rPr lang="en-GB" dirty="0"/>
              <a:t>Largest is 11111111 11111111 which is 4191.9375</a:t>
            </a:r>
          </a:p>
          <a:p>
            <a:r>
              <a:rPr lang="en-GB" dirty="0"/>
              <a:t>	Smallest is 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02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Using 32 bits (4 bytes), the largest fixed point number that can be represented with just one bit </a:t>
            </a:r>
            <a:r>
              <a:rPr lang="en-GB" sz="2800" dirty="0" smtClean="0"/>
              <a:t>after the point </a:t>
            </a:r>
            <a:r>
              <a:rPr lang="en-GB" sz="2800" dirty="0"/>
              <a:t>is only just over two bill ion. Floating point binary allows very large numbers to be represented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41851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When </a:t>
            </a:r>
            <a:r>
              <a:rPr lang="en-GB" sz="2800" dirty="0"/>
              <a:t>ordinary denary numbers become very large, they are written in a more convenient </a:t>
            </a:r>
            <a:r>
              <a:rPr lang="en-GB" sz="2800" dirty="0" smtClean="0"/>
              <a:t>scientific notation </a:t>
            </a:r>
            <a:r>
              <a:rPr lang="en-GB" sz="2800" dirty="0"/>
              <a:t>m x </a:t>
            </a:r>
            <a:r>
              <a:rPr lang="en-GB" sz="2800" dirty="0" smtClean="0"/>
              <a:t>10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ⁿ</a:t>
            </a:r>
            <a:r>
              <a:rPr lang="en-GB" sz="2800" dirty="0" smtClean="0"/>
              <a:t> </a:t>
            </a:r>
            <a:r>
              <a:rPr lang="en-GB" sz="2800" dirty="0"/>
              <a:t>where m is known as the </a:t>
            </a:r>
            <a:r>
              <a:rPr lang="en-GB" sz="2800" b="1" dirty="0"/>
              <a:t>mantissa </a:t>
            </a:r>
            <a:r>
              <a:rPr lang="en-GB" sz="2800" dirty="0"/>
              <a:t>or coefficient, and </a:t>
            </a:r>
            <a:r>
              <a:rPr lang="en-GB" sz="2800" i="1" dirty="0"/>
              <a:t>n </a:t>
            </a:r>
            <a:r>
              <a:rPr lang="en-GB" sz="2800" dirty="0"/>
              <a:t>is the </a:t>
            </a:r>
            <a:r>
              <a:rPr lang="en-GB" sz="2800" b="1" dirty="0"/>
              <a:t>exponent </a:t>
            </a:r>
            <a:r>
              <a:rPr lang="en-GB" sz="2800" dirty="0"/>
              <a:t>or order </a:t>
            </a:r>
            <a:r>
              <a:rPr lang="en-GB" sz="2800" dirty="0" smtClean="0"/>
              <a:t>of magnitude</a:t>
            </a:r>
            <a:r>
              <a:rPr lang="en-GB" sz="2800" dirty="0"/>
              <a:t>. 5000 can therefore written as 0.5 </a:t>
            </a:r>
            <a:r>
              <a:rPr lang="en-GB" sz="2800" i="1" dirty="0"/>
              <a:t>x </a:t>
            </a:r>
            <a:r>
              <a:rPr lang="en-GB" sz="2800" dirty="0" smtClean="0"/>
              <a:t>10</a:t>
            </a:r>
            <a:r>
              <a:rPr lang="en-GB" sz="2800" dirty="0" smtClean="0">
                <a:latin typeface="Calibri" panose="020F0502020204030204" pitchFamily="34" charset="0"/>
              </a:rPr>
              <a:t>⁴</a:t>
            </a:r>
            <a:r>
              <a:rPr lang="en-GB" sz="2800" dirty="0" smtClean="0"/>
              <a:t> </a:t>
            </a:r>
            <a:r>
              <a:rPr lang="en-GB" sz="2800" dirty="0"/>
              <a:t>, and 42,750.254 can be written as 0.42750254 </a:t>
            </a:r>
            <a:r>
              <a:rPr lang="en-GB" sz="2800" i="1" dirty="0"/>
              <a:t>x </a:t>
            </a:r>
            <a:r>
              <a:rPr lang="en-GB" sz="2800" i="1" dirty="0" smtClean="0"/>
              <a:t>10</a:t>
            </a:r>
            <a:r>
              <a:rPr lang="en-GB" sz="2800" i="1" dirty="0" smtClean="0">
                <a:latin typeface="Calibri" panose="020F0502020204030204" pitchFamily="34" charset="0"/>
              </a:rPr>
              <a:t>⁵</a:t>
            </a:r>
            <a:r>
              <a:rPr lang="en-GB" sz="2800" i="1" dirty="0" smtClean="0"/>
              <a:t> </a:t>
            </a:r>
            <a:r>
              <a:rPr lang="en-GB" sz="2800" dirty="0" smtClean="0"/>
              <a:t>moving </a:t>
            </a:r>
            <a:r>
              <a:rPr lang="en-GB" sz="2800" dirty="0"/>
              <a:t>the decimal point five places to the left.</a:t>
            </a:r>
            <a:endParaRPr lang="en-GB" sz="16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201321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This technique can easily be applied to binary numbers too, where the mantissa and exponent </a:t>
            </a:r>
            <a:r>
              <a:rPr lang="en-GB" dirty="0" smtClean="0"/>
              <a:t>are represented </a:t>
            </a:r>
            <a:r>
              <a:rPr lang="en-GB" dirty="0"/>
              <a:t>for example using 12 bits, with 8 bits for the mantissa and 4 bits for the exponent.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leftmost bit of both the mantissa and the exponent is a sign bit, with 0 indicating a positive </a:t>
            </a:r>
            <a:r>
              <a:rPr lang="en-GB" dirty="0" smtClean="0"/>
              <a:t>number, and 1 </a:t>
            </a:r>
            <a:r>
              <a:rPr lang="en-GB" dirty="0"/>
              <a:t>a negative number. In a computer, of course, many more bits than this will be used to represent </a:t>
            </a:r>
            <a:r>
              <a:rPr lang="en-GB" dirty="0" smtClean="0"/>
              <a:t>a floating </a:t>
            </a:r>
            <a:r>
              <a:rPr lang="en-GB" dirty="0"/>
              <a:t>point number, with 32-, 64- and 128-bit floating point numbers all being common.</a:t>
            </a:r>
            <a:endParaRPr lang="en-GB" sz="18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219681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In all the examples below, eight bits are used for the mantissa and four bits for the exponent. The implied</a:t>
            </a:r>
          </a:p>
          <a:p>
            <a:pPr marL="0" indent="0">
              <a:buNone/>
            </a:pPr>
            <a:r>
              <a:rPr lang="en-GB" dirty="0"/>
              <a:t>binary point is to the right of the sign bit.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39183" r="19752" b="50973"/>
          <a:stretch/>
        </p:blipFill>
        <p:spPr>
          <a:xfrm>
            <a:off x="229614" y="3717032"/>
            <a:ext cx="851854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Floating point binary numbers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39551" y="3284985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To convert the floating point binary number above to denary:</a:t>
            </a:r>
          </a:p>
          <a:p>
            <a:pPr marL="0" indent="0">
              <a:buNone/>
            </a:pPr>
            <a:r>
              <a:rPr lang="en-GB" sz="2400" dirty="0"/>
              <a:t>• Write down the mantissa, 0.1011010</a:t>
            </a:r>
          </a:p>
          <a:p>
            <a:pPr marL="0" indent="0">
              <a:buNone/>
            </a:pPr>
            <a:r>
              <a:rPr lang="en-GB" sz="2400" dirty="0"/>
              <a:t>• Translate the exponent from binary to denary 0011 = 3, This means that you have to move the </a:t>
            </a:r>
            <a:r>
              <a:rPr lang="en-GB" sz="2400" dirty="0" smtClean="0"/>
              <a:t>point 3 </a:t>
            </a:r>
            <a:r>
              <a:rPr lang="en-GB" sz="2400" dirty="0"/>
              <a:t>places to the right, as the mantissa has to be multiplied by </a:t>
            </a:r>
            <a:r>
              <a:rPr lang="en-GB" sz="2400" dirty="0" smtClean="0"/>
              <a:t>2</a:t>
            </a:r>
            <a:r>
              <a:rPr lang="en-GB" sz="2400" dirty="0" smtClean="0">
                <a:latin typeface="Calibri" panose="020F0502020204030204" pitchFamily="34" charset="0"/>
              </a:rPr>
              <a:t>³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• The binary number is therefore </a:t>
            </a:r>
            <a:r>
              <a:rPr lang="en-GB" sz="2400" dirty="0" smtClean="0"/>
              <a:t>101.1010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• Translate this to binary using the table in Figure </a:t>
            </a:r>
            <a:r>
              <a:rPr lang="en-GB" sz="2400" dirty="0" smtClean="0"/>
              <a:t>on the next slide.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39183" r="19752" b="40145"/>
          <a:stretch/>
        </p:blipFill>
        <p:spPr>
          <a:xfrm>
            <a:off x="971600" y="1772816"/>
            <a:ext cx="6552728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59500</TotalTime>
  <Words>1020</Words>
  <Application>Microsoft Office PowerPoint</Application>
  <PresentationFormat>On-screen Show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Times New Roman</vt:lpstr>
      <vt:lpstr>Tw Cen MT</vt:lpstr>
      <vt:lpstr>Wingdings</vt:lpstr>
      <vt:lpstr>Wingdings 2</vt:lpstr>
      <vt:lpstr>Median</vt:lpstr>
      <vt:lpstr>Representation of floating point numbers</vt:lpstr>
      <vt:lpstr>Fixed point binary numbers</vt:lpstr>
      <vt:lpstr>Fixed point binary numbers</vt:lpstr>
      <vt:lpstr>Fixed point binary numbers</vt:lpstr>
      <vt:lpstr>Floating point binary numbers</vt:lpstr>
      <vt:lpstr>Floating point binary numbers</vt:lpstr>
      <vt:lpstr>Floating point binary numbers</vt:lpstr>
      <vt:lpstr>Floating point binary numbers</vt:lpstr>
      <vt:lpstr>Floating point binary numbers</vt:lpstr>
      <vt:lpstr>Floating point binary numbers</vt:lpstr>
      <vt:lpstr>Floating point binary numbers</vt:lpstr>
      <vt:lpstr>Floating point binary numbers</vt:lpstr>
      <vt:lpstr>Floating point binary numbers</vt:lpstr>
      <vt:lpstr>Negative exponents</vt:lpstr>
      <vt:lpstr>Negative exponents</vt:lpstr>
      <vt:lpstr>Negative exponents</vt:lpstr>
      <vt:lpstr>Handling negative mantissas</vt:lpstr>
      <vt:lpstr>Handling negative mantissas</vt:lpstr>
      <vt:lpstr>Handling negative mantissas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436</cp:revision>
  <dcterms:created xsi:type="dcterms:W3CDTF">2014-06-23T10:47:17Z</dcterms:created>
  <dcterms:modified xsi:type="dcterms:W3CDTF">2018-08-24T19:05:14Z</dcterms:modified>
</cp:coreProperties>
</file>