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3728" autoAdjust="0"/>
  </p:normalViewPr>
  <p:slideViewPr>
    <p:cSldViewPr>
      <p:cViewPr varScale="1">
        <p:scale>
          <a:sx n="73" d="100"/>
          <a:sy n="7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31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61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24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18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33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7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0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22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2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3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50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005064"/>
            <a:ext cx="6552728" cy="1828800"/>
          </a:xfrm>
        </p:spPr>
        <p:txBody>
          <a:bodyPr>
            <a:normAutofit/>
          </a:bodyPr>
          <a:lstStyle/>
          <a:p>
            <a:r>
              <a:rPr lang="en-GB" b="1" cap="none" dirty="0" smtClean="0"/>
              <a:t>Assembly Language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Little Man Examples 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87" t="20364" r="12558" b="11714"/>
          <a:stretch/>
        </p:blipFill>
        <p:spPr>
          <a:xfrm>
            <a:off x="1331640" y="1700808"/>
            <a:ext cx="64087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Format of machine code instructions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basic structure of a machine code instruction in a 16-bit word was described as </a:t>
            </a:r>
            <a:r>
              <a:rPr lang="en-GB" sz="2400" dirty="0" smtClean="0"/>
              <a:t>having a </a:t>
            </a:r>
            <a:r>
              <a:rPr lang="en-GB" sz="2400" dirty="0"/>
              <a:t>format similar to that shown below.</a:t>
            </a:r>
            <a:r>
              <a:rPr lang="en-GB" dirty="0" smtClean="0"/>
              <a:t>	</a:t>
            </a:r>
            <a:endParaRPr lang="en-GB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241" t="26375" r="31736" b="52953"/>
          <a:stretch/>
        </p:blipFill>
        <p:spPr>
          <a:xfrm>
            <a:off x="899592" y="2564904"/>
            <a:ext cx="6768753" cy="1512168"/>
          </a:xfrm>
          <a:prstGeom prst="rect">
            <a:avLst/>
          </a:prstGeom>
        </p:spPr>
      </p:pic>
      <p:pic>
        <p:nvPicPr>
          <p:cNvPr id="1026" name="Picture 2" descr="Image result for operand and op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34661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4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Format of machine code instructions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514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LMC instruction set has only 11 instructions, and the imaginary machine has only 100 </a:t>
            </a:r>
            <a:r>
              <a:rPr lang="en-GB" dirty="0" smtClean="0"/>
              <a:t>memory locations</a:t>
            </a:r>
            <a:r>
              <a:rPr lang="en-GB" dirty="0"/>
              <a:t>. The maximum data value is 999, which can be held in 10 bits. Four bits would be enough </a:t>
            </a:r>
            <a:r>
              <a:rPr lang="en-GB" dirty="0" smtClean="0"/>
              <a:t>to store </a:t>
            </a:r>
            <a:r>
              <a:rPr lang="en-GB" dirty="0"/>
              <a:t>the operation code, and 7 bits would be enough to store the operand. A word size of 16 bits </a:t>
            </a:r>
            <a:r>
              <a:rPr lang="en-GB" dirty="0" smtClean="0"/>
              <a:t>would be </a:t>
            </a:r>
            <a:r>
              <a:rPr lang="en-GB" dirty="0"/>
              <a:t>plenty big </a:t>
            </a:r>
            <a:r>
              <a:rPr lang="en-GB" dirty="0" smtClean="0"/>
              <a:t>enough </a:t>
            </a:r>
            <a:r>
              <a:rPr lang="en-GB" dirty="0"/>
              <a:t>to hold an instruction or a data value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In a real computer, there will be considerably more than 11 instructions in the instruction set. It </a:t>
            </a:r>
            <a:r>
              <a:rPr lang="en-GB" dirty="0" smtClean="0"/>
              <a:t>will include</a:t>
            </a:r>
            <a:r>
              <a:rPr lang="en-GB" dirty="0"/>
              <a:t>, for example, multiply and divide in the </a:t>
            </a:r>
            <a:r>
              <a:rPr lang="en-GB" dirty="0" smtClean="0"/>
              <a:t>arithmetic </a:t>
            </a:r>
            <a:r>
              <a:rPr lang="en-GB" dirty="0"/>
              <a:t>instructions, and shift instructions to shift </a:t>
            </a:r>
            <a:r>
              <a:rPr lang="en-GB" dirty="0" smtClean="0"/>
              <a:t>bits left </a:t>
            </a:r>
            <a:r>
              <a:rPr lang="en-GB" dirty="0"/>
              <a:t>or right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There will also normally be up to 16 registers in which calculations can be carried out, rather than </a:t>
            </a:r>
            <a:r>
              <a:rPr lang="en-GB" dirty="0" smtClean="0"/>
              <a:t>a single </a:t>
            </a:r>
            <a:r>
              <a:rPr lang="en-GB" dirty="0"/>
              <a:t>accumulator.</a:t>
            </a:r>
            <a:r>
              <a:rPr lang="en-GB" dirty="0" smtClean="0"/>
              <a:t>	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6980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Assembly Language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Machine code was the first "language" used to enter programs by early computer programmers. The </a:t>
            </a:r>
            <a:r>
              <a:rPr lang="en-GB" dirty="0" smtClean="0"/>
              <a:t>next advance </a:t>
            </a:r>
            <a:r>
              <a:rPr lang="en-GB" dirty="0"/>
              <a:t>in programming was to use mnemonics instead of binary codes, and this was called </a:t>
            </a:r>
            <a:r>
              <a:rPr lang="en-GB" dirty="0" smtClean="0"/>
              <a:t>assembly code </a:t>
            </a:r>
            <a:r>
              <a:rPr lang="en-GB" dirty="0"/>
              <a:t>or assembly language. Each assembly language instruction translates into one </a:t>
            </a:r>
            <a:r>
              <a:rPr lang="en-GB" dirty="0" smtClean="0"/>
              <a:t>machine code </a:t>
            </a:r>
            <a:r>
              <a:rPr lang="en-GB" dirty="0"/>
              <a:t>instruction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Assembly code uses mnemonics to represent the operation codes and addresses. Typically, 2-,3- </a:t>
            </a:r>
            <a:r>
              <a:rPr lang="en-GB" dirty="0" smtClean="0"/>
              <a:t>or 4-character </a:t>
            </a:r>
            <a:r>
              <a:rPr lang="en-GB" dirty="0"/>
              <a:t>mnemonics are used to represent all the machine code instructions. The </a:t>
            </a:r>
            <a:r>
              <a:rPr lang="en-GB" b="1" dirty="0"/>
              <a:t>assembler </a:t>
            </a:r>
            <a:r>
              <a:rPr lang="en-GB" dirty="0" smtClean="0"/>
              <a:t>then translates </a:t>
            </a:r>
            <a:r>
              <a:rPr lang="en-GB" dirty="0"/>
              <a:t>the assembly language program into machine code for execution </a:t>
            </a:r>
            <a:r>
              <a:rPr lang="en-GB" dirty="0" smtClean="0"/>
              <a:t>.	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791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Assembly Language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1108720"/>
          </a:xfrm>
        </p:spPr>
        <p:txBody>
          <a:bodyPr>
            <a:normAutofit/>
          </a:bodyPr>
          <a:lstStyle/>
          <a:p>
            <a:r>
              <a:rPr lang="en-GB" sz="2000" dirty="0"/>
              <a:t>The following table shows mnemonics for instructions in the instruction set of the Little Man </a:t>
            </a:r>
            <a:r>
              <a:rPr lang="en-GB" sz="2000" dirty="0" smtClean="0"/>
              <a:t>Computer, which </a:t>
            </a:r>
            <a:r>
              <a:rPr lang="en-GB" sz="2000" dirty="0"/>
              <a:t>is an imaginary computer designed to enable you to easily enter and test </a:t>
            </a:r>
            <a:r>
              <a:rPr lang="en-GB" sz="2000" dirty="0" smtClean="0"/>
              <a:t>assembly language </a:t>
            </a:r>
            <a:r>
              <a:rPr lang="en-GB" sz="2000" dirty="0"/>
              <a:t>programs.</a:t>
            </a:r>
            <a:endParaRPr lang="en-GB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611" t="26375" r="10706" b="9641"/>
          <a:stretch/>
        </p:blipFill>
        <p:spPr>
          <a:xfrm>
            <a:off x="1547663" y="2564904"/>
            <a:ext cx="6120681" cy="41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Little Man Examples 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729" t="22213" r="33588" b="20693"/>
          <a:stretch/>
        </p:blipFill>
        <p:spPr>
          <a:xfrm>
            <a:off x="539552" y="1772816"/>
            <a:ext cx="7632848" cy="45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Assembly Language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/>
          </a:bodyPr>
          <a:lstStyle/>
          <a:p>
            <a:r>
              <a:rPr lang="en-GB" dirty="0" smtClean="0"/>
              <a:t>Challenge </a:t>
            </a:r>
          </a:p>
          <a:p>
            <a:pPr marL="0" indent="0">
              <a:buNone/>
            </a:pPr>
            <a:r>
              <a:rPr lang="en-GB" dirty="0"/>
              <a:t>Write an assembly code program to input a number x and calculate and output 6x - 5.</a:t>
            </a:r>
            <a:r>
              <a:rPr lang="en-GB" dirty="0" smtClean="0"/>
              <a:t>	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700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Assembly Language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Branch instructions</a:t>
            </a:r>
          </a:p>
          <a:p>
            <a:r>
              <a:rPr lang="en-GB" dirty="0"/>
              <a:t>The flow </a:t>
            </a:r>
            <a:r>
              <a:rPr lang="en-GB" dirty="0" smtClean="0"/>
              <a:t>of the </a:t>
            </a:r>
            <a:r>
              <a:rPr lang="en-GB" dirty="0"/>
              <a:t>program can be altered using a </a:t>
            </a:r>
            <a:r>
              <a:rPr lang="en-GB" b="1" dirty="0"/>
              <a:t>conditional or unconditional branch </a:t>
            </a:r>
            <a:r>
              <a:rPr lang="en-GB" dirty="0" smtClean="0"/>
              <a:t>instruction.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b="1" dirty="0" smtClean="0"/>
              <a:t>conditional </a:t>
            </a:r>
            <a:r>
              <a:rPr lang="en-GB" dirty="0" smtClean="0"/>
              <a:t>branch </a:t>
            </a:r>
            <a:r>
              <a:rPr lang="en-GB" dirty="0"/>
              <a:t>instructions BRP (Branch if positive), BRZ (Branch if zero) cause a </a:t>
            </a:r>
            <a:r>
              <a:rPr lang="en-GB" dirty="0" smtClean="0"/>
              <a:t>branch to a given label in the  program </a:t>
            </a:r>
            <a:r>
              <a:rPr lang="en-GB" dirty="0"/>
              <a:t>depending on the value held in the accumulator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An </a:t>
            </a:r>
            <a:r>
              <a:rPr lang="en-GB" b="1" dirty="0"/>
              <a:t>unconditional </a:t>
            </a:r>
            <a:r>
              <a:rPr lang="en-GB" dirty="0"/>
              <a:t>branch instruction, (BRA) will cause a branch whatever the value held </a:t>
            </a:r>
            <a:r>
              <a:rPr lang="en-GB" dirty="0" smtClean="0"/>
              <a:t>in the </a:t>
            </a:r>
            <a:r>
              <a:rPr lang="en-GB" dirty="0"/>
              <a:t>accumulator.</a:t>
            </a:r>
            <a:r>
              <a:rPr lang="en-GB" dirty="0" smtClean="0"/>
              <a:t>.	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687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Little Man Examples 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66" t="33468" r="10344" b="20267"/>
          <a:stretch/>
        </p:blipFill>
        <p:spPr>
          <a:xfrm>
            <a:off x="179512" y="1916832"/>
            <a:ext cx="87813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Assembly Language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/>
          </a:bodyPr>
          <a:lstStyle/>
          <a:p>
            <a:r>
              <a:rPr lang="en-GB" dirty="0" smtClean="0"/>
              <a:t>Challenge </a:t>
            </a:r>
          </a:p>
          <a:p>
            <a:pPr marL="0" indent="0">
              <a:buNone/>
            </a:pPr>
            <a:r>
              <a:rPr lang="en-GB" dirty="0"/>
              <a:t>Write an assembly code program to input two numbers and output the minimum number.</a:t>
            </a:r>
            <a:r>
              <a:rPr lang="en-GB" dirty="0" smtClean="0"/>
              <a:t>	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746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Assembly Language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Exercise 3</a:t>
            </a:r>
          </a:p>
          <a:p>
            <a:r>
              <a:rPr lang="en-GB" dirty="0"/>
              <a:t>Write an assembly code program which performs integer division. The program inputs two numbers </a:t>
            </a:r>
            <a:r>
              <a:rPr lang="en-GB" dirty="0" smtClean="0"/>
              <a:t>big and </a:t>
            </a:r>
            <a:r>
              <a:rPr lang="en-GB" dirty="0"/>
              <a:t>small, and outputs the result of big divided by small, ignoring the remainder.</a:t>
            </a:r>
          </a:p>
          <a:p>
            <a:r>
              <a:rPr lang="en-GB" dirty="0"/>
              <a:t>There is no division instruction in this </a:t>
            </a:r>
            <a:r>
              <a:rPr lang="en-GB" dirty="0" smtClean="0"/>
              <a:t>instruction </a:t>
            </a:r>
            <a:r>
              <a:rPr lang="en-GB" dirty="0"/>
              <a:t>set, so we have to repeatedly subtract small </a:t>
            </a:r>
            <a:r>
              <a:rPr lang="en-GB" dirty="0" smtClean="0"/>
              <a:t>from big</a:t>
            </a:r>
            <a:r>
              <a:rPr lang="en-GB" dirty="0"/>
              <a:t>, adding 1 to a variable which we will call answer, until big becomes less than zero. Each time </a:t>
            </a:r>
            <a:r>
              <a:rPr lang="en-GB" dirty="0" smtClean="0"/>
              <a:t>we subtract</a:t>
            </a:r>
            <a:r>
              <a:rPr lang="en-GB" dirty="0"/>
              <a:t>, we add 1 to a variable called answer.</a:t>
            </a:r>
            <a:r>
              <a:rPr lang="en-GB" dirty="0" smtClean="0"/>
              <a:t>	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640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44284</TotalTime>
  <Words>532</Words>
  <Application>Microsoft Office PowerPoint</Application>
  <PresentationFormat>On-screen Show (4:3)</PresentationFormat>
  <Paragraphs>33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Median</vt:lpstr>
      <vt:lpstr>Assembly Language</vt:lpstr>
      <vt:lpstr>Assembly Language</vt:lpstr>
      <vt:lpstr>Assembly Language</vt:lpstr>
      <vt:lpstr>Little Man Examples </vt:lpstr>
      <vt:lpstr>Assembly Language</vt:lpstr>
      <vt:lpstr>Assembly Language</vt:lpstr>
      <vt:lpstr>Little Man Examples </vt:lpstr>
      <vt:lpstr>Assembly Language</vt:lpstr>
      <vt:lpstr>Assembly Language</vt:lpstr>
      <vt:lpstr>Little Man Examples </vt:lpstr>
      <vt:lpstr>Format of machine code instructions</vt:lpstr>
      <vt:lpstr>Format of machine code instructions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553</cp:revision>
  <dcterms:created xsi:type="dcterms:W3CDTF">2014-06-23T10:47:17Z</dcterms:created>
  <dcterms:modified xsi:type="dcterms:W3CDTF">2017-10-28T01:24:19Z</dcterms:modified>
</cp:coreProperties>
</file>