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61" r:id="rId5"/>
    <p:sldId id="273" r:id="rId6"/>
    <p:sldId id="260" r:id="rId7"/>
    <p:sldId id="271" r:id="rId8"/>
    <p:sldId id="272" r:id="rId9"/>
    <p:sldId id="276" r:id="rId10"/>
    <p:sldId id="277" r:id="rId11"/>
    <p:sldId id="278" r:id="rId12"/>
    <p:sldId id="259" r:id="rId13"/>
    <p:sldId id="267" r:id="rId14"/>
    <p:sldId id="265" r:id="rId15"/>
    <p:sldId id="266" r:id="rId16"/>
    <p:sldId id="264" r:id="rId17"/>
    <p:sldId id="268" r:id="rId18"/>
    <p:sldId id="270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82" autoAdjust="0"/>
    <p:restoredTop sz="92670" autoAdjust="0"/>
  </p:normalViewPr>
  <p:slideViewPr>
    <p:cSldViewPr>
      <p:cViewPr varScale="1">
        <p:scale>
          <a:sx n="69" d="100"/>
          <a:sy n="69" d="100"/>
        </p:scale>
        <p:origin x="-1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2C3D-3906-448C-A8D5-EE68303E9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FD25-0A32-4642-BA8D-7B78EDCCE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0692-D3C7-46C2-864D-C77BF0198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DA1B-2EF5-48EC-B858-380F8FEFDC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0489-0F49-43E8-97A7-19946F8C0A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B812-DE94-4E54-B7AE-79D572CEF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02DC4-5035-4601-9B1D-CBA2A6C0C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2704-820B-41A2-8314-69C9CE6C6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998E-0C4F-4938-8AB4-5B879C806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0306-0818-4F20-B32A-87018D1B23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2797-282D-49A8-B311-57CBE7368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FB2BDA-843F-484E-9068-CEE25DFC1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549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Snczx’r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kdrrnm</a:t>
            </a:r>
            <a:r>
              <a:rPr lang="en-US" sz="4400" dirty="0" smtClean="0">
                <a:solidFill>
                  <a:srgbClr val="FF0000"/>
                </a:solidFill>
              </a:rPr>
              <a:t> hr </a:t>
            </a:r>
            <a:r>
              <a:rPr lang="en-US" sz="4400" dirty="0" err="1" smtClean="0">
                <a:solidFill>
                  <a:srgbClr val="FF0000"/>
                </a:solidFill>
              </a:rPr>
              <a:t>zants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Dmbqxoshnm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zmc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Cdbqxoshnm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43815" y="5666509"/>
            <a:ext cx="76748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DECRYPT the message using your Private key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21166488">
            <a:off x="1136101" y="4263357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itle 18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haroni" panose="02010803020104030203" pitchFamily="2" charset="-79"/>
                <a:cs typeface="Aharoni" panose="02010803020104030203" pitchFamily="2" charset="-79"/>
              </a:rPr>
              <a:t>How Encryption Works</a:t>
            </a:r>
            <a:endParaRPr lang="en-GB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34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11305" y="3541605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 rot="21166488">
            <a:off x="1136101" y="4263357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 rot="21166488">
            <a:off x="1136100" y="4269130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43815" y="5666509"/>
            <a:ext cx="55612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DECRYPT the message using your Private key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itle 18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haroni" panose="02010803020104030203" pitchFamily="2" charset="-79"/>
                <a:cs typeface="Aharoni" panose="02010803020104030203" pitchFamily="2" charset="-79"/>
              </a:rPr>
              <a:t>How Encryption Works</a:t>
            </a:r>
            <a:endParaRPr lang="en-GB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92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Encryption</a:t>
            </a:r>
            <a:r>
              <a:rPr lang="en-US" sz="2800" dirty="0" smtClean="0"/>
              <a:t> is the process of encoding messages (or information) in such a way that third parties (called adversaries) cannot read them</a:t>
            </a:r>
            <a:endParaRPr lang="en-US" sz="2800" dirty="0"/>
          </a:p>
        </p:txBody>
      </p:sp>
      <p:pic>
        <p:nvPicPr>
          <p:cNvPr id="16386" name="Picture 2" descr="Alan Turing 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400"/>
            <a:ext cx="2667000" cy="333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Caesar Ciphers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2209800" y="19812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2828929" y="26050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05000" y="12192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Named named after Julius Caesar  who used them to protect messages he sent to his army officers.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9325502">
            <a:off x="1622568" y="1863030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6032682">
            <a:off x="650139" y="3018653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6549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Snczx’r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kdrrnm</a:t>
            </a:r>
            <a:r>
              <a:rPr lang="en-US" sz="4400" dirty="0" smtClean="0">
                <a:solidFill>
                  <a:srgbClr val="FF0000"/>
                </a:solidFill>
              </a:rPr>
              <a:t> hr </a:t>
            </a:r>
            <a:r>
              <a:rPr lang="en-US" sz="4400" dirty="0" err="1" smtClean="0">
                <a:solidFill>
                  <a:srgbClr val="FF0000"/>
                </a:solidFill>
              </a:rPr>
              <a:t>zants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Dmbqxoshnm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zmc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Cdbqxoshnm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10342"/>
            <a:ext cx="7700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 Today’s lesson is about: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Encryption     and 	 Decryption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074058" y="5696604"/>
            <a:ext cx="1736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Plain Text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667500" y="52959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1752600"/>
            <a:ext cx="19978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Cipher Text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12556" y="2545556"/>
            <a:ext cx="623888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019800"/>
            <a:ext cx="14125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Key = ?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</a:t>
            </a:r>
            <a:r>
              <a:rPr lang="en-US" sz="3600" dirty="0" smtClean="0">
                <a:solidFill>
                  <a:schemeClr val="accent2"/>
                </a:solidFill>
              </a:rPr>
              <a:t>25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Wheel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34375" r="65181" b="31351"/>
          <a:stretch>
            <a:fillRect/>
          </a:stretch>
        </p:blipFill>
        <p:spPr bwMode="auto">
          <a:xfrm>
            <a:off x="152400" y="1524000"/>
            <a:ext cx="4648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625" t="51042" r="51977" b="19792"/>
          <a:stretch>
            <a:fillRect/>
          </a:stretch>
        </p:blipFill>
        <p:spPr bwMode="auto">
          <a:xfrm>
            <a:off x="771529" y="2147888"/>
            <a:ext cx="3409952" cy="3409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76601"/>
          <a:ext cx="3352800" cy="258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Text (Outer wheel)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Cipher Text</a:t>
                      </a:r>
                    </a:p>
                    <a:p>
                      <a:r>
                        <a:rPr lang="en-US" dirty="0" smtClean="0"/>
                        <a:t>(Inner wheel)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42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76400"/>
            <a:ext cx="3124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= 25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229022">
            <a:off x="606049" y="3381166"/>
            <a:ext cx="505570" cy="917717"/>
          </a:xfrm>
          <a:prstGeom prst="trapezoid">
            <a:avLst>
              <a:gd name="adj" fmla="val 21205"/>
            </a:avLst>
          </a:prstGeom>
          <a:solidFill>
            <a:srgbClr val="FF000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07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decode this message</a:t>
            </a:r>
            <a:endParaRPr lang="en-US" dirty="0"/>
          </a:p>
        </p:txBody>
      </p:sp>
      <p:pic>
        <p:nvPicPr>
          <p:cNvPr id="26626" name="Picture 2" descr="sq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829050" cy="453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124200"/>
            <a:ext cx="4508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D3 B7 D2 A3      D3 E6    B6 E6</a:t>
            </a:r>
          </a:p>
          <a:p>
            <a:endParaRPr lang="en-US" sz="2400" dirty="0" smtClean="0"/>
          </a:p>
          <a:p>
            <a:r>
              <a:rPr lang="en-US" sz="2400" dirty="0" smtClean="0"/>
              <a:t>D5 A3 A1 B5     D7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Can you break the code?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68066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Today’s lesson is about: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Encryption and Decryption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628775"/>
            <a:ext cx="8208962" cy="2943225"/>
          </a:xfrm>
        </p:spPr>
        <p:txBody>
          <a:bodyPr/>
          <a:lstStyle/>
          <a:p>
            <a:pPr marL="609600" indent="-609600" algn="l">
              <a:buFontTx/>
              <a:buChar char="•"/>
            </a:pPr>
            <a:r>
              <a:rPr lang="en-GB" b="1" dirty="0" smtClean="0"/>
              <a:t>Understand the basics of Cryptography</a:t>
            </a:r>
          </a:p>
          <a:p>
            <a:pPr marL="609600" indent="-609600" algn="l" eaLnBrk="1" hangingPunct="1">
              <a:buFontTx/>
              <a:buChar char="•"/>
            </a:pPr>
            <a:r>
              <a:rPr lang="en-GB" b="1" dirty="0" smtClean="0"/>
              <a:t>Write simple cipher text</a:t>
            </a:r>
          </a:p>
          <a:p>
            <a:pPr marL="609600" indent="-609600" algn="l">
              <a:buFontTx/>
              <a:buChar char="•"/>
            </a:pPr>
            <a:r>
              <a:rPr lang="en-GB" b="1" dirty="0" smtClean="0"/>
              <a:t>Understand the importance of Cryptography in computer history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39975" y="260350"/>
            <a:ext cx="4752975" cy="1189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7200" dirty="0">
                <a:latin typeface="Arial Black" pitchFamily="34" charset="0"/>
              </a:rPr>
              <a:t>WALT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5" y="5143500"/>
            <a:ext cx="7786688" cy="1600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Key Words</a:t>
            </a:r>
            <a:r>
              <a:rPr lang="en-GB" sz="2000" dirty="0" smtClean="0"/>
              <a:t>: </a:t>
            </a:r>
            <a:r>
              <a:rPr lang="en-GB" sz="2000" b="1" dirty="0" smtClean="0"/>
              <a:t>encryption, decryption, key, cipher text, cryptography, public key, private, cipher wheel</a:t>
            </a: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itchFamily="34" charset="0"/>
              </a:rPr>
              <a:t>Cryptography</a:t>
            </a: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09600" y="1371600"/>
            <a:ext cx="8001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ahoma" pitchFamily="34" charset="0"/>
              </a:rPr>
              <a:t>Cryptography </a:t>
            </a:r>
            <a:r>
              <a:rPr lang="en-GB" sz="3200" dirty="0" smtClean="0">
                <a:latin typeface="Tahoma" pitchFamily="34" charset="0"/>
              </a:rPr>
              <a:t>is derived from the Greek word ‘</a:t>
            </a:r>
            <a:r>
              <a:rPr lang="en-GB" sz="3200" dirty="0" err="1" smtClean="0">
                <a:latin typeface="Tahoma" pitchFamily="34" charset="0"/>
              </a:rPr>
              <a:t>kryptos</a:t>
            </a:r>
            <a:r>
              <a:rPr lang="en-GB" sz="3200" dirty="0" smtClean="0">
                <a:latin typeface="Tahoma" pitchFamily="34" charset="0"/>
              </a:rPr>
              <a:t>’ which means hidden or secret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862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ahoma" pitchFamily="34" charset="0"/>
              </a:rPr>
              <a:t>Cryptography</a:t>
            </a:r>
            <a:r>
              <a:rPr lang="en-US" sz="3200" b="1" dirty="0" smtClean="0"/>
              <a:t> </a:t>
            </a:r>
            <a:r>
              <a:rPr lang="en-US" sz="3200" dirty="0" smtClean="0"/>
              <a:t>is the art of protecting information by transforming it (</a:t>
            </a:r>
            <a:r>
              <a:rPr lang="en-US" sz="3200" b="1" dirty="0" smtClean="0"/>
              <a:t>encrypting</a:t>
            </a:r>
            <a:r>
              <a:rPr lang="en-US" sz="3200" dirty="0" smtClean="0"/>
              <a:t> it) into an unreadable format, called </a:t>
            </a:r>
            <a:r>
              <a:rPr lang="en-US" sz="3200" b="1" i="1" dirty="0" smtClean="0"/>
              <a:t>cipher text</a:t>
            </a:r>
            <a:r>
              <a:rPr lang="en-US" sz="3200" dirty="0" smtClean="0"/>
              <a:t>. 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Encryption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236" y="19050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Encryption</a:t>
            </a:r>
            <a:r>
              <a:rPr lang="en-US" sz="2800" dirty="0" smtClean="0"/>
              <a:t> is the process of encoding messages (or information) in such a way that third parties (called adversaries) cannot read them</a:t>
            </a:r>
          </a:p>
          <a:p>
            <a:endParaRPr lang="en-US" sz="2800" dirty="0"/>
          </a:p>
          <a:p>
            <a:r>
              <a:rPr lang="en-US" sz="2800" dirty="0" smtClean="0"/>
              <a:t>It is used to send information securely across networks such as the Internet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8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Websites are encrypted to protect personal data being sent over the Internet</a:t>
            </a:r>
            <a:endParaRPr lang="en-US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64861" b="50000"/>
          <a:stretch>
            <a:fillRect/>
          </a:stretch>
        </p:blipFill>
        <p:spPr bwMode="auto">
          <a:xfrm>
            <a:off x="1676400" y="1600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3124200" y="4191000"/>
            <a:ext cx="4114800" cy="2514600"/>
          </a:xfrm>
          <a:custGeom>
            <a:avLst/>
            <a:gdLst>
              <a:gd name="connsiteX0" fmla="*/ 2128837 w 3214687"/>
              <a:gd name="connsiteY0" fmla="*/ 71437 h 1707814"/>
              <a:gd name="connsiteX1" fmla="*/ 1843087 w 3214687"/>
              <a:gd name="connsiteY1" fmla="*/ 28575 h 1707814"/>
              <a:gd name="connsiteX2" fmla="*/ 1457325 w 3214687"/>
              <a:gd name="connsiteY2" fmla="*/ 0 h 1707814"/>
              <a:gd name="connsiteX3" fmla="*/ 828675 w 3214687"/>
              <a:gd name="connsiteY3" fmla="*/ 14287 h 1707814"/>
              <a:gd name="connsiteX4" fmla="*/ 771525 w 3214687"/>
              <a:gd name="connsiteY4" fmla="*/ 28575 h 1707814"/>
              <a:gd name="connsiteX5" fmla="*/ 700087 w 3214687"/>
              <a:gd name="connsiteY5" fmla="*/ 42862 h 1707814"/>
              <a:gd name="connsiteX6" fmla="*/ 585787 w 3214687"/>
              <a:gd name="connsiteY6" fmla="*/ 71437 h 1707814"/>
              <a:gd name="connsiteX7" fmla="*/ 442912 w 3214687"/>
              <a:gd name="connsiteY7" fmla="*/ 128587 h 1707814"/>
              <a:gd name="connsiteX8" fmla="*/ 400050 w 3214687"/>
              <a:gd name="connsiteY8" fmla="*/ 157162 h 1707814"/>
              <a:gd name="connsiteX9" fmla="*/ 342900 w 3214687"/>
              <a:gd name="connsiteY9" fmla="*/ 171450 h 1707814"/>
              <a:gd name="connsiteX10" fmla="*/ 300037 w 3214687"/>
              <a:gd name="connsiteY10" fmla="*/ 200025 h 1707814"/>
              <a:gd name="connsiteX11" fmla="*/ 242887 w 3214687"/>
              <a:gd name="connsiteY11" fmla="*/ 228600 h 1707814"/>
              <a:gd name="connsiteX12" fmla="*/ 114300 w 3214687"/>
              <a:gd name="connsiteY12" fmla="*/ 385762 h 1707814"/>
              <a:gd name="connsiteX13" fmla="*/ 85725 w 3214687"/>
              <a:gd name="connsiteY13" fmla="*/ 457200 h 1707814"/>
              <a:gd name="connsiteX14" fmla="*/ 28575 w 3214687"/>
              <a:gd name="connsiteY14" fmla="*/ 571500 h 1707814"/>
              <a:gd name="connsiteX15" fmla="*/ 14287 w 3214687"/>
              <a:gd name="connsiteY15" fmla="*/ 642937 h 1707814"/>
              <a:gd name="connsiteX16" fmla="*/ 0 w 3214687"/>
              <a:gd name="connsiteY16" fmla="*/ 700087 h 1707814"/>
              <a:gd name="connsiteX17" fmla="*/ 28575 w 3214687"/>
              <a:gd name="connsiteY17" fmla="*/ 957262 h 1707814"/>
              <a:gd name="connsiteX18" fmla="*/ 100012 w 3214687"/>
              <a:gd name="connsiteY18" fmla="*/ 1057275 h 1707814"/>
              <a:gd name="connsiteX19" fmla="*/ 142875 w 3214687"/>
              <a:gd name="connsiteY19" fmla="*/ 1114425 h 1707814"/>
              <a:gd name="connsiteX20" fmla="*/ 242887 w 3214687"/>
              <a:gd name="connsiteY20" fmla="*/ 1200150 h 1707814"/>
              <a:gd name="connsiteX21" fmla="*/ 314325 w 3214687"/>
              <a:gd name="connsiteY21" fmla="*/ 1228725 h 1707814"/>
              <a:gd name="connsiteX22" fmla="*/ 500062 w 3214687"/>
              <a:gd name="connsiteY22" fmla="*/ 1328737 h 1707814"/>
              <a:gd name="connsiteX23" fmla="*/ 614362 w 3214687"/>
              <a:gd name="connsiteY23" fmla="*/ 1385887 h 1707814"/>
              <a:gd name="connsiteX24" fmla="*/ 671512 w 3214687"/>
              <a:gd name="connsiteY24" fmla="*/ 1414462 h 1707814"/>
              <a:gd name="connsiteX25" fmla="*/ 714375 w 3214687"/>
              <a:gd name="connsiteY25" fmla="*/ 1443037 h 1707814"/>
              <a:gd name="connsiteX26" fmla="*/ 900112 w 3214687"/>
              <a:gd name="connsiteY26" fmla="*/ 1500187 h 1707814"/>
              <a:gd name="connsiteX27" fmla="*/ 942975 w 3214687"/>
              <a:gd name="connsiteY27" fmla="*/ 1514475 h 1707814"/>
              <a:gd name="connsiteX28" fmla="*/ 1100137 w 3214687"/>
              <a:gd name="connsiteY28" fmla="*/ 1543050 h 1707814"/>
              <a:gd name="connsiteX29" fmla="*/ 1200150 w 3214687"/>
              <a:gd name="connsiteY29" fmla="*/ 1571625 h 1707814"/>
              <a:gd name="connsiteX30" fmla="*/ 1328737 w 3214687"/>
              <a:gd name="connsiteY30" fmla="*/ 1585912 h 1707814"/>
              <a:gd name="connsiteX31" fmla="*/ 1471612 w 3214687"/>
              <a:gd name="connsiteY31" fmla="*/ 1614487 h 1707814"/>
              <a:gd name="connsiteX32" fmla="*/ 1671637 w 3214687"/>
              <a:gd name="connsiteY32" fmla="*/ 1643062 h 1707814"/>
              <a:gd name="connsiteX33" fmla="*/ 1714500 w 3214687"/>
              <a:gd name="connsiteY33" fmla="*/ 1657350 h 1707814"/>
              <a:gd name="connsiteX34" fmla="*/ 2657475 w 3214687"/>
              <a:gd name="connsiteY34" fmla="*/ 1657350 h 1707814"/>
              <a:gd name="connsiteX35" fmla="*/ 2771775 w 3214687"/>
              <a:gd name="connsiteY35" fmla="*/ 1628775 h 1707814"/>
              <a:gd name="connsiteX36" fmla="*/ 2914650 w 3214687"/>
              <a:gd name="connsiteY36" fmla="*/ 1543050 h 1707814"/>
              <a:gd name="connsiteX37" fmla="*/ 3057525 w 3214687"/>
              <a:gd name="connsiteY37" fmla="*/ 1457325 h 1707814"/>
              <a:gd name="connsiteX38" fmla="*/ 3143250 w 3214687"/>
              <a:gd name="connsiteY38" fmla="*/ 1385887 h 1707814"/>
              <a:gd name="connsiteX39" fmla="*/ 3200400 w 3214687"/>
              <a:gd name="connsiteY39" fmla="*/ 1300162 h 1707814"/>
              <a:gd name="connsiteX40" fmla="*/ 3214687 w 3214687"/>
              <a:gd name="connsiteY40" fmla="*/ 1243012 h 1707814"/>
              <a:gd name="connsiteX41" fmla="*/ 3186112 w 3214687"/>
              <a:gd name="connsiteY41" fmla="*/ 1100137 h 1707814"/>
              <a:gd name="connsiteX42" fmla="*/ 3171825 w 3214687"/>
              <a:gd name="connsiteY42" fmla="*/ 1042987 h 1707814"/>
              <a:gd name="connsiteX43" fmla="*/ 3143250 w 3214687"/>
              <a:gd name="connsiteY43" fmla="*/ 985837 h 1707814"/>
              <a:gd name="connsiteX44" fmla="*/ 3100387 w 3214687"/>
              <a:gd name="connsiteY44" fmla="*/ 885825 h 1707814"/>
              <a:gd name="connsiteX45" fmla="*/ 3086100 w 3214687"/>
              <a:gd name="connsiteY45" fmla="*/ 828675 h 1707814"/>
              <a:gd name="connsiteX46" fmla="*/ 3043237 w 3214687"/>
              <a:gd name="connsiteY46" fmla="*/ 742950 h 1707814"/>
              <a:gd name="connsiteX47" fmla="*/ 3000375 w 3214687"/>
              <a:gd name="connsiteY47" fmla="*/ 714375 h 1707814"/>
              <a:gd name="connsiteX48" fmla="*/ 2971800 w 3214687"/>
              <a:gd name="connsiteY48" fmla="*/ 657225 h 1707814"/>
              <a:gd name="connsiteX49" fmla="*/ 2843212 w 3214687"/>
              <a:gd name="connsiteY49" fmla="*/ 557212 h 1707814"/>
              <a:gd name="connsiteX50" fmla="*/ 2757487 w 3214687"/>
              <a:gd name="connsiteY50" fmla="*/ 514350 h 1707814"/>
              <a:gd name="connsiteX51" fmla="*/ 2671762 w 3214687"/>
              <a:gd name="connsiteY51" fmla="*/ 471487 h 1707814"/>
              <a:gd name="connsiteX52" fmla="*/ 2600325 w 3214687"/>
              <a:gd name="connsiteY52" fmla="*/ 428625 h 1707814"/>
              <a:gd name="connsiteX53" fmla="*/ 2486025 w 3214687"/>
              <a:gd name="connsiteY53" fmla="*/ 385762 h 1707814"/>
              <a:gd name="connsiteX54" fmla="*/ 2443162 w 3214687"/>
              <a:gd name="connsiteY54" fmla="*/ 357187 h 1707814"/>
              <a:gd name="connsiteX55" fmla="*/ 2328862 w 3214687"/>
              <a:gd name="connsiteY55" fmla="*/ 300037 h 1707814"/>
              <a:gd name="connsiteX56" fmla="*/ 2271712 w 3214687"/>
              <a:gd name="connsiteY56" fmla="*/ 271462 h 1707814"/>
              <a:gd name="connsiteX57" fmla="*/ 2214562 w 3214687"/>
              <a:gd name="connsiteY57" fmla="*/ 242887 h 1707814"/>
              <a:gd name="connsiteX58" fmla="*/ 2071687 w 3214687"/>
              <a:gd name="connsiteY58" fmla="*/ 185737 h 1707814"/>
              <a:gd name="connsiteX59" fmla="*/ 1971675 w 3214687"/>
              <a:gd name="connsiteY59" fmla="*/ 157162 h 1707814"/>
              <a:gd name="connsiteX60" fmla="*/ 1885950 w 3214687"/>
              <a:gd name="connsiteY60" fmla="*/ 128587 h 1707814"/>
              <a:gd name="connsiteX61" fmla="*/ 1785937 w 3214687"/>
              <a:gd name="connsiteY61" fmla="*/ 114300 h 1707814"/>
              <a:gd name="connsiteX62" fmla="*/ 1700212 w 3214687"/>
              <a:gd name="connsiteY62" fmla="*/ 100012 h 1707814"/>
              <a:gd name="connsiteX63" fmla="*/ 1643062 w 3214687"/>
              <a:gd name="connsiteY63" fmla="*/ 100012 h 170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14687" h="1707814">
                <a:moveTo>
                  <a:pt x="2128837" y="71437"/>
                </a:moveTo>
                <a:cubicBezTo>
                  <a:pt x="2033587" y="57150"/>
                  <a:pt x="1938862" y="38764"/>
                  <a:pt x="1843087" y="28575"/>
                </a:cubicBezTo>
                <a:cubicBezTo>
                  <a:pt x="1714871" y="14935"/>
                  <a:pt x="1457325" y="0"/>
                  <a:pt x="1457325" y="0"/>
                </a:cubicBezTo>
                <a:lnTo>
                  <a:pt x="828675" y="14287"/>
                </a:lnTo>
                <a:cubicBezTo>
                  <a:pt x="809056" y="15104"/>
                  <a:pt x="790694" y="24315"/>
                  <a:pt x="771525" y="28575"/>
                </a:cubicBezTo>
                <a:cubicBezTo>
                  <a:pt x="747819" y="33843"/>
                  <a:pt x="723749" y="37402"/>
                  <a:pt x="700087" y="42862"/>
                </a:cubicBezTo>
                <a:cubicBezTo>
                  <a:pt x="661820" y="51693"/>
                  <a:pt x="585787" y="71437"/>
                  <a:pt x="585787" y="71437"/>
                </a:cubicBezTo>
                <a:cubicBezTo>
                  <a:pt x="405773" y="179447"/>
                  <a:pt x="618319" y="62810"/>
                  <a:pt x="442912" y="128587"/>
                </a:cubicBezTo>
                <a:cubicBezTo>
                  <a:pt x="426834" y="134616"/>
                  <a:pt x="415833" y="150398"/>
                  <a:pt x="400050" y="157162"/>
                </a:cubicBezTo>
                <a:cubicBezTo>
                  <a:pt x="382001" y="164897"/>
                  <a:pt x="361950" y="166687"/>
                  <a:pt x="342900" y="171450"/>
                </a:cubicBezTo>
                <a:cubicBezTo>
                  <a:pt x="328612" y="180975"/>
                  <a:pt x="314946" y="191506"/>
                  <a:pt x="300037" y="200025"/>
                </a:cubicBezTo>
                <a:cubicBezTo>
                  <a:pt x="281545" y="210592"/>
                  <a:pt x="260218" y="216220"/>
                  <a:pt x="242887" y="228600"/>
                </a:cubicBezTo>
                <a:cubicBezTo>
                  <a:pt x="205717" y="255150"/>
                  <a:pt x="119356" y="373122"/>
                  <a:pt x="114300" y="385762"/>
                </a:cubicBezTo>
                <a:cubicBezTo>
                  <a:pt x="104775" y="409575"/>
                  <a:pt x="96473" y="433914"/>
                  <a:pt x="85725" y="457200"/>
                </a:cubicBezTo>
                <a:cubicBezTo>
                  <a:pt x="67874" y="495876"/>
                  <a:pt x="28575" y="571500"/>
                  <a:pt x="28575" y="571500"/>
                </a:cubicBezTo>
                <a:cubicBezTo>
                  <a:pt x="23812" y="595312"/>
                  <a:pt x="19555" y="619231"/>
                  <a:pt x="14287" y="642937"/>
                </a:cubicBezTo>
                <a:cubicBezTo>
                  <a:pt x="10027" y="662106"/>
                  <a:pt x="0" y="680451"/>
                  <a:pt x="0" y="700087"/>
                </a:cubicBezTo>
                <a:cubicBezTo>
                  <a:pt x="0" y="714099"/>
                  <a:pt x="17945" y="918287"/>
                  <a:pt x="28575" y="957262"/>
                </a:cubicBezTo>
                <a:cubicBezTo>
                  <a:pt x="45182" y="1018155"/>
                  <a:pt x="62016" y="1012946"/>
                  <a:pt x="100012" y="1057275"/>
                </a:cubicBezTo>
                <a:cubicBezTo>
                  <a:pt x="115509" y="1075355"/>
                  <a:pt x="127378" y="1096345"/>
                  <a:pt x="142875" y="1114425"/>
                </a:cubicBezTo>
                <a:cubicBezTo>
                  <a:pt x="166499" y="1141986"/>
                  <a:pt x="212089" y="1183040"/>
                  <a:pt x="242887" y="1200150"/>
                </a:cubicBezTo>
                <a:cubicBezTo>
                  <a:pt x="265306" y="1212605"/>
                  <a:pt x="290512" y="1219200"/>
                  <a:pt x="314325" y="1228725"/>
                </a:cubicBezTo>
                <a:cubicBezTo>
                  <a:pt x="425293" y="1339693"/>
                  <a:pt x="257608" y="1183264"/>
                  <a:pt x="500062" y="1328737"/>
                </a:cubicBezTo>
                <a:cubicBezTo>
                  <a:pt x="655312" y="1421888"/>
                  <a:pt x="506706" y="1339749"/>
                  <a:pt x="614362" y="1385887"/>
                </a:cubicBezTo>
                <a:cubicBezTo>
                  <a:pt x="633938" y="1394277"/>
                  <a:pt x="653020" y="1403895"/>
                  <a:pt x="671512" y="1414462"/>
                </a:cubicBezTo>
                <a:cubicBezTo>
                  <a:pt x="686421" y="1422981"/>
                  <a:pt x="698524" y="1436433"/>
                  <a:pt x="714375" y="1443037"/>
                </a:cubicBezTo>
                <a:cubicBezTo>
                  <a:pt x="831292" y="1491753"/>
                  <a:pt x="812298" y="1475097"/>
                  <a:pt x="900112" y="1500187"/>
                </a:cubicBezTo>
                <a:cubicBezTo>
                  <a:pt x="914593" y="1504324"/>
                  <a:pt x="928364" y="1510822"/>
                  <a:pt x="942975" y="1514475"/>
                </a:cubicBezTo>
                <a:cubicBezTo>
                  <a:pt x="1089649" y="1551143"/>
                  <a:pt x="934593" y="1504847"/>
                  <a:pt x="1100137" y="1543050"/>
                </a:cubicBezTo>
                <a:cubicBezTo>
                  <a:pt x="1133921" y="1550846"/>
                  <a:pt x="1166072" y="1565235"/>
                  <a:pt x="1200150" y="1571625"/>
                </a:cubicBezTo>
                <a:cubicBezTo>
                  <a:pt x="1242537" y="1579573"/>
                  <a:pt x="1286139" y="1579186"/>
                  <a:pt x="1328737" y="1585912"/>
                </a:cubicBezTo>
                <a:cubicBezTo>
                  <a:pt x="1376711" y="1593487"/>
                  <a:pt x="1423705" y="1606502"/>
                  <a:pt x="1471612" y="1614487"/>
                </a:cubicBezTo>
                <a:cubicBezTo>
                  <a:pt x="1595211" y="1635088"/>
                  <a:pt x="1528592" y="1625182"/>
                  <a:pt x="1671637" y="1643062"/>
                </a:cubicBezTo>
                <a:cubicBezTo>
                  <a:pt x="1685925" y="1647825"/>
                  <a:pt x="1699682" y="1654656"/>
                  <a:pt x="1714500" y="1657350"/>
                </a:cubicBezTo>
                <a:cubicBezTo>
                  <a:pt x="1992053" y="1707814"/>
                  <a:pt x="2588198" y="1658544"/>
                  <a:pt x="2657475" y="1657350"/>
                </a:cubicBezTo>
                <a:cubicBezTo>
                  <a:pt x="2699398" y="1648965"/>
                  <a:pt x="2733337" y="1645248"/>
                  <a:pt x="2771775" y="1628775"/>
                </a:cubicBezTo>
                <a:cubicBezTo>
                  <a:pt x="2921455" y="1564628"/>
                  <a:pt x="2711534" y="1644608"/>
                  <a:pt x="2914650" y="1543050"/>
                </a:cubicBezTo>
                <a:cubicBezTo>
                  <a:pt x="3002516" y="1499117"/>
                  <a:pt x="2954080" y="1526289"/>
                  <a:pt x="3057525" y="1457325"/>
                </a:cubicBezTo>
                <a:cubicBezTo>
                  <a:pt x="3095624" y="1431925"/>
                  <a:pt x="3113633" y="1423966"/>
                  <a:pt x="3143250" y="1385887"/>
                </a:cubicBezTo>
                <a:cubicBezTo>
                  <a:pt x="3164335" y="1358778"/>
                  <a:pt x="3200400" y="1300162"/>
                  <a:pt x="3200400" y="1300162"/>
                </a:cubicBezTo>
                <a:cubicBezTo>
                  <a:pt x="3205162" y="1281112"/>
                  <a:pt x="3214687" y="1262648"/>
                  <a:pt x="3214687" y="1243012"/>
                </a:cubicBezTo>
                <a:cubicBezTo>
                  <a:pt x="3214687" y="1157665"/>
                  <a:pt x="3203707" y="1161721"/>
                  <a:pt x="3186112" y="1100137"/>
                </a:cubicBezTo>
                <a:cubicBezTo>
                  <a:pt x="3180718" y="1081256"/>
                  <a:pt x="3178720" y="1061373"/>
                  <a:pt x="3171825" y="1042987"/>
                </a:cubicBezTo>
                <a:cubicBezTo>
                  <a:pt x="3164347" y="1023045"/>
                  <a:pt x="3151640" y="1005413"/>
                  <a:pt x="3143250" y="985837"/>
                </a:cubicBezTo>
                <a:cubicBezTo>
                  <a:pt x="3080181" y="838679"/>
                  <a:pt x="3195159" y="1075369"/>
                  <a:pt x="3100387" y="885825"/>
                </a:cubicBezTo>
                <a:cubicBezTo>
                  <a:pt x="3095625" y="866775"/>
                  <a:pt x="3091494" y="847556"/>
                  <a:pt x="3086100" y="828675"/>
                </a:cubicBezTo>
                <a:cubicBezTo>
                  <a:pt x="3076804" y="796138"/>
                  <a:pt x="3068284" y="767997"/>
                  <a:pt x="3043237" y="742950"/>
                </a:cubicBezTo>
                <a:cubicBezTo>
                  <a:pt x="3031095" y="730808"/>
                  <a:pt x="3014662" y="723900"/>
                  <a:pt x="3000375" y="714375"/>
                </a:cubicBezTo>
                <a:cubicBezTo>
                  <a:pt x="2990850" y="695325"/>
                  <a:pt x="2984180" y="674556"/>
                  <a:pt x="2971800" y="657225"/>
                </a:cubicBezTo>
                <a:cubicBezTo>
                  <a:pt x="2941278" y="614495"/>
                  <a:pt x="2883499" y="584070"/>
                  <a:pt x="2843212" y="557212"/>
                </a:cubicBezTo>
                <a:cubicBezTo>
                  <a:pt x="2787818" y="520283"/>
                  <a:pt x="2816641" y="534067"/>
                  <a:pt x="2757487" y="514350"/>
                </a:cubicBezTo>
                <a:cubicBezTo>
                  <a:pt x="2634657" y="432462"/>
                  <a:pt x="2790063" y="530637"/>
                  <a:pt x="2671762" y="471487"/>
                </a:cubicBezTo>
                <a:cubicBezTo>
                  <a:pt x="2646924" y="459068"/>
                  <a:pt x="2625701" y="439903"/>
                  <a:pt x="2600325" y="428625"/>
                </a:cubicBezTo>
                <a:cubicBezTo>
                  <a:pt x="2442108" y="358306"/>
                  <a:pt x="2647949" y="478289"/>
                  <a:pt x="2486025" y="385762"/>
                </a:cubicBezTo>
                <a:cubicBezTo>
                  <a:pt x="2471116" y="377243"/>
                  <a:pt x="2458237" y="365410"/>
                  <a:pt x="2443162" y="357187"/>
                </a:cubicBezTo>
                <a:cubicBezTo>
                  <a:pt x="2405766" y="336789"/>
                  <a:pt x="2366962" y="319087"/>
                  <a:pt x="2328862" y="300037"/>
                </a:cubicBezTo>
                <a:lnTo>
                  <a:pt x="2271712" y="271462"/>
                </a:lnTo>
                <a:cubicBezTo>
                  <a:pt x="2252662" y="261937"/>
                  <a:pt x="2234337" y="250797"/>
                  <a:pt x="2214562" y="242887"/>
                </a:cubicBezTo>
                <a:cubicBezTo>
                  <a:pt x="2166937" y="223837"/>
                  <a:pt x="2120349" y="201957"/>
                  <a:pt x="2071687" y="185737"/>
                </a:cubicBezTo>
                <a:cubicBezTo>
                  <a:pt x="1927622" y="137716"/>
                  <a:pt x="2151101" y="210991"/>
                  <a:pt x="1971675" y="157162"/>
                </a:cubicBezTo>
                <a:cubicBezTo>
                  <a:pt x="1942825" y="148507"/>
                  <a:pt x="1915768" y="132847"/>
                  <a:pt x="1885950" y="128587"/>
                </a:cubicBezTo>
                <a:lnTo>
                  <a:pt x="1785937" y="114300"/>
                </a:lnTo>
                <a:cubicBezTo>
                  <a:pt x="1757305" y="109895"/>
                  <a:pt x="1729037" y="102895"/>
                  <a:pt x="1700212" y="100012"/>
                </a:cubicBezTo>
                <a:cubicBezTo>
                  <a:pt x="1681257" y="98116"/>
                  <a:pt x="1662112" y="100012"/>
                  <a:pt x="1643062" y="100012"/>
                </a:cubicBezTo>
              </a:path>
            </a:pathLst>
          </a:cu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56241" y="2185233"/>
            <a:ext cx="1930385" cy="1229199"/>
            <a:chOff x="3156241" y="1376929"/>
            <a:chExt cx="1930385" cy="1229199"/>
          </a:xfrm>
        </p:grpSpPr>
        <p:sp>
          <p:nvSpPr>
            <p:cNvPr id="8" name="TextBox 7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12" name="TextBox 1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7524" y="5654824"/>
            <a:ext cx="64280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Public Encryption key is sent from </a:t>
            </a:r>
            <a:r>
              <a:rPr lang="en-US" b="1" dirty="0" smtClean="0"/>
              <a:t>YOU</a:t>
            </a:r>
            <a:r>
              <a:rPr lang="en-US" dirty="0" smtClean="0"/>
              <a:t> to the </a:t>
            </a:r>
            <a:r>
              <a:rPr lang="en-US" b="1" dirty="0" smtClean="0"/>
              <a:t>SENDER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6" name="TextBox 15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 rot="21166488">
            <a:off x="6373955" y="4373041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352186" y="1192115"/>
            <a:ext cx="4157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(Encryption)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KEY is used to make the information unreadable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(like a secret code)</a:t>
            </a:r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Encryption Works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63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46 L 0.07344 0.03982 C 0.08889 0.04885 0.11198 0.05394 0.13594 0.05394 C 0.16337 0.05394 0.18525 0.04885 0.2007 0.03982 L 0.27431 -0.0004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 rot="21166488">
            <a:off x="6373955" y="4373041"/>
            <a:ext cx="155690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Hello how are you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643815" y="5666509"/>
            <a:ext cx="369958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Message is </a:t>
            </a:r>
            <a:r>
              <a:rPr lang="en-US" b="1" dirty="0" smtClean="0"/>
              <a:t>Encrypted</a:t>
            </a:r>
            <a:r>
              <a:rPr lang="en-US" dirty="0" smtClean="0"/>
              <a:t> using the Public Key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27" name="TextBox 26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 rot="21166488">
            <a:off x="6393902" y="4360341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itle 18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haroni" panose="02010803020104030203" pitchFamily="2" charset="-79"/>
                <a:cs typeface="Aharoni" panose="02010803020104030203" pitchFamily="2" charset="-79"/>
              </a:rPr>
              <a:t>How Encryption Works</a:t>
            </a:r>
            <a:endParaRPr lang="en-GB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4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76680" b="50000"/>
          <a:stretch/>
        </p:blipFill>
        <p:spPr bwMode="auto">
          <a:xfrm>
            <a:off x="1709307" y="2678843"/>
            <a:ext cx="1634836" cy="19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3974" r="69158" b="70644"/>
          <a:stretch/>
        </p:blipFill>
        <p:spPr bwMode="auto">
          <a:xfrm>
            <a:off x="5671707" y="2656545"/>
            <a:ext cx="527339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0523" r="50000" b="50000"/>
          <a:stretch/>
        </p:blipFill>
        <p:spPr bwMode="auto">
          <a:xfrm>
            <a:off x="5867400" y="2770608"/>
            <a:ext cx="1285009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307" y="3629735"/>
            <a:ext cx="1066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4707" y="3632104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1707" y="2141924"/>
            <a:ext cx="1930385" cy="1229199"/>
            <a:chOff x="3156241" y="1376929"/>
            <a:chExt cx="1930385" cy="1229199"/>
          </a:xfrm>
        </p:grpSpPr>
        <p:sp>
          <p:nvSpPr>
            <p:cNvPr id="15" name="TextBox 14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04800" y="1820902"/>
            <a:ext cx="1930385" cy="1229199"/>
            <a:chOff x="3156241" y="1376929"/>
            <a:chExt cx="1930385" cy="1229199"/>
          </a:xfrm>
        </p:grpSpPr>
        <p:sp>
          <p:nvSpPr>
            <p:cNvPr id="22" name="TextBox 21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Private Key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 rot="21166488">
            <a:off x="6393902" y="4360341"/>
            <a:ext cx="15569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Encrypted!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$%%$%</a:t>
            </a:r>
          </a:p>
          <a:p>
            <a:pPr algn="ctr"/>
            <a:r>
              <a:rPr lang="en-US" dirty="0" smtClean="0"/>
              <a:t>%&amp;87$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161338"/>
            <a:ext cx="1930385" cy="1229199"/>
            <a:chOff x="3156241" y="1376929"/>
            <a:chExt cx="1930385" cy="1229199"/>
          </a:xfrm>
        </p:grpSpPr>
        <p:sp>
          <p:nvSpPr>
            <p:cNvPr id="19" name="TextBox 18"/>
            <p:cNvSpPr txBox="1"/>
            <p:nvPr/>
          </p:nvSpPr>
          <p:spPr>
            <a:xfrm rot="21166488">
              <a:off x="3529720" y="1376929"/>
              <a:ext cx="1556906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Your Public Key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0" t="13974" r="69158" b="70644"/>
            <a:stretch/>
          </p:blipFill>
          <p:spPr bwMode="auto">
            <a:xfrm>
              <a:off x="3156241" y="1877466"/>
              <a:ext cx="527339" cy="72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43815" y="5666509"/>
            <a:ext cx="25565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…and sent back to you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itle 18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haroni" panose="02010803020104030203" pitchFamily="2" charset="-79"/>
                <a:cs typeface="Aharoni" panose="02010803020104030203" pitchFamily="2" charset="-79"/>
              </a:rPr>
              <a:t>How Encryption Works</a:t>
            </a:r>
            <a:endParaRPr lang="en-GB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39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523 L -0.15382 0.03333 C -0.18611 0.04676 -0.23438 0.05394 -0.28455 0.05394 C -0.34202 0.05394 -0.38785 0.04676 -0.42014 0.03333 L -0.57379 -0.0252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WAL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WALT_Template</Template>
  <TotalTime>2869</TotalTime>
  <Words>410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WALT_Template</vt:lpstr>
      <vt:lpstr>Can you break the code?</vt:lpstr>
      <vt:lpstr>Can you break the code?</vt:lpstr>
      <vt:lpstr>PowerPoint Presentation</vt:lpstr>
      <vt:lpstr>Cryptography</vt:lpstr>
      <vt:lpstr>Encryption</vt:lpstr>
      <vt:lpstr>Websites are encrypted to protect personal data being sent over the Internet</vt:lpstr>
      <vt:lpstr>How Encryption Works</vt:lpstr>
      <vt:lpstr>PowerPoint Presentation</vt:lpstr>
      <vt:lpstr>PowerPoint Presentation</vt:lpstr>
      <vt:lpstr>PowerPoint Presentation</vt:lpstr>
      <vt:lpstr>PowerPoint Presentation</vt:lpstr>
      <vt:lpstr>Encryption</vt:lpstr>
      <vt:lpstr>Caesar Ciphers</vt:lpstr>
      <vt:lpstr>Cipher Wheel</vt:lpstr>
      <vt:lpstr>Cipher Wheel</vt:lpstr>
      <vt:lpstr>Can you break the code?</vt:lpstr>
      <vt:lpstr>Cipher Wheel</vt:lpstr>
      <vt:lpstr>Can you decode this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break the code?</dc:title>
  <dc:creator>Gary</dc:creator>
  <cp:lastModifiedBy>UMM-USER49</cp:lastModifiedBy>
  <cp:revision>32</cp:revision>
  <dcterms:created xsi:type="dcterms:W3CDTF">2014-01-02T08:36:20Z</dcterms:created>
  <dcterms:modified xsi:type="dcterms:W3CDTF">2014-01-14T10:52:19Z</dcterms:modified>
</cp:coreProperties>
</file>