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328" r:id="rId3"/>
    <p:sldId id="329" r:id="rId4"/>
    <p:sldId id="330" r:id="rId5"/>
    <p:sldId id="331" r:id="rId6"/>
    <p:sldId id="332" r:id="rId7"/>
    <p:sldId id="333" r:id="rId8"/>
    <p:sldId id="334" r:id="rId9"/>
    <p:sldId id="335" r:id="rId10"/>
    <p:sldId id="336" r:id="rId11"/>
    <p:sldId id="337" r:id="rId12"/>
    <p:sldId id="338" r:id="rId13"/>
    <p:sldId id="339" r:id="rId14"/>
    <p:sldId id="340" r:id="rId15"/>
    <p:sldId id="341" r:id="rId16"/>
    <p:sldId id="342" r:id="rId17"/>
    <p:sldId id="343" r:id="rId18"/>
    <p:sldId id="34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18" autoAdjust="0"/>
    <p:restoredTop sz="81387" autoAdjust="0"/>
  </p:normalViewPr>
  <p:slideViewPr>
    <p:cSldViewPr>
      <p:cViewPr varScale="1">
        <p:scale>
          <a:sx n="56" d="100"/>
          <a:sy n="56" d="100"/>
        </p:scale>
        <p:origin x="178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6AACB-4497-4975-84C7-26D592B71736}" type="datetimeFigureOut">
              <a:rPr lang="en-GB" smtClean="0"/>
              <a:pPr/>
              <a:t>21/01/2019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17D95-82D2-4295-A5C8-CFAEB402EFA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479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21/01/2019</a:t>
            </a:fld>
            <a:endParaRPr lang="en-GB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21/01/2019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2B4108C-6F15-4D6F-950B-F60B0A652D9F}" type="datetimeFigureOut">
              <a:rPr lang="en-GB" smtClean="0"/>
              <a:pPr/>
              <a:t>21/01/2019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21/01/2019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21/01/2019</a:t>
            </a:fld>
            <a:endParaRPr lang="en-GB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21/01/2019</a:t>
            </a:fld>
            <a:endParaRPr lang="en-GB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B4108C-6F15-4D6F-950B-F60B0A652D9F}" type="datetimeFigureOut">
              <a:rPr lang="en-GB" smtClean="0"/>
              <a:pPr/>
              <a:t>21/01/2019</a:t>
            </a:fld>
            <a:endParaRPr lang="en-GB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21/01/2019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21/01/2019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4108C-6F15-4D6F-950B-F60B0A652D9F}" type="datetimeFigureOut">
              <a:rPr lang="en-GB" smtClean="0"/>
              <a:pPr/>
              <a:t>21/01/2019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2B4108C-6F15-4D6F-950B-F60B0A652D9F}" type="datetimeFigureOut">
              <a:rPr lang="en-GB" smtClean="0"/>
              <a:pPr/>
              <a:t>21/01/2019</a:t>
            </a:fld>
            <a:endParaRPr lang="en-GB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2B4108C-6F15-4D6F-950B-F60B0A652D9F}" type="datetimeFigureOut">
              <a:rPr lang="en-GB" smtClean="0"/>
              <a:pPr/>
              <a:t>21/01/2019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FF65B87-FEA5-4085-AE27-A12CC796C48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cap="none" dirty="0"/>
              <a:t>N</a:t>
            </a:r>
            <a:r>
              <a:rPr lang="en-GB" cap="none" dirty="0" smtClean="0"/>
              <a:t>ormalisation of </a:t>
            </a:r>
            <a:r>
              <a:rPr lang="en-GB" cap="none" dirty="0"/>
              <a:t>floating point numbers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2800" dirty="0" smtClean="0"/>
              <a:t>Data Types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 smtClean="0"/>
              <a:t>Example </a:t>
            </a:r>
            <a:r>
              <a:rPr lang="en-GB" b="1" dirty="0"/>
              <a:t>4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34849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The most negative number that can be held in a 5-bit mantissa and 3-bit exponent is</a:t>
            </a:r>
            <a:r>
              <a:rPr lang="en-GB" dirty="0" smtClean="0"/>
              <a:t>: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6000" dirty="0" smtClean="0"/>
              <a:t>10000011</a:t>
            </a:r>
            <a:endParaRPr lang="en-GB" sz="6000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8643703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 smtClean="0"/>
              <a:t>Example </a:t>
            </a:r>
            <a:r>
              <a:rPr lang="en-GB" b="1" dirty="0"/>
              <a:t>4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34849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The most negative number that can be held in a 5-bit mantissa and 3-bit exponent is: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sz="6000" dirty="0" smtClean="0"/>
              <a:t>10000011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This </a:t>
            </a:r>
            <a:r>
              <a:rPr lang="en-GB" dirty="0"/>
              <a:t>represents -1.0000 x 23 = - 1000.0 = -</a:t>
            </a:r>
            <a:r>
              <a:rPr lang="en-GB" dirty="0" smtClean="0"/>
              <a:t>8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Note that the size of the mantissa will determine the precision of the number, and the size of </a:t>
            </a:r>
            <a:r>
              <a:rPr lang="en-GB" dirty="0" smtClean="0"/>
              <a:t>the exponent </a:t>
            </a:r>
            <a:r>
              <a:rPr lang="en-GB" dirty="0"/>
              <a:t>will determine the range of numbers that can be held.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9926428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 smtClean="0"/>
              <a:t>Challenge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34849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Normalise the following numbers, using an 8-bit mantissa and a 4-bit </a:t>
            </a:r>
            <a:r>
              <a:rPr lang="en-GB" dirty="0" smtClean="0"/>
              <a:t>exponent:</a:t>
            </a:r>
          </a:p>
          <a:p>
            <a:r>
              <a:rPr lang="en-GB" dirty="0"/>
              <a:t>(a) 0.0000110 0001</a:t>
            </a:r>
          </a:p>
          <a:p>
            <a:r>
              <a:rPr lang="en-GB" dirty="0"/>
              <a:t>(b) </a:t>
            </a:r>
            <a:r>
              <a:rPr lang="en-GB" dirty="0" smtClean="0"/>
              <a:t>1.1110011 0011</a:t>
            </a:r>
            <a:endParaRPr lang="en-GB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37857805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 smtClean="0"/>
              <a:t>Challenge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34849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/>
              <a:t>Normalise the following numbers, using an 8-bit mantissa and a 4-bit </a:t>
            </a:r>
            <a:r>
              <a:rPr lang="en-GB" sz="2400" dirty="0" smtClean="0"/>
              <a:t>exponent:</a:t>
            </a:r>
          </a:p>
          <a:p>
            <a:r>
              <a:rPr lang="en-GB" sz="2400" dirty="0"/>
              <a:t>(a) 0.0000110 0001</a:t>
            </a:r>
          </a:p>
          <a:p>
            <a:r>
              <a:rPr lang="en-GB" sz="2400" dirty="0"/>
              <a:t>(b) </a:t>
            </a:r>
            <a:r>
              <a:rPr lang="en-GB" sz="2400" dirty="0" smtClean="0"/>
              <a:t>1.11100110011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(</a:t>
            </a:r>
            <a:r>
              <a:rPr lang="en-GB" sz="2400" dirty="0"/>
              <a:t>a)</a:t>
            </a:r>
            <a:r>
              <a:rPr lang="en-GB" sz="2400" b="1" dirty="0"/>
              <a:t>	</a:t>
            </a:r>
            <a:r>
              <a:rPr lang="en-GB" sz="2400" dirty="0"/>
              <a:t>0.0000110 0001 = 0.0000110 0001 x 2</a:t>
            </a:r>
            <a:r>
              <a:rPr lang="en-GB" sz="2400" baseline="30000" dirty="0"/>
              <a:t>1</a:t>
            </a:r>
            <a:endParaRPr lang="en-GB" sz="2400" dirty="0"/>
          </a:p>
          <a:p>
            <a:pPr marL="0" indent="0">
              <a:buNone/>
            </a:pPr>
            <a:r>
              <a:rPr lang="en-GB" sz="2400" baseline="30000" dirty="0"/>
              <a:t>	</a:t>
            </a:r>
            <a:r>
              <a:rPr lang="en-GB" sz="2400" dirty="0" smtClean="0"/>
              <a:t>= </a:t>
            </a:r>
            <a:r>
              <a:rPr lang="en-GB" sz="2400" dirty="0"/>
              <a:t>0.1100000 x 2</a:t>
            </a:r>
            <a:r>
              <a:rPr lang="en-GB" sz="2400" baseline="30000" dirty="0"/>
              <a:t>1-4</a:t>
            </a:r>
            <a:r>
              <a:rPr lang="en-GB" sz="2400" dirty="0"/>
              <a:t> </a:t>
            </a:r>
          </a:p>
          <a:p>
            <a:pPr marL="0" indent="0">
              <a:buNone/>
            </a:pPr>
            <a:r>
              <a:rPr lang="en-GB" sz="2400" dirty="0"/>
              <a:t>	</a:t>
            </a:r>
            <a:r>
              <a:rPr lang="en-GB" sz="2400" dirty="0" smtClean="0"/>
              <a:t>Exponent </a:t>
            </a:r>
            <a:r>
              <a:rPr lang="en-GB" sz="2400" dirty="0"/>
              <a:t>= -3. </a:t>
            </a:r>
          </a:p>
          <a:p>
            <a:pPr marL="0" indent="0">
              <a:buNone/>
            </a:pPr>
            <a:r>
              <a:rPr lang="en-GB" sz="2400" dirty="0"/>
              <a:t>	</a:t>
            </a:r>
            <a:r>
              <a:rPr lang="en-GB" sz="2400" dirty="0" smtClean="0"/>
              <a:t>3 </a:t>
            </a:r>
            <a:r>
              <a:rPr lang="en-GB" sz="2400" dirty="0"/>
              <a:t>= 0011. Take 2s complement, or work it out as -8 </a:t>
            </a:r>
            <a:r>
              <a:rPr lang="en-GB" sz="2400" dirty="0" smtClean="0"/>
              <a:t>	for </a:t>
            </a:r>
            <a:r>
              <a:rPr lang="en-GB" sz="2400" dirty="0"/>
              <a:t>the </a:t>
            </a:r>
            <a:r>
              <a:rPr lang="en-GB" sz="2400" dirty="0" smtClean="0"/>
              <a:t>	sign </a:t>
            </a:r>
            <a:r>
              <a:rPr lang="en-GB" sz="2400" dirty="0"/>
              <a:t>bit, -3 = 1101</a:t>
            </a:r>
          </a:p>
          <a:p>
            <a:pPr marL="0" indent="0">
              <a:buNone/>
            </a:pPr>
            <a:r>
              <a:rPr lang="en-GB" sz="2400" dirty="0"/>
              <a:t>	</a:t>
            </a:r>
            <a:r>
              <a:rPr lang="en-GB" sz="2400" dirty="0" smtClean="0"/>
              <a:t>Normalised </a:t>
            </a:r>
            <a:r>
              <a:rPr lang="en-GB" sz="2400" dirty="0"/>
              <a:t>binary number is 0.1100000 1101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14928772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 smtClean="0"/>
              <a:t>Challenge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48531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/>
              <a:t>Normalise the following numbers, using an 8-bit mantissa and a 4-bit </a:t>
            </a:r>
            <a:r>
              <a:rPr lang="en-GB" sz="2400" dirty="0" smtClean="0"/>
              <a:t>exponent:</a:t>
            </a:r>
          </a:p>
          <a:p>
            <a:r>
              <a:rPr lang="en-GB" sz="2400" dirty="0"/>
              <a:t>(a) 0.0000110 0001</a:t>
            </a:r>
          </a:p>
          <a:p>
            <a:r>
              <a:rPr lang="en-GB" sz="2400" dirty="0"/>
              <a:t>(b) </a:t>
            </a:r>
            <a:r>
              <a:rPr lang="en-GB" sz="2400" dirty="0" smtClean="0"/>
              <a:t>1.11100110011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dirty="0" smtClean="0"/>
              <a:t>(</a:t>
            </a:r>
            <a:r>
              <a:rPr lang="en-GB" dirty="0"/>
              <a:t>b)	1.1110011 0011 = 1.1110011 x 2</a:t>
            </a:r>
            <a:r>
              <a:rPr lang="en-GB" baseline="30000" dirty="0"/>
              <a:t>3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= </a:t>
            </a:r>
            <a:r>
              <a:rPr lang="en-GB" dirty="0"/>
              <a:t>1.00110000 x 2</a:t>
            </a:r>
            <a:r>
              <a:rPr lang="en-GB" baseline="30000" dirty="0"/>
              <a:t>3-3  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Exponent </a:t>
            </a:r>
            <a:r>
              <a:rPr lang="en-GB" dirty="0"/>
              <a:t>= 0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Normalised </a:t>
            </a:r>
            <a:r>
              <a:rPr lang="en-GB" dirty="0"/>
              <a:t>binary number is 1.0011000 0000</a:t>
            </a:r>
            <a:endParaRPr lang="en-GB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34770930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Converting from denary to normalised binary floating point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48531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/>
              <a:t>To convert a denary number to normalised binary floating point, first convert the number to </a:t>
            </a:r>
            <a:r>
              <a:rPr lang="en-GB" sz="2400" dirty="0" smtClean="0"/>
              <a:t>fixed point binary.</a:t>
            </a:r>
          </a:p>
          <a:p>
            <a:pPr marL="0" indent="0">
              <a:buNone/>
            </a:pPr>
            <a:r>
              <a:rPr lang="en-GB" sz="2400" b="1" dirty="0" smtClean="0"/>
              <a:t>Example 5</a:t>
            </a:r>
          </a:p>
          <a:p>
            <a:pPr marL="0" indent="0">
              <a:buNone/>
            </a:pPr>
            <a:r>
              <a:rPr lang="en-GB" sz="2400" dirty="0"/>
              <a:t>Convert the number </a:t>
            </a:r>
            <a:r>
              <a:rPr lang="en-GB" sz="2400" dirty="0" smtClean="0"/>
              <a:t>14.25 </a:t>
            </a:r>
            <a:r>
              <a:rPr lang="en-GB" sz="2400" dirty="0"/>
              <a:t>to </a:t>
            </a:r>
            <a:r>
              <a:rPr lang="en-GB" sz="2400" dirty="0" smtClean="0"/>
              <a:t>normalised </a:t>
            </a:r>
            <a:r>
              <a:rPr lang="en-GB" sz="2400" dirty="0"/>
              <a:t>floating point binary, using an 8-bit mantissa and </a:t>
            </a:r>
            <a:r>
              <a:rPr lang="en-GB" sz="2400" dirty="0" smtClean="0"/>
              <a:t>a 4-bit </a:t>
            </a:r>
            <a:r>
              <a:rPr lang="en-GB" sz="2400" dirty="0"/>
              <a:t>exponent.</a:t>
            </a:r>
          </a:p>
          <a:p>
            <a:pPr marL="0" indent="0">
              <a:buNone/>
            </a:pPr>
            <a:r>
              <a:rPr lang="en-GB" sz="2400" dirty="0"/>
              <a:t>• In fixed point binary, </a:t>
            </a:r>
            <a:r>
              <a:rPr lang="en-GB" sz="2400" dirty="0" smtClean="0"/>
              <a:t>14.25 </a:t>
            </a:r>
            <a:r>
              <a:rPr lang="en-GB" sz="2400" dirty="0"/>
              <a:t>= 0111 0,010</a:t>
            </a:r>
          </a:p>
          <a:p>
            <a:pPr marL="0" indent="0">
              <a:buNone/>
            </a:pPr>
            <a:r>
              <a:rPr lang="en-GB" sz="2400" dirty="0" smtClean="0"/>
              <a:t>• </a:t>
            </a:r>
            <a:r>
              <a:rPr lang="en-GB" sz="2400" dirty="0"/>
              <a:t>Remember that the first digit </a:t>
            </a:r>
            <a:r>
              <a:rPr lang="en-GB" sz="2400" dirty="0" smtClean="0"/>
              <a:t>after the </a:t>
            </a:r>
            <a:r>
              <a:rPr lang="en-GB" sz="2400" dirty="0"/>
              <a:t>sign bit must be 1 in normalised form, so move the binary </a:t>
            </a:r>
            <a:r>
              <a:rPr lang="en-GB" sz="2400" dirty="0" smtClean="0"/>
              <a:t>point 4 </a:t>
            </a:r>
            <a:r>
              <a:rPr lang="en-GB" sz="2400" dirty="0"/>
              <a:t>places left and increase the exponent from 0 to </a:t>
            </a:r>
            <a:r>
              <a:rPr lang="en-GB" sz="2400" dirty="0" smtClean="0"/>
              <a:t>4. </a:t>
            </a:r>
            <a:r>
              <a:rPr lang="en-GB" sz="2400" dirty="0"/>
              <a:t>The number is equivalent to </a:t>
            </a:r>
            <a:r>
              <a:rPr lang="en-GB" sz="2400" dirty="0" smtClean="0"/>
              <a:t>0.111 </a:t>
            </a:r>
            <a:r>
              <a:rPr lang="en-GB" sz="2400" dirty="0"/>
              <a:t>0010 x </a:t>
            </a:r>
            <a:r>
              <a:rPr lang="en-GB" sz="2400" dirty="0" smtClean="0"/>
              <a:t>2</a:t>
            </a:r>
            <a:r>
              <a:rPr lang="en-GB" sz="2400" dirty="0" smtClean="0">
                <a:latin typeface="Calibri" panose="020F0502020204030204" pitchFamily="34" charset="0"/>
              </a:rPr>
              <a:t>⁴</a:t>
            </a: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• </a:t>
            </a:r>
            <a:r>
              <a:rPr lang="en-GB" sz="2400" dirty="0"/>
              <a:t>Using a 4-bit exponent, </a:t>
            </a:r>
            <a:r>
              <a:rPr lang="en-GB" sz="2400" dirty="0" smtClean="0"/>
              <a:t>14.25 </a:t>
            </a:r>
            <a:r>
              <a:rPr lang="en-GB" sz="2400" dirty="0"/>
              <a:t>= 0 11100100100</a:t>
            </a:r>
            <a:endParaRPr lang="en-GB" sz="2400" b="1" dirty="0" smtClean="0"/>
          </a:p>
          <a:p>
            <a:pPr marL="0" indent="0">
              <a:buNone/>
            </a:pPr>
            <a:r>
              <a:rPr lang="en-GB" sz="100" dirty="0"/>
              <a:t>E</a:t>
            </a:r>
          </a:p>
          <a:p>
            <a:pPr marL="0" indent="0">
              <a:buNone/>
            </a:pPr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36855050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Converting from denary to normalised binary floating point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48531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b="1" dirty="0"/>
              <a:t>Example 6</a:t>
            </a:r>
          </a:p>
          <a:p>
            <a:pPr marL="0" indent="0">
              <a:buNone/>
            </a:pPr>
            <a:r>
              <a:rPr lang="en-GB" dirty="0"/>
              <a:t>If the denary number is negative, calculate the two's complement of the fixed point binary: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e.g</a:t>
            </a:r>
            <a:r>
              <a:rPr lang="en-GB" dirty="0"/>
              <a:t>.</a:t>
            </a:r>
            <a:r>
              <a:rPr lang="en-GB" dirty="0" smtClean="0"/>
              <a:t> </a:t>
            </a:r>
            <a:r>
              <a:rPr lang="en-GB" dirty="0"/>
              <a:t>Calculate the binary equivalent of -14,25</a:t>
            </a:r>
          </a:p>
          <a:p>
            <a:pPr marL="0" indent="0">
              <a:buNone/>
            </a:pPr>
            <a:r>
              <a:rPr lang="en-GB" dirty="0" smtClean="0"/>
              <a:t>     14.25 </a:t>
            </a:r>
            <a:r>
              <a:rPr lang="en-GB" dirty="0"/>
              <a:t>= 01110.010</a:t>
            </a:r>
          </a:p>
          <a:p>
            <a:pPr marL="0" indent="0">
              <a:buNone/>
            </a:pPr>
            <a:r>
              <a:rPr lang="en-GB" dirty="0" smtClean="0"/>
              <a:t>     -</a:t>
            </a:r>
            <a:r>
              <a:rPr lang="en-GB" dirty="0"/>
              <a:t>14,25 = </a:t>
            </a:r>
            <a:r>
              <a:rPr lang="en-GB" dirty="0" smtClean="0"/>
              <a:t>10001.110 </a:t>
            </a:r>
            <a:r>
              <a:rPr lang="en-GB" dirty="0"/>
              <a:t>(two's complement)</a:t>
            </a:r>
          </a:p>
          <a:p>
            <a:pPr marL="0" indent="0">
              <a:buNone/>
            </a:pPr>
            <a:r>
              <a:rPr lang="en-GB" dirty="0"/>
              <a:t>In normalised form, the first digit after the point must be 0, so the point needs to be moved </a:t>
            </a:r>
            <a:r>
              <a:rPr lang="en-GB" dirty="0" smtClean="0"/>
              <a:t>four places </a:t>
            </a:r>
            <a:r>
              <a:rPr lang="en-GB" dirty="0"/>
              <a:t>left,</a:t>
            </a:r>
          </a:p>
          <a:p>
            <a:pPr marL="0" indent="0">
              <a:buNone/>
            </a:pPr>
            <a:r>
              <a:rPr lang="en-GB" dirty="0" smtClean="0"/>
              <a:t>10001.11 </a:t>
            </a:r>
            <a:r>
              <a:rPr lang="en-GB" dirty="0"/>
              <a:t>0 = </a:t>
            </a:r>
            <a:r>
              <a:rPr lang="en-GB" dirty="0" smtClean="0"/>
              <a:t>1.0001110 </a:t>
            </a:r>
            <a:r>
              <a:rPr lang="en-GB" dirty="0"/>
              <a:t>x </a:t>
            </a:r>
            <a:r>
              <a:rPr lang="en-GB" dirty="0" smtClean="0"/>
              <a:t>2</a:t>
            </a:r>
            <a:r>
              <a:rPr lang="en-GB" dirty="0" smtClean="0">
                <a:latin typeface="Calibri" panose="020F0502020204030204" pitchFamily="34" charset="0"/>
              </a:rPr>
              <a:t>⁴</a:t>
            </a:r>
            <a:r>
              <a:rPr lang="en-GB" dirty="0" smtClean="0"/>
              <a:t> </a:t>
            </a:r>
            <a:r>
              <a:rPr lang="en-GB" dirty="0"/>
              <a:t>= </a:t>
            </a:r>
            <a:r>
              <a:rPr lang="en-GB" dirty="0" smtClean="0"/>
              <a:t>10001110  0100</a:t>
            </a:r>
            <a:r>
              <a:rPr lang="en-GB" sz="100" dirty="0" smtClean="0"/>
              <a:t>E</a:t>
            </a: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7647763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 smtClean="0"/>
              <a:t>Challenge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34849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Convert the following numbers to normalised binary floating point numbers, using an </a:t>
            </a:r>
            <a:r>
              <a:rPr lang="en-GB" dirty="0" smtClean="0"/>
              <a:t>8-bit mantissa </a:t>
            </a:r>
            <a:r>
              <a:rPr lang="en-GB" dirty="0"/>
              <a:t>and 4-bit exponent:</a:t>
            </a:r>
          </a:p>
          <a:p>
            <a:r>
              <a:rPr lang="en-GB" dirty="0"/>
              <a:t>(a) 16.75 </a:t>
            </a:r>
            <a:endParaRPr lang="en-GB" dirty="0" smtClean="0"/>
          </a:p>
          <a:p>
            <a:r>
              <a:rPr lang="en-GB" dirty="0" smtClean="0"/>
              <a:t>(</a:t>
            </a:r>
            <a:r>
              <a:rPr lang="en-GB" dirty="0"/>
              <a:t>b) -4,5</a:t>
            </a:r>
            <a:endParaRPr lang="en-GB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19513760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 smtClean="0"/>
              <a:t>Challenge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280920" cy="34849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800" dirty="0"/>
              <a:t>Convert the following numbers to normalised binary floating point numbers, using an </a:t>
            </a:r>
            <a:r>
              <a:rPr lang="en-GB" sz="2800" dirty="0" smtClean="0"/>
              <a:t>8-bit mantissa </a:t>
            </a:r>
            <a:r>
              <a:rPr lang="en-GB" sz="2800" dirty="0"/>
              <a:t>and 4-bit exponent</a:t>
            </a:r>
            <a:r>
              <a:rPr lang="en-GB" sz="2800" dirty="0" smtClean="0"/>
              <a:t>: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400" dirty="0"/>
              <a:t>(</a:t>
            </a:r>
            <a:r>
              <a:rPr lang="en-GB" sz="2400" dirty="0" smtClean="0"/>
              <a:t>a) 010000.11 </a:t>
            </a:r>
            <a:r>
              <a:rPr lang="en-GB" sz="2400" dirty="0"/>
              <a:t>= 0.1000011 x 2</a:t>
            </a:r>
            <a:r>
              <a:rPr lang="en-GB" sz="2400" baseline="30000" dirty="0"/>
              <a:t>5 </a:t>
            </a:r>
            <a:r>
              <a:rPr lang="en-GB" sz="2400" dirty="0"/>
              <a:t>= 01000011 0101	</a:t>
            </a:r>
          </a:p>
          <a:p>
            <a:pPr marL="0" indent="0">
              <a:buNone/>
            </a:pPr>
            <a:r>
              <a:rPr lang="en-GB" sz="2400" dirty="0" smtClean="0"/>
              <a:t>(b) 4.5 </a:t>
            </a:r>
            <a:r>
              <a:rPr lang="en-GB" sz="2400" dirty="0"/>
              <a:t>= 0100.1000</a:t>
            </a:r>
          </a:p>
          <a:p>
            <a:pPr marL="0" indent="0">
              <a:buNone/>
            </a:pPr>
            <a:r>
              <a:rPr lang="en-GB" sz="2400" dirty="0"/>
              <a:t> </a:t>
            </a:r>
            <a:r>
              <a:rPr lang="en-GB" sz="2400" dirty="0" smtClean="0"/>
              <a:t>    -</a:t>
            </a:r>
            <a:r>
              <a:rPr lang="en-GB" sz="2400" dirty="0"/>
              <a:t>4.5 = 1011.1000 = 1.0111000 x 2</a:t>
            </a:r>
            <a:r>
              <a:rPr lang="en-GB" sz="2400" baseline="30000" dirty="0"/>
              <a:t>3 </a:t>
            </a:r>
            <a:r>
              <a:rPr lang="en-GB" sz="2400" dirty="0"/>
              <a:t>= </a:t>
            </a:r>
            <a:r>
              <a:rPr lang="en-GB" sz="2400" dirty="0" smtClean="0"/>
              <a:t>10111000 0011</a:t>
            </a:r>
            <a:endParaRPr lang="en-GB" sz="2400" dirty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29359635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/>
              <a:t>Normalisation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1180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/>
              <a:t>Normalisation is the process of moving the binary point of a floating point number to provide </a:t>
            </a:r>
            <a:r>
              <a:rPr lang="en-GB" sz="2400" dirty="0" smtClean="0"/>
              <a:t>the maximum </a:t>
            </a:r>
            <a:r>
              <a:rPr lang="en-GB" sz="2400" dirty="0"/>
              <a:t>level of precision for a given number of bits. This is achieved by ensuring that the first digit </a:t>
            </a:r>
            <a:r>
              <a:rPr lang="en-GB" sz="2400" dirty="0" smtClean="0"/>
              <a:t>after the </a:t>
            </a:r>
            <a:r>
              <a:rPr lang="en-GB" sz="2400" dirty="0"/>
              <a:t>binary point is a significant digit. To understand this, first consider an example in denary</a:t>
            </a:r>
            <a:r>
              <a:rPr lang="en-GB" sz="2400" dirty="0" smtClean="0"/>
              <a:t>.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In the denary system, a number such as </a:t>
            </a:r>
            <a:r>
              <a:rPr lang="en-GB" sz="2400" dirty="0" smtClean="0"/>
              <a:t>5,842,130</a:t>
            </a:r>
            <a:r>
              <a:rPr lang="en-GB" sz="2400" dirty="0" smtClean="0">
                <a:latin typeface="Calibri" panose="020F0502020204030204" pitchFamily="34" charset="0"/>
              </a:rPr>
              <a:t>₁₀</a:t>
            </a:r>
            <a:r>
              <a:rPr lang="en-GB" sz="2400" dirty="0" smtClean="0"/>
              <a:t> can </a:t>
            </a:r>
            <a:r>
              <a:rPr lang="en-GB" sz="2400" dirty="0"/>
              <a:t>be represented with a 7 -digit mantissa in </a:t>
            </a:r>
            <a:r>
              <a:rPr lang="en-GB" sz="2400" dirty="0" smtClean="0"/>
              <a:t>many different ways:</a:t>
            </a:r>
          </a:p>
          <a:p>
            <a:r>
              <a:rPr lang="en-GB" dirty="0"/>
              <a:t>0.584213 x </a:t>
            </a:r>
            <a:r>
              <a:rPr lang="en-GB" dirty="0" smtClean="0"/>
              <a:t>10</a:t>
            </a:r>
            <a:r>
              <a:rPr lang="en-GB" dirty="0">
                <a:latin typeface="Calibri" panose="020F0502020204030204" pitchFamily="34" charset="0"/>
              </a:rPr>
              <a:t>⁷</a:t>
            </a:r>
            <a:r>
              <a:rPr lang="en-GB" dirty="0" smtClean="0"/>
              <a:t> </a:t>
            </a:r>
            <a:r>
              <a:rPr lang="en-GB" dirty="0"/>
              <a:t>=</a:t>
            </a:r>
            <a:r>
              <a:rPr lang="en-GB" dirty="0" smtClean="0"/>
              <a:t> </a:t>
            </a:r>
            <a:r>
              <a:rPr lang="en-GB" dirty="0"/>
              <a:t>5,842, 130</a:t>
            </a:r>
          </a:p>
          <a:p>
            <a:r>
              <a:rPr lang="en-GB" dirty="0"/>
              <a:t>0.058421 x </a:t>
            </a:r>
            <a:r>
              <a:rPr lang="en-GB" dirty="0" smtClean="0"/>
              <a:t>10</a:t>
            </a:r>
            <a:r>
              <a:rPr lang="en-GB" dirty="0" smtClean="0">
                <a:latin typeface="Calibri" panose="020F0502020204030204" pitchFamily="34" charset="0"/>
              </a:rPr>
              <a:t>⁸</a:t>
            </a:r>
            <a:r>
              <a:rPr lang="en-GB" dirty="0" smtClean="0"/>
              <a:t> </a:t>
            </a:r>
            <a:r>
              <a:rPr lang="en-GB" dirty="0"/>
              <a:t>=</a:t>
            </a:r>
            <a:r>
              <a:rPr lang="en-GB" dirty="0" smtClean="0"/>
              <a:t> </a:t>
            </a:r>
            <a:r>
              <a:rPr lang="en-GB" dirty="0"/>
              <a:t>5,842, 100</a:t>
            </a:r>
          </a:p>
          <a:p>
            <a:r>
              <a:rPr lang="en-GB" dirty="0"/>
              <a:t>0.005842 x </a:t>
            </a:r>
            <a:r>
              <a:rPr lang="en-GB" dirty="0" smtClean="0"/>
              <a:t>10</a:t>
            </a:r>
            <a:r>
              <a:rPr lang="en-GB" dirty="0" smtClean="0">
                <a:latin typeface="Calibri" panose="020F0502020204030204" pitchFamily="34" charset="0"/>
              </a:rPr>
              <a:t>⁹</a:t>
            </a:r>
            <a:r>
              <a:rPr lang="en-GB" dirty="0" smtClean="0"/>
              <a:t> </a:t>
            </a:r>
            <a:r>
              <a:rPr lang="en-GB" dirty="0"/>
              <a:t>=</a:t>
            </a:r>
            <a:r>
              <a:rPr lang="en-GB" dirty="0" smtClean="0"/>
              <a:t> </a:t>
            </a:r>
            <a:r>
              <a:rPr lang="en-GB" dirty="0"/>
              <a:t>5,842,000</a:t>
            </a:r>
            <a:endParaRPr lang="en-GB" sz="1100" dirty="0" smtClean="0"/>
          </a:p>
          <a:p>
            <a:endParaRPr lang="en-GB" sz="18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1899290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/>
              <a:t>Normalisation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1180728"/>
          </a:xfrm>
        </p:spPr>
        <p:txBody>
          <a:bodyPr>
            <a:noAutofit/>
          </a:bodyPr>
          <a:lstStyle/>
          <a:p>
            <a:r>
              <a:rPr lang="en-GB" dirty="0" smtClean="0"/>
              <a:t>0.584213 </a:t>
            </a:r>
            <a:r>
              <a:rPr lang="en-GB" dirty="0"/>
              <a:t>x </a:t>
            </a:r>
            <a:r>
              <a:rPr lang="en-GB" dirty="0" smtClean="0"/>
              <a:t>10</a:t>
            </a:r>
            <a:r>
              <a:rPr lang="en-GB" dirty="0">
                <a:latin typeface="Calibri" panose="020F0502020204030204" pitchFamily="34" charset="0"/>
              </a:rPr>
              <a:t>⁷</a:t>
            </a:r>
            <a:r>
              <a:rPr lang="en-GB" dirty="0" smtClean="0"/>
              <a:t> </a:t>
            </a:r>
            <a:r>
              <a:rPr lang="en-GB" dirty="0"/>
              <a:t>=</a:t>
            </a:r>
            <a:r>
              <a:rPr lang="en-GB" dirty="0" smtClean="0"/>
              <a:t> </a:t>
            </a:r>
            <a:r>
              <a:rPr lang="en-GB" dirty="0"/>
              <a:t>5,842, 130</a:t>
            </a:r>
          </a:p>
          <a:p>
            <a:r>
              <a:rPr lang="en-GB" dirty="0"/>
              <a:t>0.058421 x </a:t>
            </a:r>
            <a:r>
              <a:rPr lang="en-GB" dirty="0" smtClean="0"/>
              <a:t>10</a:t>
            </a:r>
            <a:r>
              <a:rPr lang="en-GB" dirty="0" smtClean="0">
                <a:latin typeface="Calibri" panose="020F0502020204030204" pitchFamily="34" charset="0"/>
              </a:rPr>
              <a:t>⁸</a:t>
            </a:r>
            <a:r>
              <a:rPr lang="en-GB" dirty="0" smtClean="0"/>
              <a:t> </a:t>
            </a:r>
            <a:r>
              <a:rPr lang="en-GB" dirty="0"/>
              <a:t>=</a:t>
            </a:r>
            <a:r>
              <a:rPr lang="en-GB" dirty="0" smtClean="0"/>
              <a:t> </a:t>
            </a:r>
            <a:r>
              <a:rPr lang="en-GB" dirty="0"/>
              <a:t>5,842, 100</a:t>
            </a:r>
          </a:p>
          <a:p>
            <a:r>
              <a:rPr lang="en-GB" dirty="0"/>
              <a:t>0.005842 x </a:t>
            </a:r>
            <a:r>
              <a:rPr lang="en-GB" dirty="0" smtClean="0"/>
              <a:t>10</a:t>
            </a:r>
            <a:r>
              <a:rPr lang="en-GB" dirty="0" smtClean="0">
                <a:latin typeface="Calibri" panose="020F0502020204030204" pitchFamily="34" charset="0"/>
              </a:rPr>
              <a:t>⁹</a:t>
            </a:r>
            <a:r>
              <a:rPr lang="en-GB" dirty="0" smtClean="0"/>
              <a:t> </a:t>
            </a:r>
            <a:r>
              <a:rPr lang="en-GB" dirty="0"/>
              <a:t>=</a:t>
            </a:r>
            <a:r>
              <a:rPr lang="en-GB" dirty="0" smtClean="0"/>
              <a:t> 5,842,000</a:t>
            </a:r>
          </a:p>
          <a:p>
            <a:endParaRPr lang="en-GB" sz="1100" dirty="0"/>
          </a:p>
          <a:p>
            <a:pPr marL="0" indent="0">
              <a:buNone/>
            </a:pPr>
            <a:r>
              <a:rPr lang="en-GB" dirty="0"/>
              <a:t>The first representation, with a significant (non-zero) digit after the decimal point, has the </a:t>
            </a:r>
            <a:r>
              <a:rPr lang="en-GB" dirty="0" smtClean="0"/>
              <a:t>maximum precision</a:t>
            </a:r>
            <a:r>
              <a:rPr lang="en-GB" dirty="0"/>
              <a:t>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 </a:t>
            </a:r>
            <a:r>
              <a:rPr lang="en-GB" dirty="0"/>
              <a:t>number such as 0.00000584213 can be represented as 0.584213 x </a:t>
            </a:r>
            <a:r>
              <a:rPr lang="en-GB" dirty="0" smtClean="0"/>
              <a:t>10</a:t>
            </a:r>
            <a:r>
              <a:rPr lang="en-GB" dirty="0" smtClean="0">
                <a:latin typeface="Calibri" panose="020F0502020204030204" pitchFamily="34" charset="0"/>
              </a:rPr>
              <a:t>⁻⁵</a:t>
            </a:r>
            <a:r>
              <a:rPr lang="en-GB" dirty="0" smtClean="0"/>
              <a:t>.</a:t>
            </a:r>
            <a:endParaRPr lang="en-GB" sz="1100" dirty="0" smtClean="0"/>
          </a:p>
          <a:p>
            <a:endParaRPr lang="en-GB" sz="18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21839684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Normalising a positive binary number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1180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In binary arithmetic, the leading bit of both mantissa and exponent represent the sign bit.</a:t>
            </a:r>
          </a:p>
          <a:p>
            <a:pPr marL="0" indent="0">
              <a:buNone/>
            </a:pPr>
            <a:r>
              <a:rPr lang="en-GB" dirty="0" smtClean="0"/>
              <a:t>In </a:t>
            </a:r>
            <a:r>
              <a:rPr lang="en-GB" dirty="0"/>
              <a:t>normalised floating paint form:</a:t>
            </a:r>
          </a:p>
          <a:p>
            <a:pPr marL="0" indent="0" algn="ctr">
              <a:buNone/>
            </a:pPr>
            <a:r>
              <a:rPr lang="en-GB" b="1" dirty="0"/>
              <a:t>A positive number has a sign bit of </a:t>
            </a:r>
            <a:r>
              <a:rPr lang="en-GB" b="1" dirty="0" smtClean="0"/>
              <a:t>0 </a:t>
            </a:r>
            <a:r>
              <a:rPr lang="en-GB" b="1" dirty="0"/>
              <a:t>and the next digit is always 1.</a:t>
            </a:r>
          </a:p>
          <a:p>
            <a:pPr marL="0" indent="0">
              <a:buNone/>
            </a:pPr>
            <a:r>
              <a:rPr lang="en-GB" dirty="0" smtClean="0"/>
              <a:t>This </a:t>
            </a:r>
            <a:r>
              <a:rPr lang="en-GB" dirty="0"/>
              <a:t>means that the mantissa of a positive number in normalised form always lies between </a:t>
            </a:r>
            <a:r>
              <a:rPr lang="en-GB" i="1" dirty="0">
                <a:latin typeface="Calibri" panose="020F0502020204030204" pitchFamily="34" charset="0"/>
              </a:rPr>
              <a:t>½</a:t>
            </a:r>
            <a:r>
              <a:rPr lang="en-GB" i="1" dirty="0" smtClean="0"/>
              <a:t> </a:t>
            </a:r>
            <a:r>
              <a:rPr lang="en-GB" dirty="0"/>
              <a:t>and 1.</a:t>
            </a:r>
            <a:endParaRPr lang="en-GB" sz="18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17766281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 smtClean="0"/>
              <a:t>Example 1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1180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 smtClean="0"/>
              <a:t>Normalise </a:t>
            </a:r>
            <a:r>
              <a:rPr lang="en-GB" dirty="0"/>
              <a:t>the binary number 0.0001011 0101, held in an 8-bit mantissa and a 4-bit exponent.</a:t>
            </a:r>
          </a:p>
          <a:p>
            <a:pPr marL="0" indent="0">
              <a:buNone/>
            </a:pPr>
            <a:r>
              <a:rPr lang="en-GB" dirty="0"/>
              <a:t>• The binary point needs to move 3 places to the right so that there is a 1 following the binary point.</a:t>
            </a:r>
          </a:p>
          <a:p>
            <a:pPr marL="0" indent="0">
              <a:buNone/>
            </a:pPr>
            <a:r>
              <a:rPr lang="en-GB" dirty="0"/>
              <a:t>• Making the mantissa larger means we must compensate by making the exponent smaller, so </a:t>
            </a:r>
            <a:r>
              <a:rPr lang="en-GB" dirty="0" smtClean="0"/>
              <a:t>subtract 3 </a:t>
            </a:r>
            <a:r>
              <a:rPr lang="en-GB" dirty="0"/>
              <a:t>from the exponent, resulting in an exponent of 0010.</a:t>
            </a:r>
          </a:p>
          <a:p>
            <a:pPr marL="0" indent="0">
              <a:buNone/>
            </a:pPr>
            <a:r>
              <a:rPr lang="en-GB" dirty="0"/>
              <a:t>• The normalised number is 0.1 011000 0010</a:t>
            </a:r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9734872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 fontScale="90000"/>
          </a:bodyPr>
          <a:lstStyle/>
          <a:p>
            <a:r>
              <a:rPr lang="en-GB" dirty="0"/>
              <a:t>Normalising a negative binary number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1180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An </a:t>
            </a:r>
            <a:r>
              <a:rPr lang="en-GB" dirty="0" err="1"/>
              <a:t>unnormalised</a:t>
            </a:r>
            <a:r>
              <a:rPr lang="en-GB" dirty="0"/>
              <a:t> number </a:t>
            </a:r>
            <a:r>
              <a:rPr lang="en-GB" dirty="0" smtClean="0"/>
              <a:t>will </a:t>
            </a:r>
            <a:r>
              <a:rPr lang="en-GB" dirty="0"/>
              <a:t>have a sign bit of 1 and one or more 1 s after the binary point.</a:t>
            </a:r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37477593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 smtClean="0"/>
              <a:t>Example 2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11807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/>
              <a:t>Normalise the binary number 1.111 0111 0001, held in an 8-bit mantissa and a 4-bit exponent.</a:t>
            </a:r>
          </a:p>
          <a:p>
            <a:pPr marL="0" indent="0">
              <a:buNone/>
            </a:pPr>
            <a:r>
              <a:rPr lang="en-GB" sz="2400" dirty="0"/>
              <a:t>• Move the binary point right 3 places, so that it is just before the first 0 digit. The mantissa is </a:t>
            </a:r>
            <a:r>
              <a:rPr lang="en-GB" sz="2400" dirty="0" smtClean="0"/>
              <a:t>now 1.0111 </a:t>
            </a:r>
            <a:r>
              <a:rPr lang="en-GB" sz="2400" dirty="0"/>
              <a:t>000</a:t>
            </a:r>
          </a:p>
          <a:p>
            <a:pPr marL="0" indent="0">
              <a:buNone/>
            </a:pPr>
            <a:r>
              <a:rPr lang="en-GB" sz="2400" dirty="0"/>
              <a:t>• Moving the binary point to the right makes the number larger, so we must make the exponent </a:t>
            </a:r>
            <a:r>
              <a:rPr lang="en-GB" sz="2400" dirty="0" smtClean="0"/>
              <a:t>smaller to </a:t>
            </a:r>
            <a:r>
              <a:rPr lang="en-GB" sz="2400" dirty="0"/>
              <a:t>compensate. Subtract 3 from the exponent. The exponent is now 1 - 3 = -2 = 1110</a:t>
            </a:r>
          </a:p>
          <a:p>
            <a:pPr marL="0" indent="0">
              <a:buNone/>
            </a:pPr>
            <a:r>
              <a:rPr lang="en-GB" sz="2400" dirty="0"/>
              <a:t>• The normalised number is 1.0111 000 1110</a:t>
            </a:r>
          </a:p>
          <a:p>
            <a:pPr marL="0" indent="0">
              <a:buNone/>
            </a:pPr>
            <a:r>
              <a:rPr lang="en-GB" sz="2400" dirty="0"/>
              <a:t>A normalised negative number has a sign bit of 1 and the next bit is always </a:t>
            </a:r>
            <a:r>
              <a:rPr lang="en-GB" sz="2400" dirty="0" smtClean="0"/>
              <a:t>0.</a:t>
            </a:r>
            <a:endParaRPr lang="en-GB" sz="2400" dirty="0"/>
          </a:p>
          <a:p>
            <a:pPr marL="0" indent="0">
              <a:buNone/>
            </a:pPr>
            <a:r>
              <a:rPr lang="en-GB" sz="2400" dirty="0"/>
              <a:t>The mantissa of a negative number in normalised form always lies between </a:t>
            </a:r>
            <a:r>
              <a:rPr lang="en-GB" sz="2400" dirty="0" smtClean="0"/>
              <a:t>-</a:t>
            </a:r>
            <a:r>
              <a:rPr lang="en-GB" sz="2400" dirty="0">
                <a:latin typeface="Calibri" panose="020F0502020204030204" pitchFamily="34" charset="0"/>
              </a:rPr>
              <a:t>½</a:t>
            </a:r>
            <a:r>
              <a:rPr lang="en-GB" sz="2400" dirty="0" smtClean="0"/>
              <a:t> </a:t>
            </a:r>
            <a:r>
              <a:rPr lang="en-GB" sz="2400" dirty="0"/>
              <a:t>and -1.</a:t>
            </a:r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16413406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 smtClean="0"/>
              <a:t>Example 3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26208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What does the </a:t>
            </a:r>
            <a:r>
              <a:rPr lang="en-GB" dirty="0" smtClean="0"/>
              <a:t>following </a:t>
            </a:r>
            <a:r>
              <a:rPr lang="en-GB" dirty="0"/>
              <a:t>binary number (with a 5- bit mantissa and a 3-bit exponent) represent in denary</a:t>
            </a:r>
            <a:r>
              <a:rPr lang="en-GB" dirty="0" smtClean="0"/>
              <a:t>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6600" dirty="0" smtClean="0"/>
              <a:t>01111011</a:t>
            </a:r>
          </a:p>
          <a:p>
            <a:pPr marL="0" indent="0">
              <a:buNone/>
            </a:pPr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29666987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95536" y="228600"/>
            <a:ext cx="8568952" cy="990600"/>
          </a:xfrm>
        </p:spPr>
        <p:txBody>
          <a:bodyPr>
            <a:normAutofit/>
          </a:bodyPr>
          <a:lstStyle/>
          <a:p>
            <a:r>
              <a:rPr lang="en-GB" b="1" dirty="0" smtClean="0"/>
              <a:t>Example 3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34849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/>
              <a:t>What does the </a:t>
            </a:r>
            <a:r>
              <a:rPr lang="en-GB" dirty="0" smtClean="0"/>
              <a:t>following </a:t>
            </a:r>
            <a:r>
              <a:rPr lang="en-GB" dirty="0"/>
              <a:t>binary number (with a 5- bit mantissa and a 3-bit exponent) represent in denary</a:t>
            </a:r>
            <a:r>
              <a:rPr lang="en-GB" dirty="0" smtClean="0"/>
              <a:t>?</a:t>
            </a:r>
          </a:p>
          <a:p>
            <a:pPr marL="0" indent="0">
              <a:buNone/>
            </a:pPr>
            <a:endParaRPr lang="en-GB" sz="5400" dirty="0"/>
          </a:p>
          <a:p>
            <a:pPr marL="0" indent="0">
              <a:buNone/>
            </a:pPr>
            <a:r>
              <a:rPr lang="en-GB" sz="6000" dirty="0" smtClean="0"/>
              <a:t>01111011</a:t>
            </a:r>
            <a:endParaRPr lang="en-GB" sz="5400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sz="100" dirty="0"/>
          </a:p>
          <a:p>
            <a:pPr marL="0" indent="0">
              <a:buNone/>
            </a:pPr>
            <a:endParaRPr lang="en-GB" sz="100" dirty="0" smtClean="0"/>
          </a:p>
          <a:p>
            <a:pPr marL="0" indent="0">
              <a:buNone/>
            </a:pPr>
            <a:r>
              <a:rPr lang="en-GB" dirty="0" smtClean="0"/>
              <a:t>This </a:t>
            </a:r>
            <a:r>
              <a:rPr lang="en-GB" dirty="0"/>
              <a:t>is the largest positive number that can be held using a 5-bit mantissa and a 3-bit exponent, </a:t>
            </a:r>
            <a:r>
              <a:rPr lang="en-GB" dirty="0" smtClean="0"/>
              <a:t>and represents </a:t>
            </a:r>
            <a:r>
              <a:rPr lang="en-GB" b="1" dirty="0"/>
              <a:t>0.1111 x </a:t>
            </a:r>
            <a:r>
              <a:rPr lang="en-GB" b="1" dirty="0" smtClean="0"/>
              <a:t>2</a:t>
            </a:r>
            <a:r>
              <a:rPr lang="en-GB" b="1" dirty="0" smtClean="0">
                <a:latin typeface="Calibri" panose="020F0502020204030204" pitchFamily="34" charset="0"/>
              </a:rPr>
              <a:t>³</a:t>
            </a:r>
            <a:r>
              <a:rPr lang="en-GB" b="1" dirty="0" smtClean="0"/>
              <a:t> </a:t>
            </a:r>
            <a:r>
              <a:rPr lang="en-GB" b="1" dirty="0"/>
              <a:t>= 7.5</a:t>
            </a:r>
            <a:endParaRPr lang="en-GB" sz="100" b="1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  <a:p>
            <a:endParaRPr lang="en-GB" sz="100" dirty="0"/>
          </a:p>
          <a:p>
            <a:endParaRPr lang="en-GB" sz="100" dirty="0" smtClean="0"/>
          </a:p>
        </p:txBody>
      </p:sp>
    </p:spTree>
    <p:extLst>
      <p:ext uri="{BB962C8B-B14F-4D97-AF65-F5344CB8AC3E}">
        <p14:creationId xmlns:p14="http://schemas.microsoft.com/office/powerpoint/2010/main" val="41809849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63432</TotalTime>
  <Words>965</Words>
  <Application>Microsoft Office PowerPoint</Application>
  <PresentationFormat>On-screen Show (4:3)</PresentationFormat>
  <Paragraphs>212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Calibri</vt:lpstr>
      <vt:lpstr>Tw Cen MT</vt:lpstr>
      <vt:lpstr>Wingdings</vt:lpstr>
      <vt:lpstr>Wingdings 2</vt:lpstr>
      <vt:lpstr>Median</vt:lpstr>
      <vt:lpstr>Normalisation of floating point numbers</vt:lpstr>
      <vt:lpstr>Normalisation</vt:lpstr>
      <vt:lpstr>Normalisation</vt:lpstr>
      <vt:lpstr>Normalising a positive binary number</vt:lpstr>
      <vt:lpstr>Example 1</vt:lpstr>
      <vt:lpstr>Normalising a negative binary number</vt:lpstr>
      <vt:lpstr>Example 2</vt:lpstr>
      <vt:lpstr>Example 3</vt:lpstr>
      <vt:lpstr>Example 3</vt:lpstr>
      <vt:lpstr>Example 4</vt:lpstr>
      <vt:lpstr>Example 4</vt:lpstr>
      <vt:lpstr>Challenge</vt:lpstr>
      <vt:lpstr>Challenge</vt:lpstr>
      <vt:lpstr>Challenge</vt:lpstr>
      <vt:lpstr>Converting from denary to normalised binary floating point</vt:lpstr>
      <vt:lpstr>Converting from denary to normalised binary floating point</vt:lpstr>
      <vt:lpstr>Challenge</vt:lpstr>
      <vt:lpstr>Challenge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Miss Newport</dc:creator>
  <cp:lastModifiedBy>R Lofthouse</cp:lastModifiedBy>
  <cp:revision>460</cp:revision>
  <dcterms:created xsi:type="dcterms:W3CDTF">2014-06-23T10:47:17Z</dcterms:created>
  <dcterms:modified xsi:type="dcterms:W3CDTF">2019-01-21T18:21:43Z</dcterms:modified>
</cp:coreProperties>
</file>