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15" r:id="rId3"/>
    <p:sldId id="316" r:id="rId4"/>
    <p:sldId id="317" r:id="rId5"/>
    <p:sldId id="318" r:id="rId6"/>
    <p:sldId id="319"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3728" autoAdjust="0"/>
  </p:normalViewPr>
  <p:slideViewPr>
    <p:cSldViewPr>
      <p:cViewPr varScale="1">
        <p:scale>
          <a:sx n="64" d="100"/>
          <a:sy n="64" d="100"/>
        </p:scale>
        <p:origin x="15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19/04/2017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19/04/2017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19/04/2017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19/04/2017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19/04/2017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19/04/2017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38600"/>
            <a:ext cx="6931496" cy="1828800"/>
          </a:xfrm>
        </p:spPr>
        <p:txBody>
          <a:bodyPr>
            <a:normAutofit/>
          </a:bodyPr>
          <a:lstStyle/>
          <a:p>
            <a:r>
              <a:rPr lang="en-GB" sz="4800" cap="none" dirty="0"/>
              <a:t>Input Devices</a:t>
            </a:r>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3052936"/>
          </a:xfrm>
        </p:spPr>
        <p:txBody>
          <a:bodyPr>
            <a:normAutofit/>
          </a:bodyPr>
          <a:lstStyle/>
          <a:p>
            <a:pPr marL="0" indent="0">
              <a:buNone/>
            </a:pPr>
            <a:r>
              <a:rPr lang="en-GB" sz="2000" dirty="0">
                <a:solidFill>
                  <a:srgbClr val="EA157A"/>
                </a:solidFill>
              </a:rPr>
              <a:t>Barcode Readers  </a:t>
            </a:r>
          </a:p>
          <a:p>
            <a:pPr marL="0" indent="0">
              <a:buNone/>
            </a:pPr>
            <a:r>
              <a:rPr lang="en-GB" sz="2000" dirty="0"/>
              <a:t>There are four different barcode readers available, each using slightly different technology for reading and decoding a barcode.  The four types are:</a:t>
            </a:r>
          </a:p>
          <a:p>
            <a:r>
              <a:rPr lang="en-GB" sz="2000" dirty="0"/>
              <a:t>Pen-type readers</a:t>
            </a:r>
          </a:p>
          <a:p>
            <a:r>
              <a:rPr lang="en-GB" sz="2000" dirty="0"/>
              <a:t>Laser scanners</a:t>
            </a:r>
          </a:p>
          <a:p>
            <a:r>
              <a:rPr lang="en-GB" sz="2000" dirty="0"/>
              <a:t>CCD readers </a:t>
            </a:r>
          </a:p>
          <a:p>
            <a:r>
              <a:rPr lang="en-GB" sz="2000" dirty="0"/>
              <a:t>Camera based readers</a:t>
            </a: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85836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3701008"/>
          </a:xfrm>
        </p:spPr>
        <p:txBody>
          <a:bodyPr>
            <a:normAutofit fontScale="70000" lnSpcReduction="20000"/>
          </a:bodyPr>
          <a:lstStyle/>
          <a:p>
            <a:pPr marL="0" indent="0">
              <a:buNone/>
            </a:pPr>
            <a:r>
              <a:rPr lang="en-GB" sz="3400" dirty="0">
                <a:solidFill>
                  <a:srgbClr val="EA157A"/>
                </a:solidFill>
              </a:rPr>
              <a:t>Pen-type readers</a:t>
            </a:r>
          </a:p>
          <a:p>
            <a:pPr marL="0" indent="0">
              <a:buNone/>
            </a:pPr>
            <a:r>
              <a:rPr lang="en-GB" dirty="0"/>
              <a:t>Pen-type readers consist of a light source and photodiode that are placed next to each other in the tip of a pen or wand. To read a bar code, the person holding the pen must move the tip of it across the bars at a relatively uniform speed. The photodiode measures the intensity of the light reflected back from the light source as the tip crosses each bar and space in the printed code. </a:t>
            </a:r>
          </a:p>
          <a:p>
            <a:pPr marL="0" indent="0">
              <a:buNone/>
            </a:pPr>
            <a:r>
              <a:rPr lang="en-GB" dirty="0"/>
              <a:t>The photodiode generates a waveform that is used to measure the widths of the bars and spaces in the bar code. Dark bars in the bar code absorb light and white spaces reflect light so that the voltage waveform generated by the photodiode is a representation of the bar and space pattern in the bar code. This waveform is decoded by the scanner in a manner similar to the way Morse code dots and dashes are decoded.</a:t>
            </a:r>
            <a:endParaRPr lang="en-GB" sz="2000" dirty="0">
              <a:solidFill>
                <a:srgbClr val="EA157A"/>
              </a:solidFill>
            </a:endParaRP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3195637" y="4848770"/>
            <a:ext cx="2752725" cy="1666875"/>
          </a:xfrm>
          <a:prstGeom prst="rect">
            <a:avLst/>
          </a:prstGeom>
        </p:spPr>
      </p:pic>
    </p:spTree>
    <p:extLst>
      <p:ext uri="{BB962C8B-B14F-4D97-AF65-F5344CB8AC3E}">
        <p14:creationId xmlns:p14="http://schemas.microsoft.com/office/powerpoint/2010/main" val="25795031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3052936"/>
          </a:xfrm>
        </p:spPr>
        <p:txBody>
          <a:bodyPr>
            <a:normAutofit fontScale="77500" lnSpcReduction="20000"/>
          </a:bodyPr>
          <a:lstStyle/>
          <a:p>
            <a:pPr marL="0" indent="0">
              <a:buNone/>
            </a:pPr>
            <a:r>
              <a:rPr lang="en-GB" sz="2800" dirty="0">
                <a:solidFill>
                  <a:srgbClr val="EA157A"/>
                </a:solidFill>
              </a:rPr>
              <a:t>Laser scanners</a:t>
            </a:r>
          </a:p>
          <a:p>
            <a:pPr marL="0" indent="0">
              <a:buNone/>
            </a:pPr>
            <a:r>
              <a:rPr lang="en-GB" dirty="0"/>
              <a:t>Laser scanners work the same way as pen type readers except that they use a laser beam as the light source and typically employ either a reciprocating mirror or a rotating prism to scan the laser beam back and forth across the bar code. As with the pen type reader, a photo-diode is used to measure the intensity of the light reflected back from the bar code. In both pen readers and laser scanners, the light emitted by the reader is rapidly varied in brightness with a data pattern and the photo-diode receive circuitry is designed to detect only signals with the same modulated pattern.</a:t>
            </a:r>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4139952" y="4293096"/>
            <a:ext cx="3491880" cy="2329084"/>
          </a:xfrm>
          <a:prstGeom prst="rect">
            <a:avLst/>
          </a:prstGeom>
        </p:spPr>
      </p:pic>
    </p:spTree>
    <p:extLst>
      <p:ext uri="{BB962C8B-B14F-4D97-AF65-F5344CB8AC3E}">
        <p14:creationId xmlns:p14="http://schemas.microsoft.com/office/powerpoint/2010/main" val="39493615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lnSpcReduction="10000"/>
          </a:bodyPr>
          <a:lstStyle/>
          <a:p>
            <a:pPr marL="0" indent="0">
              <a:buNone/>
            </a:pPr>
            <a:r>
              <a:rPr lang="en-GB" sz="2800" dirty="0">
                <a:solidFill>
                  <a:srgbClr val="EA157A"/>
                </a:solidFill>
              </a:rPr>
              <a:t>Camera-based readers </a:t>
            </a:r>
          </a:p>
          <a:p>
            <a:pPr marL="0" indent="0">
              <a:buNone/>
            </a:pPr>
            <a:r>
              <a:rPr lang="en-GB" sz="2400" dirty="0"/>
              <a:t>A camera-based imaging scanner uses a camera and image processing techniques to decode a 1D or 2D bar code.  An imaging scanner can read a barcode on any surface, printed or onscreen, and can also read a code that is damaged or poorly printed.  They are used in multiple applications such as:</a:t>
            </a:r>
          </a:p>
          <a:p>
            <a:r>
              <a:rPr lang="en-GB" sz="2000" dirty="0"/>
              <a:t>Age verification by scanning a driving licence </a:t>
            </a:r>
          </a:p>
          <a:p>
            <a:r>
              <a:rPr lang="en-GB" sz="2000" dirty="0"/>
              <a:t>Couponing – 2D coupons can be emailed to customers</a:t>
            </a:r>
          </a:p>
          <a:p>
            <a:r>
              <a:rPr lang="en-GB" sz="2000" dirty="0"/>
              <a:t>Event ticketing </a:t>
            </a:r>
          </a:p>
          <a:p>
            <a:pPr marL="0" indent="0">
              <a:buNone/>
            </a:pPr>
            <a:r>
              <a:rPr lang="en-GB" sz="2000" dirty="0"/>
              <a:t>Consumers can use a cell phone to scan a QR code which can, for example;</a:t>
            </a:r>
          </a:p>
          <a:p>
            <a:r>
              <a:rPr lang="en-GB" sz="2000" dirty="0"/>
              <a:t>Display a catalogue of movies or DVDs</a:t>
            </a:r>
          </a:p>
          <a:p>
            <a:r>
              <a:rPr lang="en-GB" sz="2000" dirty="0"/>
              <a:t>Play an MP3 when scanned</a:t>
            </a:r>
          </a:p>
          <a:p>
            <a:r>
              <a:rPr lang="en-GB" sz="2000" dirty="0"/>
              <a:t>Display nutrition information about a product</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65400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a:bodyPr>
          <a:lstStyle/>
          <a:p>
            <a:pPr marL="0" indent="0">
              <a:buNone/>
            </a:pPr>
            <a:r>
              <a:rPr lang="en-GB" sz="2800" dirty="0">
                <a:solidFill>
                  <a:srgbClr val="EA157A"/>
                </a:solidFill>
              </a:rPr>
              <a:t>Digital Cameras </a:t>
            </a:r>
          </a:p>
          <a:p>
            <a:pPr marL="0" indent="0">
              <a:buNone/>
            </a:pPr>
            <a:r>
              <a:rPr lang="en-GB" sz="2400" dirty="0"/>
              <a:t>A digital camera uses a CCD or CMOS (Complementary Metal Oxide Semiconductor) sensor comprising millions of tiny light sensors arranged in a grid.  The binary data from each sensor is recorded onto the camera’s memory card so that the image can be reproduced using suitable software at a computer.</a:t>
            </a:r>
          </a:p>
          <a:p>
            <a:pPr marL="0" indent="0">
              <a:buNone/>
            </a:pPr>
            <a:endParaRPr lang="en-GB" sz="2400" dirty="0"/>
          </a:p>
          <a:p>
            <a:pPr marL="0" indent="0">
              <a:buNone/>
            </a:pPr>
            <a:r>
              <a:rPr lang="en-GB" sz="2400" dirty="0"/>
              <a:t>A CCD sensor tends to produce higher quality images and they are used in higher end cameras.  They are also more reliable since the technology has been around for much longer.  This however, is at the cost of power consumption, using up to 100 times that of a CMOS sensor.</a:t>
            </a:r>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50032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a:bodyPr>
          <a:lstStyle/>
          <a:p>
            <a:pPr marL="0" indent="0">
              <a:buNone/>
            </a:pPr>
            <a:r>
              <a:rPr lang="en-GB" sz="2800" dirty="0">
                <a:solidFill>
                  <a:srgbClr val="EA157A"/>
                </a:solidFill>
              </a:rPr>
              <a:t>Digital Cameras </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Image result for CCD reade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2978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04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lnSpcReduction="10000"/>
          </a:bodyPr>
          <a:lstStyle/>
          <a:p>
            <a:pPr marL="0" indent="0">
              <a:buNone/>
            </a:pPr>
            <a:r>
              <a:rPr lang="en-GB" b="1" dirty="0" err="1"/>
              <a:t>Mastercard</a:t>
            </a:r>
            <a:r>
              <a:rPr lang="en-GB" b="1" dirty="0"/>
              <a:t> to allow European customers to pay using a SELFIE</a:t>
            </a:r>
          </a:p>
          <a:p>
            <a:pPr marL="0" indent="0">
              <a:buNone/>
            </a:pPr>
            <a:r>
              <a:rPr lang="en-GB" b="1" dirty="0" err="1"/>
              <a:t>Mastercard</a:t>
            </a:r>
            <a:r>
              <a:rPr lang="en-GB" b="1" dirty="0"/>
              <a:t> is rolling out its biometric identity check for online payments</a:t>
            </a:r>
            <a:endParaRPr lang="en-GB" dirty="0"/>
          </a:p>
          <a:p>
            <a:r>
              <a:rPr lang="en-GB" sz="2200" dirty="0"/>
              <a:t>The technology will use facial recognition through the camera on devices</a:t>
            </a:r>
          </a:p>
          <a:p>
            <a:r>
              <a:rPr lang="en-GB" sz="2200" dirty="0"/>
              <a:t>They will be required to blink to show the camera is looking at a real face</a:t>
            </a:r>
          </a:p>
          <a:p>
            <a:r>
              <a:rPr lang="en-GB" sz="2200" dirty="0"/>
              <a:t>Customers will also be able to use the fingerprint scanner on some phones</a:t>
            </a:r>
          </a:p>
          <a:p>
            <a:r>
              <a:rPr lang="en-GB" sz="2200" dirty="0"/>
              <a:t>It is being introduced in 12 countries including the UK, Germany, Spain, Belgium and Sweden following a series of trials in the US and Canada</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777296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Mastercard has announced it is rolling out its 'Selfie Pay' service to 12 countries across Europe. It uses facial recognition to confirm the identity of customers when paying online (illust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204864"/>
            <a:ext cx="603885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896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Content Placeholder 11"/>
          <p:cNvSpPr>
            <a:spLocks noGrp="1"/>
          </p:cNvSpPr>
          <p:nvPr>
            <p:ph sz="quarter" idx="1"/>
          </p:nvPr>
        </p:nvSpPr>
        <p:spPr>
          <a:xfrm>
            <a:off x="612648" y="1600200"/>
            <a:ext cx="8153400" cy="5069160"/>
          </a:xfrm>
        </p:spPr>
        <p:txBody>
          <a:bodyPr>
            <a:normAutofit fontScale="85000" lnSpcReduction="10000"/>
          </a:bodyPr>
          <a:lstStyle/>
          <a:p>
            <a:pPr marL="0" indent="0">
              <a:buNone/>
            </a:pPr>
            <a:r>
              <a:rPr lang="en-GB" sz="2800" dirty="0">
                <a:solidFill>
                  <a:srgbClr val="EA157A"/>
                </a:solidFill>
              </a:rPr>
              <a:t>Radio Frequency Identification (RFID) </a:t>
            </a:r>
          </a:p>
          <a:p>
            <a:r>
              <a:rPr lang="en-GB" b="1" dirty="0"/>
              <a:t>Radio-frequency identification</a:t>
            </a:r>
            <a:r>
              <a:rPr lang="en-GB" dirty="0"/>
              <a:t> (</a:t>
            </a:r>
            <a:r>
              <a:rPr lang="en-GB" b="1" i="1" dirty="0"/>
              <a:t>RFID</a:t>
            </a:r>
            <a:r>
              <a:rPr lang="en-GB" dirty="0"/>
              <a:t>) uses electromagnetic fields to automatically identify and track tags attached to objects. The tags contain electronically stored information. </a:t>
            </a:r>
          </a:p>
          <a:p>
            <a:endParaRPr lang="en-GB" dirty="0"/>
          </a:p>
          <a:p>
            <a:r>
              <a:rPr lang="en-GB" dirty="0"/>
              <a:t>RFID tags are used in many industries, for example, an RFID tag attached to an automobile during production can be used to track its progress through the assembly line; RFID-tagged pharmaceuticals can be tracked through warehouses; and implanting RFID microchips in livestock and pets allows positive identification of animals</a:t>
            </a:r>
          </a:p>
          <a:p>
            <a:pPr marL="0" indent="0">
              <a:buNone/>
            </a:pPr>
            <a:r>
              <a:rPr lang="en-GB" sz="2000" dirty="0">
                <a:solidFill>
                  <a:srgbClr val="EA157A"/>
                </a:solidFill>
              </a:rPr>
              <a:t>This technology uses both input and output – an input device to read the signal from an RFID chip, and output to transmit a signal from an active tag.</a:t>
            </a:r>
          </a:p>
        </p:txBody>
      </p:sp>
    </p:spTree>
    <p:extLst>
      <p:ext uri="{BB962C8B-B14F-4D97-AF65-F5344CB8AC3E}">
        <p14:creationId xmlns:p14="http://schemas.microsoft.com/office/powerpoint/2010/main" val="39369963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Content Placeholder 11"/>
          <p:cNvSpPr>
            <a:spLocks noGrp="1"/>
          </p:cNvSpPr>
          <p:nvPr>
            <p:ph sz="quarter" idx="1"/>
          </p:nvPr>
        </p:nvSpPr>
        <p:spPr>
          <a:xfrm>
            <a:off x="612648" y="1600200"/>
            <a:ext cx="8153400" cy="5069160"/>
          </a:xfrm>
        </p:spPr>
        <p:txBody>
          <a:bodyPr>
            <a:normAutofit fontScale="92500" lnSpcReduction="10000"/>
          </a:bodyPr>
          <a:lstStyle/>
          <a:p>
            <a:pPr marL="0" indent="0">
              <a:buNone/>
            </a:pPr>
            <a:r>
              <a:rPr lang="en-GB" sz="2800" dirty="0">
                <a:solidFill>
                  <a:srgbClr val="EA157A"/>
                </a:solidFill>
              </a:rPr>
              <a:t>Passive and Active Tags</a:t>
            </a:r>
          </a:p>
          <a:p>
            <a:pPr marL="0" indent="0">
              <a:buNone/>
            </a:pPr>
            <a:r>
              <a:rPr lang="en-GB" sz="2800" dirty="0"/>
              <a:t>Active tags are physically larger as they include a battery to power the tag so that it actively transmits a signal for a reader to pick up.   These are used to track things likely to be read from further away, such as cars as they pass through a motorway toll booth or runners in a marathon as they pas mile markers. </a:t>
            </a:r>
          </a:p>
          <a:p>
            <a:pPr marL="0" indent="0">
              <a:buNone/>
            </a:pPr>
            <a:r>
              <a:rPr lang="en-GB" sz="2800" dirty="0"/>
              <a:t>Passive tags are much cheaper to produce as they do not have a battery.  They rely on the radio waves emitted from a reader up to a metre away to provide enough electromagnetic power to the card using its coiled antenna.  These are most common in tagging items such as groceries, music CDs, smart cards – e.g. contactless bank cards </a:t>
            </a:r>
          </a:p>
        </p:txBody>
      </p:sp>
    </p:spTree>
    <p:extLst>
      <p:ext uri="{BB962C8B-B14F-4D97-AF65-F5344CB8AC3E}">
        <p14:creationId xmlns:p14="http://schemas.microsoft.com/office/powerpoint/2010/main" val="30191507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73416" y="2114331"/>
            <a:ext cx="5997167" cy="4057796"/>
            <a:chOff x="111996" y="810399"/>
            <a:chExt cx="9032004" cy="6111223"/>
          </a:xfrm>
        </p:grpSpPr>
        <p:pic>
          <p:nvPicPr>
            <p:cNvPr id="5" name="Picture 2" descr="http://techtipsnreview.com/wp-content/uploads/2011/08/2249-Logitech_G19_pic02.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837" y="2696119"/>
              <a:ext cx="1776915" cy="1020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quietpc.com/images/products/zm-gm1-large.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59143" y="3323955"/>
              <a:ext cx="1601218" cy="1200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0851" y="1888041"/>
              <a:ext cx="1143000" cy="1371600"/>
            </a:xfrm>
            <a:prstGeom prst="rect">
              <a:avLst/>
            </a:prstGeom>
          </p:spPr>
        </p:pic>
        <p:pic>
          <p:nvPicPr>
            <p:cNvPr id="9" name="Picture 8" descr="http://www.spyandsecurity.com/images/products/PIR_MOTION_CAM.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5575" y="5341248"/>
              <a:ext cx="1273175"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laornamental.com/images/Ramset%20Keypad%20with%20LCD%20Keyless%20Entry.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7822" y="844229"/>
              <a:ext cx="1245199" cy="14863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www.whenwasitinvented.org/wp-content/uploads/2011/10/scanner.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48216" y="1700808"/>
              <a:ext cx="1576879" cy="1057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s://default.secure.media.ipcdigital.co.uk/11133/000007c15/1ab9/hs50exr-600.jp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76865" y="5424350"/>
              <a:ext cx="1600138" cy="1497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http://www.lawyersandsettlements.com/blog/wp-content/uploads/2010/02/webcam.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33378" y="5164422"/>
              <a:ext cx="1632164" cy="16294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http://4.bp.blogspot.com/--z-E3xbwPf0/T-snek7IsZI/AAAAAAAABH4/h-t8lpaVEMo/s400/iphone_touch_screen.jpg"/>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25095" y="1954486"/>
              <a:ext cx="1580850" cy="1287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http://www.barcodeman.co.uk/altek/simple/sim6a-blk.jpg"/>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2324" y="4003731"/>
              <a:ext cx="1507774" cy="11128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http://www.deftun.com/pic/201231216201149753.jpg"/>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1996" y="1594210"/>
              <a:ext cx="161635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en.community.dell.com/cfs-file.ashx/__key/communityserver-blogs-components-weblogfiles/00-00-00-00-07/1050.Dell-S2340T-multi_2D00_touch-Windows-8-monitor-_2800_front_2900_.jpg"/>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8089" y="2389540"/>
              <a:ext cx="1746350" cy="1534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http://www.swotti.com/tmp/swotti/cacheZXBZB24GZDEYMA==VGVJAG5VBG9NES1IYXJKD2FYZQ==/imgEpson%20Stylus%20D1201.jpg"/>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7359" y="5334886"/>
              <a:ext cx="1301401" cy="12885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descr="http://ecx.images-amazon.com/images/I/81lWzcoHvDS._SL1500_.jpg"/>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2442" y="3741837"/>
              <a:ext cx="1486191" cy="14293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2" descr="http://0f9837bb1d8aa610a84a-102a6ca990457d67fd96fbe768cb23f2.r50.cf3.rackcdn.com/catalog/product/cache/1/image/9df78eab33525d08d6e5fb8d27136e95/p/i/pioneer_hdj-1500_k_dj_headphones.jpg"/>
            <p:cNvPicPr>
              <a:picLocks noChangeAspect="1" noChangeArrowheads="1"/>
            </p:cNvPicPr>
            <p:nvPr/>
          </p:nvPicPr>
          <p:blipFill rotWithShape="1">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13096" y="3469679"/>
              <a:ext cx="1531536" cy="1840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4" descr="http://static1.projectorpoint.co.uk/imagelibrary/projectors/viewsonic/pjd5351/1-re_pjd5351.jpg"/>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7422" y="2553482"/>
              <a:ext cx="1968153" cy="14757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6" descr="http://www.plot-it.co.uk/images/g6685002052007_jpg_p_orig_large.jpg"/>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1125" y="5361169"/>
              <a:ext cx="2156470" cy="14232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8" descr="http://img.directindustry.com/images_di/photo-g/pneumatic-actuators-quarter-turn-valves-16791-2337609.jpg"/>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5506" y="810399"/>
              <a:ext cx="1545166" cy="1322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0" descr="http://i.i.cbsi.com/cnwk.1d/i/tim/2013/02/21/controller004.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2558" y="4199730"/>
              <a:ext cx="1980165" cy="12722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2" descr="http://upload.wikimedia.org/wikipedia/commons/8/86/SanDisk_Cruzer_Micr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590482" y="4151776"/>
              <a:ext cx="1553518" cy="936254"/>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itle 25"/>
          <p:cNvSpPr>
            <a:spLocks noGrp="1"/>
          </p:cNvSpPr>
          <p:nvPr>
            <p:ph type="title"/>
          </p:nvPr>
        </p:nvSpPr>
        <p:spPr/>
        <p:txBody>
          <a:bodyPr>
            <a:normAutofit fontScale="90000"/>
          </a:bodyPr>
          <a:lstStyle/>
          <a:p>
            <a:r>
              <a:rPr lang="en-GB" dirty="0"/>
              <a:t>Starter - Input, output and storage</a:t>
            </a:r>
            <a:br>
              <a:rPr lang="en-GB" dirty="0">
                <a:solidFill>
                  <a:srgbClr val="C00000"/>
                </a:solidFill>
              </a:rPr>
            </a:br>
            <a:endParaRPr lang="en-GB" dirty="0"/>
          </a:p>
        </p:txBody>
      </p:sp>
      <p:sp>
        <p:nvSpPr>
          <p:cNvPr id="27" name="Content Placeholder 26"/>
          <p:cNvSpPr>
            <a:spLocks noGrp="1"/>
          </p:cNvSpPr>
          <p:nvPr>
            <p:ph sz="quarter" idx="1"/>
          </p:nvPr>
        </p:nvSpPr>
        <p:spPr>
          <a:xfrm>
            <a:off x="612648" y="1574292"/>
            <a:ext cx="8153400" cy="4495800"/>
          </a:xfrm>
        </p:spPr>
        <p:txBody>
          <a:bodyPr/>
          <a:lstStyle/>
          <a:p>
            <a:pPr marL="0" indent="0">
              <a:buNone/>
            </a:pPr>
            <a:r>
              <a:rPr lang="en-GB" sz="2000" dirty="0"/>
              <a:t>Sort the following devices into two categories </a:t>
            </a:r>
            <a:r>
              <a:rPr lang="en-GB" sz="2000" b="1" dirty="0"/>
              <a:t>“Input” </a:t>
            </a:r>
            <a:r>
              <a:rPr lang="en-GB" sz="2000" dirty="0"/>
              <a:t>and </a:t>
            </a:r>
            <a:r>
              <a:rPr lang="en-GB" sz="2000" b="1" dirty="0"/>
              <a:t>“Output” </a:t>
            </a:r>
            <a:r>
              <a:rPr lang="en-GB" sz="2000" dirty="0"/>
              <a:t>devices </a:t>
            </a:r>
          </a:p>
          <a:p>
            <a:pPr marL="0" indent="0">
              <a:buNone/>
            </a:pPr>
            <a:endParaRPr lang="en-GB" dirty="0"/>
          </a:p>
        </p:txBody>
      </p:sp>
    </p:spTree>
    <p:extLst>
      <p:ext uri="{BB962C8B-B14F-4D97-AF65-F5344CB8AC3E}">
        <p14:creationId xmlns:p14="http://schemas.microsoft.com/office/powerpoint/2010/main" val="29869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504150" y="1900722"/>
            <a:ext cx="5887925" cy="3983881"/>
            <a:chOff x="111996" y="810399"/>
            <a:chExt cx="9032004" cy="6111223"/>
          </a:xfrm>
        </p:grpSpPr>
        <p:pic>
          <p:nvPicPr>
            <p:cNvPr id="48" name="Picture 2" descr="http://techtipsnreview.com/wp-content/uploads/2011/08/2249-Logitech_G19_pic02.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2837" y="2696119"/>
              <a:ext cx="1776915" cy="102091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quietpc.com/images/products/zm-gm1-large.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59143" y="3323955"/>
              <a:ext cx="1601218" cy="120066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0851" y="1888041"/>
              <a:ext cx="1143000" cy="1371600"/>
            </a:xfrm>
            <a:prstGeom prst="rect">
              <a:avLst/>
            </a:prstGeom>
          </p:spPr>
        </p:pic>
        <p:pic>
          <p:nvPicPr>
            <p:cNvPr id="51" name="Picture 8" descr="http://www.spyandsecurity.com/images/products/PIR_MOTION_CAM.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5575" y="5341248"/>
              <a:ext cx="1273175" cy="12731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www.laornamental.com/images/Ramset%20Keypad%20with%20LCD%20Keyless%20Entry.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7822" y="844229"/>
              <a:ext cx="1245199" cy="1486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http://www.whenwasitinvented.org/wp-content/uploads/2011/10/scanner.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48216" y="1700808"/>
              <a:ext cx="1576879" cy="10570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https://default.secure.media.ipcdigital.co.uk/11133/000007c15/1ab9/hs50exr-600.jp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76865" y="5424350"/>
              <a:ext cx="1600138" cy="14972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http://www.lawyersandsettlements.com/blog/wp-content/uploads/2010/02/webcam.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33378" y="5164422"/>
              <a:ext cx="1632164" cy="16294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descr="http://4.bp.blogspot.com/--z-E3xbwPf0/T-snek7IsZI/AAAAAAAABH4/h-t8lpaVEMo/s400/iphone_touch_screen.jpg"/>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25095" y="1954486"/>
              <a:ext cx="1580850" cy="128770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2" descr="http://www.barcodeman.co.uk/altek/simple/sim6a-blk.jpg"/>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2324" y="4003731"/>
              <a:ext cx="1507774" cy="111288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http://www.deftun.com/pic/201231216201149753.jpg"/>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1996" y="1594210"/>
              <a:ext cx="161635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6" descr="http://en.community.dell.com/cfs-file.ashx/__key/communityserver-blogs-components-weblogfiles/00-00-00-00-07/1050.Dell-S2340T-multi_2D00_touch-Windows-8-monitor-_2800_front_2900_.jpg"/>
            <p:cNvPicPr>
              <a:picLocks noChangeAspect="1" noChangeArrowheads="1"/>
            </p:cNvPicPr>
            <p:nvPr/>
          </p:nvPicPr>
          <p:blipFill>
            <a:blip r:embed="rId13"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7218089" y="2389540"/>
              <a:ext cx="1746350" cy="15347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http://www.swotti.com/tmp/swotti/cacheZXBZB24GZDEYMA==VGVJAG5VBG9NES1IYXJKD2FYZQ==/imgEpson%20Stylus%20D1201.jpg"/>
            <p:cNvPicPr>
              <a:picLocks noChangeAspect="1" noChangeArrowheads="1"/>
            </p:cNvPicPr>
            <p:nvPr/>
          </p:nvPicPr>
          <p:blipFill>
            <a:blip r:embed="rId14"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397359" y="5334886"/>
              <a:ext cx="1301401" cy="12885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0" descr="http://ecx.images-amazon.com/images/I/81lWzcoHvDS._SL1500_.jpg"/>
            <p:cNvPicPr>
              <a:picLocks noChangeAspect="1" noChangeArrowheads="1"/>
            </p:cNvPicPr>
            <p:nvPr/>
          </p:nvPicPr>
          <p:blipFill rotWithShape="1">
            <a:blip r:embed="rId15"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112442" y="3741837"/>
              <a:ext cx="1486191" cy="142939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2" descr="http://0f9837bb1d8aa610a84a-102a6ca990457d67fd96fbe768cb23f2.r50.cf3.rackcdn.com/catalog/product/cache/1/image/9df78eab33525d08d6e5fb8d27136e95/p/i/pioneer_hdj-1500_k_dj_headphones.jpg"/>
            <p:cNvPicPr>
              <a:picLocks noChangeAspect="1" noChangeArrowheads="1"/>
            </p:cNvPicPr>
            <p:nvPr/>
          </p:nvPicPr>
          <p:blipFill rotWithShape="1">
            <a:blip r:embed="rId1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6113096" y="3469679"/>
              <a:ext cx="1531536" cy="184065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4" descr="http://static1.projectorpoint.co.uk/imagelibrary/projectors/viewsonic/pjd5351/1-re_pjd5351.jpg"/>
            <p:cNvPicPr>
              <a:picLocks noChangeAspect="1" noChangeArrowheads="1"/>
            </p:cNvPicPr>
            <p:nvPr/>
          </p:nvPicPr>
          <p:blipFill>
            <a:blip r:embed="rId17"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727422" y="2553482"/>
              <a:ext cx="1968153" cy="14757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6" descr="http://www.plot-it.co.uk/images/g6685002052007_jpg_p_orig_large.jpg"/>
            <p:cNvPicPr>
              <a:picLocks noChangeAspect="1" noChangeArrowheads="1"/>
            </p:cNvPicPr>
            <p:nvPr/>
          </p:nvPicPr>
          <p:blipFill>
            <a:blip r:embed="rId18"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411125" y="5361169"/>
              <a:ext cx="2156470" cy="142327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8" descr="http://img.directindustry.com/images_di/photo-g/pneumatic-actuators-quarter-turn-valves-16791-2337609.jpg"/>
            <p:cNvPicPr>
              <a:picLocks noChangeAspect="1" noChangeArrowheads="1"/>
            </p:cNvPicPr>
            <p:nvPr/>
          </p:nvPicPr>
          <p:blipFill>
            <a:blip r:embed="rId1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6445506" y="810399"/>
              <a:ext cx="1545166" cy="132210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0" descr="http://i.i.cbsi.com/cnwk.1d/i/tim/2013/02/21/controller004.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2558" y="4199730"/>
              <a:ext cx="1980165" cy="12722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2" descr="http://upload.wikimedia.org/wikipedia/commons/8/86/SanDisk_Cruzer_Micro.png"/>
            <p:cNvPicPr>
              <a:picLocks noChangeAspect="1" noChangeArrowheads="1"/>
            </p:cNvPicPr>
            <p:nvPr/>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7590482" y="4151776"/>
              <a:ext cx="1553518" cy="93625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normAutofit/>
          </a:bodyPr>
          <a:lstStyle/>
          <a:p>
            <a:r>
              <a:rPr lang="en-GB" dirty="0"/>
              <a:t>Starter - Input, output and storage</a:t>
            </a:r>
          </a:p>
        </p:txBody>
      </p:sp>
      <p:sp>
        <p:nvSpPr>
          <p:cNvPr id="4" name="Content Placeholder 3"/>
          <p:cNvSpPr>
            <a:spLocks noGrp="1"/>
          </p:cNvSpPr>
          <p:nvPr>
            <p:ph sz="quarter" idx="1"/>
          </p:nvPr>
        </p:nvSpPr>
        <p:spPr/>
        <p:txBody>
          <a:bodyPr/>
          <a:lstStyle/>
          <a:p>
            <a:r>
              <a:rPr lang="en-GB" dirty="0"/>
              <a:t>INPUT DEVICES</a:t>
            </a:r>
          </a:p>
        </p:txBody>
      </p:sp>
    </p:spTree>
    <p:extLst>
      <p:ext uri="{BB962C8B-B14F-4D97-AF65-F5344CB8AC3E}">
        <p14:creationId xmlns:p14="http://schemas.microsoft.com/office/powerpoint/2010/main" val="19857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5185" y="1928291"/>
            <a:ext cx="5699785" cy="3941977"/>
            <a:chOff x="2054085" y="1742605"/>
            <a:chExt cx="7219388" cy="4884773"/>
          </a:xfrm>
        </p:grpSpPr>
        <p:pic>
          <p:nvPicPr>
            <p:cNvPr id="5" name="Picture 2" descr="http://techtipsnreview.com/wp-content/uploads/2011/08/2249-Logitech_G19_pic02.jpg"/>
            <p:cNvPicPr>
              <a:picLocks noChangeAspect="1" noChangeArrowheads="1"/>
            </p:cNvPicPr>
            <p:nvPr/>
          </p:nvPicPr>
          <p:blipFill>
            <a:blip r:embed="rId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414448" y="3249883"/>
              <a:ext cx="1420309" cy="816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quietpc.com/images/products/zm-gm1-large.jpg"/>
            <p:cNvPicPr>
              <a:picLocks noChangeAspect="1" noChangeArrowheads="1"/>
            </p:cNvPicPr>
            <p:nvPr/>
          </p:nvPicPr>
          <p:blipFill>
            <a:blip r:embed="rId3"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608742" y="3751720"/>
              <a:ext cx="1279873" cy="959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3483938" y="2603977"/>
              <a:ext cx="913613" cy="1096336"/>
            </a:xfrm>
            <a:prstGeom prst="rect">
              <a:avLst/>
            </a:prstGeom>
          </p:spPr>
        </p:pic>
        <p:pic>
          <p:nvPicPr>
            <p:cNvPr id="10" name="Picture 8" descr="http://www.spyandsecurity.com/images/products/PIR_MOTION_CAM.jpg"/>
            <p:cNvPicPr>
              <a:picLocks noChangeAspect="1" noChangeArrowheads="1"/>
            </p:cNvPicPr>
            <p:nvPr/>
          </p:nvPicPr>
          <p:blipFill>
            <a:blip r:embed="rId5"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088918" y="5364166"/>
              <a:ext cx="1017664" cy="101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laornamental.com/images/Ramset%20Keypad%20with%20LCD%20Keyless%20Entry.jpg"/>
            <p:cNvPicPr>
              <a:picLocks noChangeAspect="1" noChangeArrowheads="1"/>
            </p:cNvPicPr>
            <p:nvPr/>
          </p:nvPicPr>
          <p:blipFill>
            <a:blip r:embed="rId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8253409" y="1769645"/>
              <a:ext cx="995302" cy="11880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www.whenwasitinvented.org/wp-content/uploads/2011/10/scanner.jpg"/>
            <p:cNvPicPr>
              <a:picLocks noChangeAspect="1" noChangeArrowheads="1"/>
            </p:cNvPicPr>
            <p:nvPr/>
          </p:nvPicPr>
          <p:blipFill>
            <a:blip r:embed="rId7"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4880628" y="2454319"/>
              <a:ext cx="1260418" cy="8448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default.secure.media.ipcdigital.co.uk/11133/000007c15/1ab9/hs50exr-600.jpg"/>
            <p:cNvPicPr>
              <a:picLocks noChangeAspect="1" noChangeArrowheads="1"/>
            </p:cNvPicPr>
            <p:nvPr/>
          </p:nvPicPr>
          <p:blipFill>
            <a:blip r:embed="rId8"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4823596" y="5430591"/>
              <a:ext cx="1279009" cy="1196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www.lawyersandsettlements.com/blog/wp-content/uploads/2010/02/webcam.jpg"/>
            <p:cNvPicPr>
              <a:picLocks noChangeAspect="1" noChangeArrowheads="1"/>
            </p:cNvPicPr>
            <p:nvPr/>
          </p:nvPicPr>
          <p:blipFill>
            <a:blip r:embed="rId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7186772" y="5222827"/>
              <a:ext cx="1304608" cy="13024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4.bp.blogspot.com/--z-E3xbwPf0/T-snek7IsZI/AAAAAAAABH4/h-t8lpaVEMo/s400/iphone_touch_screen.jpg"/>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41046" y="2657087"/>
              <a:ext cx="1263592" cy="10292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ttp://www.barcodeman.co.uk/altek/simple/sim6a-blk.jpg"/>
            <p:cNvPicPr>
              <a:picLocks noChangeAspect="1" noChangeArrowheads="1"/>
            </p:cNvPicPr>
            <p:nvPr/>
          </p:nvPicPr>
          <p:blipFill>
            <a:blip r:embed="rId11"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3293281" y="4295073"/>
              <a:ext cx="1205182" cy="8895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www.deftun.com/pic/201231216201149753.jpg"/>
            <p:cNvPicPr>
              <a:picLocks noChangeAspect="1" noChangeArrowheads="1"/>
            </p:cNvPicPr>
            <p:nvPr/>
          </p:nvPicPr>
          <p:blipFill>
            <a:blip r:embed="rId1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054085" y="2369114"/>
              <a:ext cx="1291968" cy="10773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en.community.dell.com/cfs-file.ashx/__key/communityserver-blogs-components-weblogfiles/00-00-00-00-07/1050.Dell-S2340T-multi_2D00_touch-Windows-8-monitor-_2800_front_2900_.jpg"/>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34069" y="3004831"/>
              <a:ext cx="1395878" cy="12267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http://www.swotti.com/tmp/swotti/cacheZXBZB24GZDEYMA==VGVJAG5VBG9NES1IYXJKD2FYZQ==/imgEpson%20Stylus%20D1201.jpg"/>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8738" y="5359081"/>
              <a:ext cx="1040225" cy="10299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ecx.images-amazon.com/images/I/81lWzcoHvDS._SL1500_.jpg"/>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54441" y="4085738"/>
              <a:ext cx="1187930" cy="114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http://0f9837bb1d8aa610a84a-102a6ca990457d67fd96fbe768cb23f2.r50.cf3.rackcdn.com/catalog/product/cache/1/image/9df78eab33525d08d6e5fb8d27136e95/p/i/pioneer_hdj-1500_k_dj_headphones.jpg"/>
            <p:cNvPicPr>
              <a:picLocks noChangeAspect="1" noChangeArrowheads="1"/>
            </p:cNvPicPr>
            <p:nvPr/>
          </p:nvPicPr>
          <p:blipFill rotWithShape="1">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50835" y="3868199"/>
              <a:ext cx="1224175" cy="14712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4" descr="http://static1.projectorpoint.co.uk/imagelibrary/projectors/viewsonic/pjd5351/1-re_pjd5351.jpg"/>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4626" y="3135872"/>
              <a:ext cx="1573168" cy="11796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6" descr="http://www.plot-it.co.uk/images/g6685002052007_jpg_p_orig_large.jpg"/>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92494" y="5380089"/>
              <a:ext cx="1723692" cy="11376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http://img.directindustry.com/images_di/photo-g/pneumatic-actuators-quarter-turn-valves-16791-2337609.jpg"/>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16535" y="1742605"/>
              <a:ext cx="1235070" cy="10567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http://i.i.cbsi.com/cnwk.1d/i/tim/2013/02/21/controller004.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6518" y="4451737"/>
              <a:ext cx="1582769" cy="10168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http://upload.wikimedia.org/wikipedia/commons/8/86/SanDisk_Cruzer_Micro.png"/>
            <p:cNvPicPr>
              <a:picLocks noChangeAspect="1" noChangeArrowheads="1"/>
            </p:cNvPicPr>
            <p:nvPr/>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8031728" y="4413407"/>
              <a:ext cx="1241745" cy="74835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lstStyle/>
          <a:p>
            <a:r>
              <a:rPr lang="en-GB" dirty="0"/>
              <a:t>Starter - Input, output and storage</a:t>
            </a:r>
          </a:p>
        </p:txBody>
      </p:sp>
      <p:sp>
        <p:nvSpPr>
          <p:cNvPr id="8" name="Content Placeholder 7"/>
          <p:cNvSpPr>
            <a:spLocks noGrp="1"/>
          </p:cNvSpPr>
          <p:nvPr>
            <p:ph sz="quarter" idx="1"/>
          </p:nvPr>
        </p:nvSpPr>
        <p:spPr/>
        <p:txBody>
          <a:bodyPr/>
          <a:lstStyle/>
          <a:p>
            <a:r>
              <a:rPr lang="en-GB" dirty="0"/>
              <a:t>OUTPUT Devices</a:t>
            </a:r>
          </a:p>
        </p:txBody>
      </p:sp>
    </p:spTree>
    <p:extLst>
      <p:ext uri="{BB962C8B-B14F-4D97-AF65-F5344CB8AC3E}">
        <p14:creationId xmlns:p14="http://schemas.microsoft.com/office/powerpoint/2010/main" val="109628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37391" y="1939462"/>
            <a:ext cx="5857580" cy="3963349"/>
            <a:chOff x="111996" y="810399"/>
            <a:chExt cx="9032004" cy="6111223"/>
          </a:xfrm>
        </p:grpSpPr>
        <p:pic>
          <p:nvPicPr>
            <p:cNvPr id="6" name="Picture 2" descr="http://techtipsnreview.com/wp-content/uploads/2011/08/2249-Logitech_G19_pic02.jpg"/>
            <p:cNvPicPr>
              <a:picLocks noChangeAspect="1" noChangeArrowheads="1"/>
            </p:cNvPicPr>
            <p:nvPr/>
          </p:nvPicPr>
          <p:blipFill>
            <a:blip r:embed="rId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62837" y="2696119"/>
              <a:ext cx="1776915" cy="1020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quietpc.com/images/products/zm-gm1-large.jpg"/>
            <p:cNvPicPr>
              <a:picLocks noChangeAspect="1" noChangeArrowheads="1"/>
            </p:cNvPicPr>
            <p:nvPr/>
          </p:nvPicPr>
          <p:blipFill>
            <a:blip r:embed="rId3"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4559143" y="3323955"/>
              <a:ext cx="1601218" cy="12006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900851" y="1888041"/>
              <a:ext cx="1143000" cy="1371600"/>
            </a:xfrm>
            <a:prstGeom prst="rect">
              <a:avLst/>
            </a:prstGeom>
          </p:spPr>
        </p:pic>
        <p:pic>
          <p:nvPicPr>
            <p:cNvPr id="10" name="Picture 8" descr="http://www.spyandsecurity.com/images/products/PIR_MOTION_CAM.jpg"/>
            <p:cNvPicPr>
              <a:picLocks noChangeAspect="1" noChangeArrowheads="1"/>
            </p:cNvPicPr>
            <p:nvPr/>
          </p:nvPicPr>
          <p:blipFill>
            <a:blip r:embed="rId5"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55575" y="5341248"/>
              <a:ext cx="1273175"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laornamental.com/images/Ramset%20Keypad%20with%20LCD%20Keyless%20Entry.jpg"/>
            <p:cNvPicPr>
              <a:picLocks noChangeAspect="1" noChangeArrowheads="1"/>
            </p:cNvPicPr>
            <p:nvPr/>
          </p:nvPicPr>
          <p:blipFill>
            <a:blip r:embed="rId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7867822" y="844229"/>
              <a:ext cx="1245199" cy="1486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www.whenwasitinvented.org/wp-content/uploads/2011/10/scanner.jpg"/>
            <p:cNvPicPr>
              <a:picLocks noChangeAspect="1" noChangeArrowheads="1"/>
            </p:cNvPicPr>
            <p:nvPr/>
          </p:nvPicPr>
          <p:blipFill>
            <a:blip r:embed="rId7"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3648216" y="1700808"/>
              <a:ext cx="1576879" cy="10570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default.secure.media.ipcdigital.co.uk/11133/000007c15/1ab9/hs50exr-600.jpg"/>
            <p:cNvPicPr>
              <a:picLocks noChangeAspect="1" noChangeArrowheads="1"/>
            </p:cNvPicPr>
            <p:nvPr/>
          </p:nvPicPr>
          <p:blipFill>
            <a:blip r:embed="rId8"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3576865" y="5424350"/>
              <a:ext cx="1600138" cy="14972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www.lawyersandsettlements.com/blog/wp-content/uploads/2010/02/webcam.jpg"/>
            <p:cNvPicPr>
              <a:picLocks noChangeAspect="1" noChangeArrowheads="1"/>
            </p:cNvPicPr>
            <p:nvPr/>
          </p:nvPicPr>
          <p:blipFill>
            <a:blip r:embed="rId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6533378" y="5164422"/>
              <a:ext cx="1632164" cy="16294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4.bp.blogspot.com/--z-E3xbwPf0/T-snek7IsZI/AAAAAAAABH4/h-t8lpaVEMo/s400/iphone_touch_screen.jpg"/>
            <p:cNvPicPr>
              <a:picLocks noChangeAspect="1" noChangeArrowheads="1"/>
            </p:cNvPicPr>
            <p:nvPr/>
          </p:nvPicPr>
          <p:blipFill rotWithShape="1">
            <a:blip r:embed="rId10"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5225095" y="1954486"/>
              <a:ext cx="1580850" cy="1287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ttp://www.barcodeman.co.uk/altek/simple/sim6a-blk.jpg"/>
            <p:cNvPicPr>
              <a:picLocks noChangeAspect="1" noChangeArrowheads="1"/>
            </p:cNvPicPr>
            <p:nvPr/>
          </p:nvPicPr>
          <p:blipFill>
            <a:blip r:embed="rId11"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662324" y="4003731"/>
              <a:ext cx="1507774" cy="11128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www.deftun.com/pic/201231216201149753.jpg"/>
            <p:cNvPicPr>
              <a:picLocks noChangeAspect="1" noChangeArrowheads="1"/>
            </p:cNvPicPr>
            <p:nvPr/>
          </p:nvPicPr>
          <p:blipFill>
            <a:blip r:embed="rId1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11996" y="1594210"/>
              <a:ext cx="161635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en.community.dell.com/cfs-file.ashx/__key/communityserver-blogs-components-weblogfiles/00-00-00-00-07/1050.Dell-S2340T-multi_2D00_touch-Windows-8-monitor-_2800_front_2900_.jpg"/>
            <p:cNvPicPr>
              <a:picLocks noChangeAspect="1" noChangeArrowheads="1"/>
            </p:cNvPicPr>
            <p:nvPr/>
          </p:nvPicPr>
          <p:blipFill>
            <a:blip r:embed="rId13"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7218089" y="2389540"/>
              <a:ext cx="1746350" cy="15347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http://www.swotti.com/tmp/swotti/cacheZXBZB24GZDEYMA==VGVJAG5VBG9NES1IYXJKD2FYZQ==/imgEpson%20Stylus%20D1201.jpg"/>
            <p:cNvPicPr>
              <a:picLocks noChangeAspect="1" noChangeArrowheads="1"/>
            </p:cNvPicPr>
            <p:nvPr/>
          </p:nvPicPr>
          <p:blipFill>
            <a:blip r:embed="rId14"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5397359" y="5334886"/>
              <a:ext cx="1301401" cy="12885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ecx.images-amazon.com/images/I/81lWzcoHvDS._SL1500_.jpg"/>
            <p:cNvPicPr>
              <a:picLocks noChangeAspect="1" noChangeArrowheads="1"/>
            </p:cNvPicPr>
            <p:nvPr/>
          </p:nvPicPr>
          <p:blipFill rotWithShape="1">
            <a:blip r:embed="rId15"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112442" y="3741837"/>
              <a:ext cx="1486191" cy="1429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http://0f9837bb1d8aa610a84a-102a6ca990457d67fd96fbe768cb23f2.r50.cf3.rackcdn.com/catalog/product/cache/1/image/9df78eab33525d08d6e5fb8d27136e95/p/i/pioneer_hdj-1500_k_dj_headphones.jpg"/>
            <p:cNvPicPr>
              <a:picLocks noChangeAspect="1" noChangeArrowheads="1"/>
            </p:cNvPicPr>
            <p:nvPr/>
          </p:nvPicPr>
          <p:blipFill rotWithShape="1">
            <a:blip r:embed="rId1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6113096" y="3469679"/>
              <a:ext cx="1531536" cy="18406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4" descr="http://static1.projectorpoint.co.uk/imagelibrary/projectors/viewsonic/pjd5351/1-re_pjd5351.jpg"/>
            <p:cNvPicPr>
              <a:picLocks noChangeAspect="1" noChangeArrowheads="1"/>
            </p:cNvPicPr>
            <p:nvPr/>
          </p:nvPicPr>
          <p:blipFill>
            <a:blip r:embed="rId17"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727422" y="2553482"/>
              <a:ext cx="1968153" cy="14757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6" descr="http://www.plot-it.co.uk/images/g6685002052007_jpg_p_orig_large.jpg"/>
            <p:cNvPicPr>
              <a:picLocks noChangeAspect="1" noChangeArrowheads="1"/>
            </p:cNvPicPr>
            <p:nvPr/>
          </p:nvPicPr>
          <p:blipFill>
            <a:blip r:embed="rId18"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411125" y="5361169"/>
              <a:ext cx="2156470" cy="14232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http://img.directindustry.com/images_di/photo-g/pneumatic-actuators-quarter-turn-valves-16791-2337609.jpg"/>
            <p:cNvPicPr>
              <a:picLocks noChangeAspect="1" noChangeArrowheads="1"/>
            </p:cNvPicPr>
            <p:nvPr/>
          </p:nvPicPr>
          <p:blipFill>
            <a:blip r:embed="rId1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6445506" y="810399"/>
              <a:ext cx="1545166" cy="1322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http://i.i.cbsi.com/cnwk.1d/i/tim/2013/02/21/controller004.jpg"/>
            <p:cNvPicPr>
              <a:picLocks noChangeAspect="1" noChangeArrowheads="1"/>
            </p:cNvPicPr>
            <p:nvPr/>
          </p:nvPicPr>
          <p:blipFill>
            <a:blip r:embed="rId20"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3042558" y="4199730"/>
              <a:ext cx="1980165" cy="12722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http://upload.wikimedia.org/wikipedia/commons/8/86/SanDisk_Cruzer_Micr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590482" y="4151776"/>
              <a:ext cx="1553518" cy="93625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lstStyle/>
          <a:p>
            <a:r>
              <a:rPr lang="en-GB" dirty="0"/>
              <a:t>Starter - Input, output and storage</a:t>
            </a:r>
          </a:p>
        </p:txBody>
      </p:sp>
      <p:sp>
        <p:nvSpPr>
          <p:cNvPr id="4" name="Content Placeholder 3"/>
          <p:cNvSpPr>
            <a:spLocks noGrp="1"/>
          </p:cNvSpPr>
          <p:nvPr>
            <p:ph sz="quarter" idx="1"/>
          </p:nvPr>
        </p:nvSpPr>
        <p:spPr/>
        <p:txBody>
          <a:bodyPr/>
          <a:lstStyle/>
          <a:p>
            <a:r>
              <a:rPr lang="en-GB" dirty="0"/>
              <a:t>STORAGE Device!</a:t>
            </a:r>
          </a:p>
        </p:txBody>
      </p:sp>
    </p:spTree>
    <p:extLst>
      <p:ext uri="{BB962C8B-B14F-4D97-AF65-F5344CB8AC3E}">
        <p14:creationId xmlns:p14="http://schemas.microsoft.com/office/powerpoint/2010/main" val="60237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Starter - Input, output and storage</a:t>
            </a:r>
          </a:p>
        </p:txBody>
      </p:sp>
      <p:sp>
        <p:nvSpPr>
          <p:cNvPr id="5" name="Content Placeholder 4"/>
          <p:cNvSpPr>
            <a:spLocks noGrp="1"/>
          </p:cNvSpPr>
          <p:nvPr>
            <p:ph sz="quarter" idx="1"/>
          </p:nvPr>
        </p:nvSpPr>
        <p:spPr/>
        <p:txBody>
          <a:bodyPr/>
          <a:lstStyle/>
          <a:p>
            <a:r>
              <a:rPr lang="en-GB" sz="3200" dirty="0"/>
              <a:t>Discussion Point:</a:t>
            </a:r>
          </a:p>
          <a:p>
            <a:r>
              <a:rPr lang="en-GB" sz="3200" dirty="0"/>
              <a:t>“Many devices are now both input and output devices such as touch screens and gaming keyboards.”  </a:t>
            </a:r>
          </a:p>
          <a:p>
            <a:r>
              <a:rPr lang="en-GB" sz="3200" dirty="0"/>
              <a:t>Can students justify this statement?</a:t>
            </a:r>
          </a:p>
          <a:p>
            <a:endParaRPr lang="en-GB" dirty="0"/>
          </a:p>
        </p:txBody>
      </p:sp>
    </p:spTree>
    <p:extLst>
      <p:ext uri="{BB962C8B-B14F-4D97-AF65-F5344CB8AC3E}">
        <p14:creationId xmlns:p14="http://schemas.microsoft.com/office/powerpoint/2010/main" val="253364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2404864"/>
          </a:xfrm>
        </p:spPr>
        <p:txBody>
          <a:bodyPr>
            <a:normAutofit/>
          </a:bodyPr>
          <a:lstStyle/>
          <a:p>
            <a:pPr marL="0" indent="0">
              <a:buNone/>
            </a:pPr>
            <a:r>
              <a:rPr lang="en-GB" sz="2000" dirty="0">
                <a:solidFill>
                  <a:srgbClr val="EA157A"/>
                </a:solidFill>
              </a:rPr>
              <a:t>Barcodes </a:t>
            </a:r>
          </a:p>
          <a:p>
            <a:pPr marL="0" indent="0">
              <a:buNone/>
            </a:pPr>
            <a:r>
              <a:rPr lang="en-GB" sz="2000" dirty="0"/>
              <a:t>Barcodes first started appearing on grocery items in the 1970s, and today they are used for identification in thousands of applications from tracking parcels, shipping cartons, passenger luggage, blood, tissue and organ products around the world to the sale of items in shops and the recording of the details of people attending events.  Keeping track of anything accurately is now almost unimaginable without barcodes.</a:t>
            </a:r>
          </a:p>
          <a:p>
            <a:pPr marL="0" indent="0">
              <a:buNone/>
            </a:pPr>
            <a:endParaRPr lang="en-GB" sz="2000" dirty="0"/>
          </a:p>
        </p:txBody>
      </p:sp>
      <p:pic>
        <p:nvPicPr>
          <p:cNvPr id="3" name="Picture 2"/>
          <p:cNvPicPr>
            <a:picLocks noChangeAspect="1"/>
          </p:cNvPicPr>
          <p:nvPr/>
        </p:nvPicPr>
        <p:blipFill>
          <a:blip r:embed="rId2"/>
          <a:stretch>
            <a:fillRect/>
          </a:stretch>
        </p:blipFill>
        <p:spPr>
          <a:xfrm>
            <a:off x="2555776" y="3985040"/>
            <a:ext cx="3895515" cy="2592288"/>
          </a:xfrm>
          <a:prstGeom prst="rect">
            <a:avLst/>
          </a:prstGeom>
        </p:spPr>
      </p:pic>
    </p:spTree>
    <p:extLst>
      <p:ext uri="{BB962C8B-B14F-4D97-AF65-F5344CB8AC3E}">
        <p14:creationId xmlns:p14="http://schemas.microsoft.com/office/powerpoint/2010/main" val="9179970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1612776"/>
          </a:xfrm>
        </p:spPr>
        <p:txBody>
          <a:bodyPr>
            <a:normAutofit/>
          </a:bodyPr>
          <a:lstStyle/>
          <a:p>
            <a:pPr marL="0" indent="0">
              <a:buNone/>
            </a:pPr>
            <a:r>
              <a:rPr lang="en-GB" sz="2000" dirty="0">
                <a:solidFill>
                  <a:srgbClr val="EA157A"/>
                </a:solidFill>
              </a:rPr>
              <a:t>Barcodes </a:t>
            </a:r>
          </a:p>
          <a:p>
            <a:pPr marL="0" indent="0">
              <a:buNone/>
            </a:pPr>
            <a:r>
              <a:rPr lang="en-GB" sz="2000" dirty="0"/>
              <a:t>There are two different types of barcode: linear barcodes and 2D barcodes such as the Quick Response (QR) code, which can hold more information than the 1D barcode.</a:t>
            </a:r>
          </a:p>
          <a:p>
            <a:pPr marL="0" indent="0">
              <a:buNone/>
            </a:pPr>
            <a:endParaRPr lang="en-GB" sz="2000" dirty="0"/>
          </a:p>
        </p:txBody>
      </p:sp>
      <p:pic>
        <p:nvPicPr>
          <p:cNvPr id="6" name="Picture 5"/>
          <p:cNvPicPr>
            <a:picLocks noChangeAspect="1"/>
          </p:cNvPicPr>
          <p:nvPr/>
        </p:nvPicPr>
        <p:blipFill>
          <a:blip r:embed="rId2"/>
          <a:stretch>
            <a:fillRect/>
          </a:stretch>
        </p:blipFill>
        <p:spPr>
          <a:xfrm>
            <a:off x="1547664" y="3933056"/>
            <a:ext cx="5617996" cy="2304256"/>
          </a:xfrm>
          <a:prstGeom prst="rect">
            <a:avLst/>
          </a:prstGeom>
        </p:spPr>
      </p:pic>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563980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Input Devices </a:t>
            </a:r>
            <a:endParaRPr lang="en-GB" sz="4000" dirty="0"/>
          </a:p>
        </p:txBody>
      </p:sp>
      <p:sp>
        <p:nvSpPr>
          <p:cNvPr id="12" name="Content Placeholder 11"/>
          <p:cNvSpPr>
            <a:spLocks noGrp="1"/>
          </p:cNvSpPr>
          <p:nvPr>
            <p:ph sz="quarter" idx="1"/>
          </p:nvPr>
        </p:nvSpPr>
        <p:spPr>
          <a:xfrm>
            <a:off x="612648" y="1600200"/>
            <a:ext cx="8153400" cy="2260848"/>
          </a:xfrm>
        </p:spPr>
        <p:txBody>
          <a:bodyPr>
            <a:normAutofit/>
          </a:bodyPr>
          <a:lstStyle/>
          <a:p>
            <a:pPr marL="0" indent="0">
              <a:buNone/>
            </a:pPr>
            <a:r>
              <a:rPr lang="en-GB" sz="2000" dirty="0">
                <a:solidFill>
                  <a:srgbClr val="EA157A"/>
                </a:solidFill>
              </a:rPr>
              <a:t>Barcodes </a:t>
            </a:r>
          </a:p>
          <a:p>
            <a:pPr marL="0" indent="0">
              <a:buNone/>
            </a:pPr>
            <a:r>
              <a:rPr lang="en-GB" sz="2000" dirty="0"/>
              <a:t>2D barcodes are used for example in ticketless entry to concert, or access through gates to board a Eurostar train or passenger airline.  They are also used in mobile phone apps that enable the user to take a photo of the code which may then provide them with further information such as a map of their location, product details or a website URL.</a:t>
            </a:r>
          </a:p>
          <a:p>
            <a:pPr marL="0" indent="0">
              <a:buNone/>
            </a:pPr>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58853699"/>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15867</TotalTime>
  <Words>812</Words>
  <Application>Microsoft Office PowerPoint</Application>
  <PresentationFormat>On-screen Show (4:3)</PresentationFormat>
  <Paragraphs>72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Tw Cen MT</vt:lpstr>
      <vt:lpstr>Wingdings</vt:lpstr>
      <vt:lpstr>Wingdings 2</vt:lpstr>
      <vt:lpstr>Median</vt:lpstr>
      <vt:lpstr>Input Devices</vt:lpstr>
      <vt:lpstr>Starter - Input, output and storage </vt:lpstr>
      <vt:lpstr>Starter - Input, output and storage</vt:lpstr>
      <vt:lpstr>Starter - Input, output and storage</vt:lpstr>
      <vt:lpstr>Starter - Input, output and storage</vt:lpstr>
      <vt:lpstr>Starter - Input, output and storage</vt:lpstr>
      <vt:lpstr>Input Devices </vt:lpstr>
      <vt:lpstr>Input Devices </vt:lpstr>
      <vt:lpstr>Input Devices </vt:lpstr>
      <vt:lpstr>Input Devices </vt:lpstr>
      <vt:lpstr>Input Devices </vt:lpstr>
      <vt:lpstr>Input Devices </vt:lpstr>
      <vt:lpstr>Input Devices </vt:lpstr>
      <vt:lpstr>Input Devices </vt:lpstr>
      <vt:lpstr>Input Devices </vt:lpstr>
      <vt:lpstr>Input Devices </vt:lpstr>
      <vt:lpstr>Input Devices </vt:lpstr>
      <vt:lpstr>Input Devices </vt:lpstr>
      <vt:lpstr>Input Devices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410</cp:revision>
  <dcterms:created xsi:type="dcterms:W3CDTF">2014-06-23T10:47:17Z</dcterms:created>
  <dcterms:modified xsi:type="dcterms:W3CDTF">2017-04-19T19:16:26Z</dcterms:modified>
</cp:coreProperties>
</file>