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 id="26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584" autoAdjust="0"/>
    <p:restoredTop sz="94660"/>
  </p:normalViewPr>
  <p:slideViewPr>
    <p:cSldViewPr snapToGrid="0">
      <p:cViewPr varScale="1">
        <p:scale>
          <a:sx n="74" d="100"/>
          <a:sy n="74" d="100"/>
        </p:scale>
        <p:origin x="636" y="84"/>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09/03/2017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29256349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09/03/2017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534430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09/03/2017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061429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09/03/2017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2016968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B43921-457F-42D7-9A5E-1FB398760551}" type="datetimeFigureOut">
              <a:rPr lang="en-GB" smtClean="0"/>
              <a:t>09/03/2017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20235709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9B43921-457F-42D7-9A5E-1FB398760551}" type="datetimeFigureOut">
              <a:rPr lang="en-GB" smtClean="0"/>
              <a:t>09/03/2017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11378960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9B43921-457F-42D7-9A5E-1FB398760551}" type="datetimeFigureOut">
              <a:rPr lang="en-GB" smtClean="0"/>
              <a:t>09/03/2017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88076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9B43921-457F-42D7-9A5E-1FB398760551}" type="datetimeFigureOut">
              <a:rPr lang="en-GB" smtClean="0"/>
              <a:t>09/03/2017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247785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B43921-457F-42D7-9A5E-1FB398760551}" type="datetimeFigureOut">
              <a:rPr lang="en-GB" smtClean="0"/>
              <a:t>09/03/2017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680020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B43921-457F-42D7-9A5E-1FB398760551}" type="datetimeFigureOut">
              <a:rPr lang="en-GB" smtClean="0"/>
              <a:t>09/03/2017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631723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B43921-457F-42D7-9A5E-1FB398760551}" type="datetimeFigureOut">
              <a:rPr lang="en-GB" smtClean="0"/>
              <a:t>09/03/2017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1674976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16" name="Picture 15"/>
          <p:cNvPicPr>
            <a:picLocks noChangeAspect="1"/>
          </p:cNvPicPr>
          <p:nvPr userDrawn="1"/>
        </p:nvPicPr>
        <p:blipFill rotWithShape="1">
          <a:blip r:embed="rId13" cstate="print">
            <a:extLst>
              <a:ext uri="{28A0092B-C50C-407E-A947-70E740481C1C}">
                <a14:useLocalDpi xmlns:a14="http://schemas.microsoft.com/office/drawing/2010/main" val="0"/>
              </a:ext>
            </a:extLst>
          </a:blip>
          <a:srcRect l="18478"/>
          <a:stretch/>
        </p:blipFill>
        <p:spPr>
          <a:xfrm>
            <a:off x="0" y="-22878"/>
            <a:ext cx="12191999" cy="1337328"/>
          </a:xfrm>
          <a:prstGeom prst="rect">
            <a:avLst/>
          </a:prstGeom>
        </p:spPr>
      </p:pic>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B43921-457F-42D7-9A5E-1FB398760551}" type="datetimeFigureOut">
              <a:rPr lang="en-GB" smtClean="0"/>
              <a:t>09/03/2017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1C0A8E-E8C2-469C-905E-C6857145D775}" type="slidenum">
              <a:rPr lang="en-GB" smtClean="0"/>
              <a:t>‹#›</a:t>
            </a:fld>
            <a:endParaRPr lang="en-GB"/>
          </a:p>
        </p:txBody>
      </p:sp>
      <p:cxnSp>
        <p:nvCxnSpPr>
          <p:cNvPr id="14" name="Straight Connector 13"/>
          <p:cNvCxnSpPr/>
          <p:nvPr userDrawn="1"/>
        </p:nvCxnSpPr>
        <p:spPr>
          <a:xfrm>
            <a:off x="0" y="1314450"/>
            <a:ext cx="121920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pic>
        <p:nvPicPr>
          <p:cNvPr id="62" name="Picture 61"/>
          <p:cNvPicPr>
            <a:picLocks noChangeAspect="1"/>
          </p:cNvPicPr>
          <p:nvPr userDrawn="1"/>
        </p:nvPicPr>
        <p:blipFill>
          <a:blip r:embed="rId1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0" y="6253601"/>
            <a:ext cx="1225454" cy="604399"/>
          </a:xfrm>
          <a:prstGeom prst="rect">
            <a:avLst/>
          </a:prstGeom>
        </p:spPr>
      </p:pic>
    </p:spTree>
    <p:extLst>
      <p:ext uri="{BB962C8B-B14F-4D97-AF65-F5344CB8AC3E}">
        <p14:creationId xmlns:p14="http://schemas.microsoft.com/office/powerpoint/2010/main" val="2895393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dirty="0" smtClean="0">
                <a:solidFill>
                  <a:srgbClr val="C00000"/>
                </a:solidFill>
              </a:rPr>
              <a:t>Environmental effects</a:t>
            </a:r>
            <a:endParaRPr lang="en-GB" dirty="0">
              <a:solidFill>
                <a:srgbClr val="C00000"/>
              </a:solidFill>
            </a:endParaRPr>
          </a:p>
        </p:txBody>
      </p:sp>
      <p:sp>
        <p:nvSpPr>
          <p:cNvPr id="7" name="Rectangle 6"/>
          <p:cNvSpPr/>
          <p:nvPr/>
        </p:nvSpPr>
        <p:spPr>
          <a:xfrm>
            <a:off x="0" y="0"/>
            <a:ext cx="12192000" cy="461665"/>
          </a:xfrm>
          <a:prstGeom prst="rect">
            <a:avLst/>
          </a:prstGeom>
        </p:spPr>
        <p:txBody>
          <a:bodyPr wrap="square">
            <a:spAutoFit/>
          </a:bodyPr>
          <a:lstStyle/>
          <a:p>
            <a:r>
              <a:rPr lang="en-GB" sz="2400" b="1" dirty="0" smtClean="0">
                <a:solidFill>
                  <a:srgbClr val="C00000"/>
                </a:solidFill>
              </a:rPr>
              <a:t>Ethical, moral and cultural issues</a:t>
            </a:r>
            <a:endParaRPr lang="en-GB" sz="2400" dirty="0">
              <a:solidFill>
                <a:srgbClr val="C00000"/>
              </a:solidFill>
            </a:endParaRPr>
          </a:p>
        </p:txBody>
      </p:sp>
      <p:sp>
        <p:nvSpPr>
          <p:cNvPr id="3" name="TextBox 2"/>
          <p:cNvSpPr txBox="1"/>
          <p:nvPr/>
        </p:nvSpPr>
        <p:spPr>
          <a:xfrm>
            <a:off x="116381" y="1503213"/>
            <a:ext cx="11959237" cy="5078313"/>
          </a:xfrm>
          <a:prstGeom prst="rect">
            <a:avLst/>
          </a:prstGeom>
          <a:noFill/>
        </p:spPr>
        <p:txBody>
          <a:bodyPr wrap="square" rtlCol="0">
            <a:spAutoFit/>
          </a:bodyPr>
          <a:lstStyle/>
          <a:p>
            <a:pPr marL="342900" indent="-342900">
              <a:buAutoNum type="arabicPeriod"/>
            </a:pPr>
            <a:r>
              <a:rPr lang="en-GB" dirty="0" smtClean="0"/>
              <a:t>There are many interesting facts and figures the students should easily be able to find on via The Internet on these topics, some key points we would expect them to be able to find the talk about might be:</a:t>
            </a:r>
          </a:p>
          <a:p>
            <a:pPr marL="342900" indent="-342900">
              <a:buAutoNum type="arabicPeriod"/>
            </a:pPr>
            <a:endParaRPr lang="en-GB" dirty="0"/>
          </a:p>
          <a:p>
            <a:pPr marL="800100" lvl="1" indent="-342900">
              <a:buFont typeface="Arial" panose="020B0604020202020204" pitchFamily="34" charset="0"/>
              <a:buChar char="•"/>
            </a:pPr>
            <a:r>
              <a:rPr lang="en-GB" b="1" dirty="0"/>
              <a:t>Energy </a:t>
            </a:r>
            <a:r>
              <a:rPr lang="en-GB" b="1" dirty="0" smtClean="0"/>
              <a:t>consumption</a:t>
            </a:r>
          </a:p>
          <a:p>
            <a:pPr marL="800100" lvl="1" indent="-342900">
              <a:buFont typeface="Arial" panose="020B0604020202020204" pitchFamily="34" charset="0"/>
              <a:buChar char="•"/>
            </a:pPr>
            <a:endParaRPr lang="en-GB" b="1" dirty="0"/>
          </a:p>
          <a:p>
            <a:pPr marL="800100" lvl="1" indent="-342900">
              <a:buFont typeface="Arial" panose="020B0604020202020204" pitchFamily="34" charset="0"/>
              <a:buChar char="•"/>
            </a:pPr>
            <a:r>
              <a:rPr lang="en-GB" i="1" dirty="0" smtClean="0">
                <a:solidFill>
                  <a:srgbClr val="C00000"/>
                </a:solidFill>
              </a:rPr>
              <a:t>Typical CPU uses 120 Watts of electricity</a:t>
            </a:r>
          </a:p>
          <a:p>
            <a:pPr marL="800100" lvl="1" indent="-342900">
              <a:buFont typeface="Arial" panose="020B0604020202020204" pitchFamily="34" charset="0"/>
              <a:buChar char="•"/>
            </a:pPr>
            <a:r>
              <a:rPr lang="en-GB" i="1" dirty="0" smtClean="0">
                <a:solidFill>
                  <a:srgbClr val="C00000"/>
                </a:solidFill>
              </a:rPr>
              <a:t>Monitors add to this considerably </a:t>
            </a:r>
          </a:p>
          <a:p>
            <a:pPr marL="800100" lvl="1" indent="-342900">
              <a:buFont typeface="Arial" panose="020B0604020202020204" pitchFamily="34" charset="0"/>
              <a:buChar char="•"/>
            </a:pPr>
            <a:r>
              <a:rPr lang="en-GB" i="1" dirty="0" smtClean="0">
                <a:solidFill>
                  <a:srgbClr val="C00000"/>
                </a:solidFill>
              </a:rPr>
              <a:t>Standard office computer left on for a working week consumes 550~ kW fossil fuel </a:t>
            </a:r>
          </a:p>
          <a:p>
            <a:pPr marL="800100" lvl="1" indent="-342900">
              <a:buFont typeface="Arial" panose="020B0604020202020204" pitchFamily="34" charset="0"/>
              <a:buChar char="•"/>
            </a:pPr>
            <a:r>
              <a:rPr lang="en-GB" i="1" dirty="0" smtClean="0">
                <a:solidFill>
                  <a:srgbClr val="C00000"/>
                </a:solidFill>
              </a:rPr>
              <a:t>This is massively increased when you take into account data centres running 24/7 plus the overhead of air-conditioning</a:t>
            </a:r>
          </a:p>
          <a:p>
            <a:pPr lvl="1"/>
            <a:r>
              <a:rPr lang="en-GB" i="1" dirty="0" smtClean="0">
                <a:solidFill>
                  <a:srgbClr val="C00000"/>
                </a:solidFill>
              </a:rPr>
              <a:t> </a:t>
            </a:r>
            <a:endParaRPr lang="en-GB" i="1" dirty="0">
              <a:solidFill>
                <a:srgbClr val="C00000"/>
              </a:solidFill>
            </a:endParaRPr>
          </a:p>
          <a:p>
            <a:pPr marL="800100" lvl="1" indent="-342900">
              <a:buFont typeface="Arial" panose="020B0604020202020204" pitchFamily="34" charset="0"/>
              <a:buChar char="•"/>
            </a:pPr>
            <a:r>
              <a:rPr lang="en-GB" b="1" dirty="0"/>
              <a:t>Physical components and </a:t>
            </a:r>
            <a:r>
              <a:rPr lang="en-GB" b="1" dirty="0" smtClean="0"/>
              <a:t>toxins</a:t>
            </a:r>
          </a:p>
          <a:p>
            <a:pPr marL="800100" lvl="1" indent="-342900">
              <a:buFont typeface="Arial" panose="020B0604020202020204" pitchFamily="34" charset="0"/>
              <a:buChar char="•"/>
            </a:pPr>
            <a:endParaRPr lang="en-GB" b="1" dirty="0"/>
          </a:p>
          <a:p>
            <a:pPr marL="800100" lvl="1" indent="-342900">
              <a:buFont typeface="Arial" panose="020B0604020202020204" pitchFamily="34" charset="0"/>
              <a:buChar char="•"/>
            </a:pPr>
            <a:r>
              <a:rPr lang="en-GB" i="1" dirty="0" smtClean="0">
                <a:solidFill>
                  <a:srgbClr val="C00000"/>
                </a:solidFill>
              </a:rPr>
              <a:t>Computers contain many components which can be recycled such as Platinum</a:t>
            </a:r>
          </a:p>
          <a:p>
            <a:pPr marL="800100" lvl="1" indent="-342900">
              <a:buFont typeface="Arial" panose="020B0604020202020204" pitchFamily="34" charset="0"/>
              <a:buChar char="•"/>
            </a:pPr>
            <a:r>
              <a:rPr lang="en-GB" i="1" dirty="0" smtClean="0">
                <a:solidFill>
                  <a:srgbClr val="C00000"/>
                </a:solidFill>
              </a:rPr>
              <a:t>However they also contain many which can’t such as mercury, arsenic and barium</a:t>
            </a:r>
          </a:p>
          <a:p>
            <a:pPr marL="800100" lvl="1" indent="-342900">
              <a:buFont typeface="Arial" panose="020B0604020202020204" pitchFamily="34" charset="0"/>
              <a:buChar char="•"/>
            </a:pPr>
            <a:r>
              <a:rPr lang="en-GB" i="1" dirty="0" smtClean="0">
                <a:solidFill>
                  <a:srgbClr val="C00000"/>
                </a:solidFill>
              </a:rPr>
              <a:t>Typical elements in a modern computer are Silicon, potassium, barium, aluminium, iron, lead, titanium, sodium, </a:t>
            </a:r>
            <a:r>
              <a:rPr lang="en-GB" i="1" dirty="0" err="1" smtClean="0">
                <a:solidFill>
                  <a:srgbClr val="C00000"/>
                </a:solidFill>
              </a:rPr>
              <a:t>cesium</a:t>
            </a:r>
            <a:r>
              <a:rPr lang="en-GB" i="1" dirty="0" smtClean="0">
                <a:solidFill>
                  <a:srgbClr val="C00000"/>
                </a:solidFill>
              </a:rPr>
              <a:t>, zinc, yttrium, sulphur, barium, </a:t>
            </a:r>
            <a:r>
              <a:rPr lang="en-GB" i="1" dirty="0" err="1" smtClean="0">
                <a:solidFill>
                  <a:srgbClr val="C00000"/>
                </a:solidFill>
              </a:rPr>
              <a:t>casesium</a:t>
            </a:r>
            <a:r>
              <a:rPr lang="en-GB" i="1" dirty="0" smtClean="0">
                <a:solidFill>
                  <a:srgbClr val="C00000"/>
                </a:solidFill>
              </a:rPr>
              <a:t> and carbon</a:t>
            </a:r>
          </a:p>
          <a:p>
            <a:pPr marL="800100" lvl="1" indent="-342900">
              <a:buFont typeface="Arial" panose="020B0604020202020204" pitchFamily="34" charset="0"/>
              <a:buChar char="•"/>
            </a:pPr>
            <a:r>
              <a:rPr lang="en-GB" i="1" dirty="0" smtClean="0">
                <a:solidFill>
                  <a:srgbClr val="C00000"/>
                </a:solidFill>
              </a:rPr>
              <a:t>Huge amounts of plastic is also involved in packaging and casing</a:t>
            </a:r>
            <a:endParaRPr lang="en-GB" i="1" dirty="0">
              <a:solidFill>
                <a:srgbClr val="C00000"/>
              </a:solidFill>
            </a:endParaRPr>
          </a:p>
          <a:p>
            <a:pPr marL="342900" indent="-342900">
              <a:buAutoNum type="arabicPeriod"/>
            </a:pPr>
            <a:endParaRPr lang="en-GB" dirty="0" smtClean="0"/>
          </a:p>
        </p:txBody>
      </p:sp>
    </p:spTree>
    <p:extLst>
      <p:ext uri="{BB962C8B-B14F-4D97-AF65-F5344CB8AC3E}">
        <p14:creationId xmlns:p14="http://schemas.microsoft.com/office/powerpoint/2010/main" val="15032920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dirty="0" smtClean="0">
                <a:solidFill>
                  <a:srgbClr val="C00000"/>
                </a:solidFill>
              </a:rPr>
              <a:t>Environmental effects</a:t>
            </a:r>
            <a:endParaRPr lang="en-GB" dirty="0">
              <a:solidFill>
                <a:srgbClr val="C00000"/>
              </a:solidFill>
            </a:endParaRPr>
          </a:p>
        </p:txBody>
      </p:sp>
      <p:sp>
        <p:nvSpPr>
          <p:cNvPr id="7" name="Rectangle 6"/>
          <p:cNvSpPr/>
          <p:nvPr/>
        </p:nvSpPr>
        <p:spPr>
          <a:xfrm>
            <a:off x="0" y="0"/>
            <a:ext cx="12192000" cy="461665"/>
          </a:xfrm>
          <a:prstGeom prst="rect">
            <a:avLst/>
          </a:prstGeom>
        </p:spPr>
        <p:txBody>
          <a:bodyPr wrap="square">
            <a:spAutoFit/>
          </a:bodyPr>
          <a:lstStyle/>
          <a:p>
            <a:r>
              <a:rPr lang="en-GB" sz="2400" b="1" dirty="0" smtClean="0">
                <a:solidFill>
                  <a:srgbClr val="C00000"/>
                </a:solidFill>
              </a:rPr>
              <a:t>Ethical, moral and cultural issues</a:t>
            </a:r>
            <a:endParaRPr lang="en-GB" sz="2400" dirty="0">
              <a:solidFill>
                <a:srgbClr val="C00000"/>
              </a:solidFill>
            </a:endParaRPr>
          </a:p>
        </p:txBody>
      </p:sp>
      <p:sp>
        <p:nvSpPr>
          <p:cNvPr id="3" name="TextBox 2"/>
          <p:cNvSpPr txBox="1"/>
          <p:nvPr/>
        </p:nvSpPr>
        <p:spPr>
          <a:xfrm>
            <a:off x="116381" y="1503213"/>
            <a:ext cx="11959237" cy="4801314"/>
          </a:xfrm>
          <a:prstGeom prst="rect">
            <a:avLst/>
          </a:prstGeom>
          <a:noFill/>
        </p:spPr>
        <p:txBody>
          <a:bodyPr wrap="square" rtlCol="0">
            <a:spAutoFit/>
          </a:bodyPr>
          <a:lstStyle/>
          <a:p>
            <a:pPr marL="800100" lvl="1" indent="-342900">
              <a:buFont typeface="Arial" panose="020B0604020202020204" pitchFamily="34" charset="0"/>
              <a:buChar char="•"/>
            </a:pPr>
            <a:r>
              <a:rPr lang="en-GB" b="1" dirty="0" smtClean="0"/>
              <a:t>Computer manufacturing</a:t>
            </a:r>
          </a:p>
          <a:p>
            <a:pPr marL="800100" lvl="1" indent="-342900">
              <a:buFont typeface="Arial" panose="020B0604020202020204" pitchFamily="34" charset="0"/>
              <a:buChar char="•"/>
            </a:pPr>
            <a:endParaRPr lang="en-GB" b="1" dirty="0" smtClean="0"/>
          </a:p>
          <a:p>
            <a:pPr marL="800100" lvl="1" indent="-342900">
              <a:buFont typeface="Arial" panose="020B0604020202020204" pitchFamily="34" charset="0"/>
              <a:buChar char="•"/>
            </a:pPr>
            <a:r>
              <a:rPr lang="en-GB" i="1" dirty="0" smtClean="0">
                <a:solidFill>
                  <a:srgbClr val="C00000"/>
                </a:solidFill>
              </a:rPr>
              <a:t>Everything must be taken into account when looking at environmental effects, including:</a:t>
            </a:r>
          </a:p>
          <a:p>
            <a:pPr marL="1257300" lvl="2" indent="-342900">
              <a:buFont typeface="Arial" panose="020B0604020202020204" pitchFamily="34" charset="0"/>
              <a:buChar char="•"/>
            </a:pPr>
            <a:r>
              <a:rPr lang="en-GB" i="1" dirty="0">
                <a:solidFill>
                  <a:srgbClr val="C00000"/>
                </a:solidFill>
              </a:rPr>
              <a:t>E</a:t>
            </a:r>
            <a:r>
              <a:rPr lang="en-GB" i="1" dirty="0" smtClean="0">
                <a:solidFill>
                  <a:srgbClr val="C00000"/>
                </a:solidFill>
              </a:rPr>
              <a:t>xtraction of raw materials</a:t>
            </a:r>
          </a:p>
          <a:p>
            <a:pPr marL="1257300" lvl="2" indent="-342900">
              <a:buFont typeface="Arial" panose="020B0604020202020204" pitchFamily="34" charset="0"/>
              <a:buChar char="•"/>
            </a:pPr>
            <a:r>
              <a:rPr lang="en-GB" i="1" dirty="0" smtClean="0">
                <a:solidFill>
                  <a:srgbClr val="C00000"/>
                </a:solidFill>
              </a:rPr>
              <a:t>Production of computer parts</a:t>
            </a:r>
          </a:p>
          <a:p>
            <a:pPr marL="1257300" lvl="2" indent="-342900">
              <a:buFont typeface="Arial" panose="020B0604020202020204" pitchFamily="34" charset="0"/>
              <a:buChar char="•"/>
            </a:pPr>
            <a:r>
              <a:rPr lang="en-GB" i="1" dirty="0" smtClean="0">
                <a:solidFill>
                  <a:srgbClr val="C00000"/>
                </a:solidFill>
              </a:rPr>
              <a:t>Production of constituent materials</a:t>
            </a:r>
          </a:p>
          <a:p>
            <a:pPr marL="1257300" lvl="2" indent="-342900">
              <a:buFont typeface="Arial" panose="020B0604020202020204" pitchFamily="34" charset="0"/>
              <a:buChar char="•"/>
            </a:pPr>
            <a:r>
              <a:rPr lang="en-GB" i="1" dirty="0" smtClean="0">
                <a:solidFill>
                  <a:srgbClr val="C00000"/>
                </a:solidFill>
              </a:rPr>
              <a:t>Assembly and manufacturing of completed units</a:t>
            </a:r>
          </a:p>
          <a:p>
            <a:pPr marL="800100" lvl="1" indent="-342900">
              <a:buFont typeface="Arial" panose="020B0604020202020204" pitchFamily="34" charset="0"/>
              <a:buChar char="•"/>
            </a:pPr>
            <a:r>
              <a:rPr lang="en-GB" i="1" dirty="0" smtClean="0">
                <a:solidFill>
                  <a:srgbClr val="C00000"/>
                </a:solidFill>
              </a:rPr>
              <a:t>Students might focus on one section such as microchip manufacturing:</a:t>
            </a:r>
          </a:p>
          <a:p>
            <a:pPr marL="1257300" lvl="2" indent="-342900">
              <a:buFont typeface="Arial" panose="020B0604020202020204" pitchFamily="34" charset="0"/>
              <a:buChar char="•"/>
            </a:pPr>
            <a:r>
              <a:rPr lang="en-GB" i="1" dirty="0" smtClean="0">
                <a:solidFill>
                  <a:srgbClr val="C00000"/>
                </a:solidFill>
              </a:rPr>
              <a:t>Huge amounts of ultra-pure water are used in their manufacture</a:t>
            </a:r>
          </a:p>
          <a:p>
            <a:pPr marL="1257300" lvl="2" indent="-342900">
              <a:buFont typeface="Arial" panose="020B0604020202020204" pitchFamily="34" charset="0"/>
              <a:buChar char="•"/>
            </a:pPr>
            <a:r>
              <a:rPr lang="en-GB" i="1" dirty="0" smtClean="0">
                <a:solidFill>
                  <a:srgbClr val="C00000"/>
                </a:solidFill>
              </a:rPr>
              <a:t>Large amounts of chemical solvents are used to ensure their purity</a:t>
            </a:r>
          </a:p>
          <a:p>
            <a:pPr marL="1714500" lvl="3" indent="-342900">
              <a:buFont typeface="Arial" panose="020B0604020202020204" pitchFamily="34" charset="0"/>
              <a:buChar char="•"/>
            </a:pPr>
            <a:r>
              <a:rPr lang="en-GB" i="1" dirty="0" smtClean="0">
                <a:solidFill>
                  <a:srgbClr val="C00000"/>
                </a:solidFill>
              </a:rPr>
              <a:t>Hydrochloric acid</a:t>
            </a:r>
          </a:p>
          <a:p>
            <a:pPr marL="1714500" lvl="3" indent="-342900">
              <a:buFont typeface="Arial" panose="020B0604020202020204" pitchFamily="34" charset="0"/>
              <a:buChar char="•"/>
            </a:pPr>
            <a:r>
              <a:rPr lang="en-GB" i="1" dirty="0" smtClean="0">
                <a:solidFill>
                  <a:srgbClr val="C00000"/>
                </a:solidFill>
              </a:rPr>
              <a:t>Hydrofluoric acid</a:t>
            </a:r>
          </a:p>
          <a:p>
            <a:pPr marL="1714500" lvl="3" indent="-342900">
              <a:buFont typeface="Arial" panose="020B0604020202020204" pitchFamily="34" charset="0"/>
              <a:buChar char="•"/>
            </a:pPr>
            <a:r>
              <a:rPr lang="en-GB" i="1" dirty="0" smtClean="0">
                <a:solidFill>
                  <a:srgbClr val="C00000"/>
                </a:solidFill>
              </a:rPr>
              <a:t>Arsenic</a:t>
            </a:r>
          </a:p>
          <a:p>
            <a:pPr marL="1714500" lvl="3" indent="-342900">
              <a:buFont typeface="Arial" panose="020B0604020202020204" pitchFamily="34" charset="0"/>
              <a:buChar char="•"/>
            </a:pPr>
            <a:r>
              <a:rPr lang="en-GB" i="1" dirty="0" smtClean="0">
                <a:solidFill>
                  <a:srgbClr val="C00000"/>
                </a:solidFill>
              </a:rPr>
              <a:t>Benzene</a:t>
            </a:r>
          </a:p>
          <a:p>
            <a:pPr marL="1714500" lvl="3" indent="-342900">
              <a:buFont typeface="Arial" panose="020B0604020202020204" pitchFamily="34" charset="0"/>
              <a:buChar char="•"/>
            </a:pPr>
            <a:r>
              <a:rPr lang="en-GB" i="1" dirty="0" smtClean="0">
                <a:solidFill>
                  <a:srgbClr val="C00000"/>
                </a:solidFill>
              </a:rPr>
              <a:t>Hexavalent chromium</a:t>
            </a:r>
            <a:endParaRPr lang="en-GB" i="1" dirty="0">
              <a:solidFill>
                <a:srgbClr val="C00000"/>
              </a:solidFill>
            </a:endParaRPr>
          </a:p>
          <a:p>
            <a:pPr marL="800100" lvl="1" indent="-342900">
              <a:buFont typeface="Arial" panose="020B0604020202020204" pitchFamily="34" charset="0"/>
              <a:buChar char="•"/>
            </a:pPr>
            <a:endParaRPr lang="en-GB" b="1" dirty="0"/>
          </a:p>
          <a:p>
            <a:pPr marL="342900" indent="-342900">
              <a:buAutoNum type="arabicPeriod"/>
            </a:pPr>
            <a:endParaRPr lang="en-GB" dirty="0" smtClean="0"/>
          </a:p>
        </p:txBody>
      </p:sp>
    </p:spTree>
    <p:extLst>
      <p:ext uri="{BB962C8B-B14F-4D97-AF65-F5344CB8AC3E}">
        <p14:creationId xmlns:p14="http://schemas.microsoft.com/office/powerpoint/2010/main" val="27868190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dirty="0" smtClean="0">
                <a:solidFill>
                  <a:srgbClr val="C00000"/>
                </a:solidFill>
              </a:rPr>
              <a:t>Environmental effects</a:t>
            </a:r>
            <a:endParaRPr lang="en-GB" dirty="0">
              <a:solidFill>
                <a:srgbClr val="C00000"/>
              </a:solidFill>
            </a:endParaRPr>
          </a:p>
        </p:txBody>
      </p:sp>
      <p:sp>
        <p:nvSpPr>
          <p:cNvPr id="7" name="Rectangle 6"/>
          <p:cNvSpPr/>
          <p:nvPr/>
        </p:nvSpPr>
        <p:spPr>
          <a:xfrm>
            <a:off x="0" y="0"/>
            <a:ext cx="12192000" cy="461665"/>
          </a:xfrm>
          <a:prstGeom prst="rect">
            <a:avLst/>
          </a:prstGeom>
        </p:spPr>
        <p:txBody>
          <a:bodyPr wrap="square">
            <a:spAutoFit/>
          </a:bodyPr>
          <a:lstStyle/>
          <a:p>
            <a:r>
              <a:rPr lang="en-GB" sz="2400" b="1" dirty="0" smtClean="0">
                <a:solidFill>
                  <a:srgbClr val="C00000"/>
                </a:solidFill>
              </a:rPr>
              <a:t>Ethical, moral and cultural issues</a:t>
            </a:r>
            <a:endParaRPr lang="en-GB" sz="2400" dirty="0">
              <a:solidFill>
                <a:srgbClr val="C00000"/>
              </a:solidFill>
            </a:endParaRPr>
          </a:p>
        </p:txBody>
      </p:sp>
      <p:sp>
        <p:nvSpPr>
          <p:cNvPr id="3" name="TextBox 2"/>
          <p:cNvSpPr txBox="1"/>
          <p:nvPr/>
        </p:nvSpPr>
        <p:spPr>
          <a:xfrm>
            <a:off x="116381" y="1503213"/>
            <a:ext cx="11959237" cy="4247317"/>
          </a:xfrm>
          <a:prstGeom prst="rect">
            <a:avLst/>
          </a:prstGeom>
          <a:noFill/>
        </p:spPr>
        <p:txBody>
          <a:bodyPr wrap="square" rtlCol="0">
            <a:spAutoFit/>
          </a:bodyPr>
          <a:lstStyle/>
          <a:p>
            <a:pPr marL="800100" lvl="1" indent="-342900">
              <a:buFont typeface="Arial" panose="020B0604020202020204" pitchFamily="34" charset="0"/>
              <a:buChar char="•"/>
            </a:pPr>
            <a:r>
              <a:rPr lang="en-GB" b="1" dirty="0" smtClean="0"/>
              <a:t>Social and political implications</a:t>
            </a:r>
          </a:p>
          <a:p>
            <a:pPr marL="800100" lvl="1" indent="-342900">
              <a:buFont typeface="Arial" panose="020B0604020202020204" pitchFamily="34" charset="0"/>
              <a:buChar char="•"/>
            </a:pPr>
            <a:endParaRPr lang="en-GB" b="1" dirty="0"/>
          </a:p>
          <a:p>
            <a:pPr marL="800100" lvl="1" indent="-342900">
              <a:buFont typeface="Arial" panose="020B0604020202020204" pitchFamily="34" charset="0"/>
              <a:buChar char="•"/>
            </a:pPr>
            <a:r>
              <a:rPr lang="en-GB" i="1" dirty="0" smtClean="0">
                <a:solidFill>
                  <a:srgbClr val="C00000"/>
                </a:solidFill>
              </a:rPr>
              <a:t>From the 1980s onwards man developed countries tightened laws and regulations around disposal of hazardous wastes</a:t>
            </a:r>
          </a:p>
          <a:p>
            <a:pPr marL="800100" lvl="1" indent="-342900">
              <a:buFont typeface="Arial" panose="020B0604020202020204" pitchFamily="34" charset="0"/>
              <a:buChar char="•"/>
            </a:pPr>
            <a:r>
              <a:rPr lang="en-GB" i="1" dirty="0" smtClean="0">
                <a:solidFill>
                  <a:srgbClr val="C00000"/>
                </a:solidFill>
              </a:rPr>
              <a:t>As prices for hazardous waste disposal rose so did the occurrence of “toxic traders”</a:t>
            </a:r>
          </a:p>
          <a:p>
            <a:pPr marL="800100" lvl="1" indent="-342900">
              <a:buFont typeface="Arial" panose="020B0604020202020204" pitchFamily="34" charset="0"/>
              <a:buChar char="•"/>
            </a:pPr>
            <a:r>
              <a:rPr lang="en-GB" i="1" dirty="0" smtClean="0">
                <a:solidFill>
                  <a:srgbClr val="C00000"/>
                </a:solidFill>
              </a:rPr>
              <a:t>The practice of shopping electronic waste to developing countries with less controls and regulations</a:t>
            </a:r>
          </a:p>
          <a:p>
            <a:pPr marL="800100" lvl="1" indent="-342900">
              <a:buFont typeface="Arial" panose="020B0604020202020204" pitchFamily="34" charset="0"/>
              <a:buChar char="•"/>
            </a:pPr>
            <a:r>
              <a:rPr lang="en-GB" i="1" dirty="0" smtClean="0">
                <a:solidFill>
                  <a:srgbClr val="C00000"/>
                </a:solidFill>
              </a:rPr>
              <a:t>1993 – Basel Conventions: United Nations “Control the movement of hazardous wastes around the world”</a:t>
            </a:r>
          </a:p>
          <a:p>
            <a:pPr lvl="1"/>
            <a:endParaRPr lang="en-GB" i="1" dirty="0" smtClean="0">
              <a:solidFill>
                <a:srgbClr val="C00000"/>
              </a:solidFill>
            </a:endParaRPr>
          </a:p>
          <a:p>
            <a:pPr marL="800100" lvl="1" indent="-342900">
              <a:buFont typeface="Arial" panose="020B0604020202020204" pitchFamily="34" charset="0"/>
              <a:buChar char="•"/>
            </a:pPr>
            <a:r>
              <a:rPr lang="en-GB" b="1" dirty="0" smtClean="0"/>
              <a:t>End of life management</a:t>
            </a:r>
          </a:p>
          <a:p>
            <a:pPr marL="800100" lvl="1" indent="-342900">
              <a:buFont typeface="Arial" panose="020B0604020202020204" pitchFamily="34" charset="0"/>
              <a:buChar char="•"/>
            </a:pPr>
            <a:endParaRPr lang="en-GB" b="1" dirty="0" smtClean="0"/>
          </a:p>
          <a:p>
            <a:pPr marL="800100" lvl="1" indent="-342900">
              <a:buFont typeface="Arial" panose="020B0604020202020204" pitchFamily="34" charset="0"/>
              <a:buChar char="•"/>
            </a:pPr>
            <a:r>
              <a:rPr lang="en-GB" i="1" dirty="0" smtClean="0">
                <a:solidFill>
                  <a:srgbClr val="C00000"/>
                </a:solidFill>
              </a:rPr>
              <a:t>Most computers are actually disposed </a:t>
            </a:r>
            <a:r>
              <a:rPr lang="en-GB" i="1" dirty="0" smtClean="0">
                <a:solidFill>
                  <a:srgbClr val="C00000"/>
                </a:solidFill>
              </a:rPr>
              <a:t>of </a:t>
            </a:r>
            <a:r>
              <a:rPr lang="en-GB" i="1" dirty="0" smtClean="0">
                <a:solidFill>
                  <a:srgbClr val="C00000"/>
                </a:solidFill>
              </a:rPr>
              <a:t>before they truly become useless</a:t>
            </a:r>
          </a:p>
          <a:p>
            <a:pPr marL="800100" lvl="1" indent="-342900">
              <a:buFont typeface="Arial" panose="020B0604020202020204" pitchFamily="34" charset="0"/>
              <a:buChar char="•"/>
            </a:pPr>
            <a:r>
              <a:rPr lang="en-GB" i="1" dirty="0" smtClean="0">
                <a:solidFill>
                  <a:srgbClr val="C00000"/>
                </a:solidFill>
              </a:rPr>
              <a:t>More effort needs to be put into “selling or donating” older computers or “upgrading” existing systems</a:t>
            </a:r>
          </a:p>
          <a:p>
            <a:pPr marL="800100" lvl="1" indent="-342900">
              <a:buFont typeface="Arial" panose="020B0604020202020204" pitchFamily="34" charset="0"/>
              <a:buChar char="•"/>
            </a:pPr>
            <a:r>
              <a:rPr lang="en-GB" i="1" dirty="0" smtClean="0">
                <a:solidFill>
                  <a:srgbClr val="C00000"/>
                </a:solidFill>
              </a:rPr>
              <a:t>There are organisations which focus on the redistribution of old </a:t>
            </a:r>
            <a:r>
              <a:rPr lang="en-GB" i="1" dirty="0" smtClean="0">
                <a:solidFill>
                  <a:srgbClr val="C00000"/>
                </a:solidFill>
              </a:rPr>
              <a:t>computers</a:t>
            </a:r>
          </a:p>
          <a:p>
            <a:pPr marL="800100" lvl="1" indent="-342900">
              <a:buFont typeface="Arial" panose="020B0604020202020204" pitchFamily="34" charset="0"/>
              <a:buChar char="•"/>
            </a:pPr>
            <a:r>
              <a:rPr lang="en-GB" i="1" dirty="0" smtClean="0">
                <a:solidFill>
                  <a:srgbClr val="C00000"/>
                </a:solidFill>
              </a:rPr>
              <a:t>Hardware is often exported to developing countries where it degenerates releasing toxins</a:t>
            </a:r>
            <a:endParaRPr lang="en-GB" i="1" dirty="0" smtClean="0">
              <a:solidFill>
                <a:srgbClr val="C00000"/>
              </a:solidFill>
            </a:endParaRPr>
          </a:p>
          <a:p>
            <a:pPr marL="800100" lvl="1" indent="-342900">
              <a:buFont typeface="Arial" panose="020B0604020202020204" pitchFamily="34" charset="0"/>
              <a:buChar char="•"/>
            </a:pPr>
            <a:endParaRPr lang="en-GB" i="1" dirty="0">
              <a:solidFill>
                <a:srgbClr val="C00000"/>
              </a:solidFill>
            </a:endParaRPr>
          </a:p>
        </p:txBody>
      </p:sp>
    </p:spTree>
    <p:extLst>
      <p:ext uri="{BB962C8B-B14F-4D97-AF65-F5344CB8AC3E}">
        <p14:creationId xmlns:p14="http://schemas.microsoft.com/office/powerpoint/2010/main" val="28143484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759</TotalTime>
  <Words>389</Words>
  <Application>Microsoft Office PowerPoint</Application>
  <PresentationFormat>Widescreen</PresentationFormat>
  <Paragraphs>49</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Craig Sargent</dc:creator>
  <cp:lastModifiedBy>D Hillyard</cp:lastModifiedBy>
  <cp:revision>69</cp:revision>
  <dcterms:created xsi:type="dcterms:W3CDTF">2014-10-30T19:23:19Z</dcterms:created>
  <dcterms:modified xsi:type="dcterms:W3CDTF">2017-03-09T07:30:32Z</dcterms:modified>
</cp:coreProperties>
</file>