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31" r:id="rId3"/>
    <p:sldId id="393" r:id="rId4"/>
    <p:sldId id="399" r:id="rId5"/>
    <p:sldId id="400" r:id="rId6"/>
    <p:sldId id="394" r:id="rId7"/>
    <p:sldId id="432" r:id="rId8"/>
    <p:sldId id="433" r:id="rId9"/>
    <p:sldId id="434" r:id="rId10"/>
    <p:sldId id="435" r:id="rId11"/>
    <p:sldId id="436" r:id="rId12"/>
    <p:sldId id="437" r:id="rId13"/>
    <p:sldId id="395"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1" r:id="rId27"/>
    <p:sldId id="452" r:id="rId28"/>
    <p:sldId id="453" r:id="rId29"/>
    <p:sldId id="454" r:id="rId30"/>
    <p:sldId id="455" r:id="rId31"/>
    <p:sldId id="457" r:id="rId32"/>
    <p:sldId id="458" r:id="rId33"/>
    <p:sldId id="459" r:id="rId34"/>
    <p:sldId id="460" r:id="rId35"/>
    <p:sldId id="260" r:id="rId36"/>
    <p:sldId id="261" r:id="rId37"/>
    <p:sldId id="380" r:id="rId38"/>
    <p:sldId id="392"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103F38-C183-480A-90FB-4B59757C0535}">
          <p14:sldIdLst>
            <p14:sldId id="257"/>
            <p14:sldId id="331"/>
            <p14:sldId id="393"/>
            <p14:sldId id="399"/>
            <p14:sldId id="400"/>
            <p14:sldId id="394"/>
            <p14:sldId id="432"/>
            <p14:sldId id="433"/>
            <p14:sldId id="434"/>
            <p14:sldId id="435"/>
            <p14:sldId id="436"/>
            <p14:sldId id="437"/>
            <p14:sldId id="395"/>
            <p14:sldId id="438"/>
            <p14:sldId id="439"/>
            <p14:sldId id="440"/>
            <p14:sldId id="441"/>
            <p14:sldId id="442"/>
            <p14:sldId id="443"/>
            <p14:sldId id="444"/>
            <p14:sldId id="445"/>
            <p14:sldId id="446"/>
            <p14:sldId id="447"/>
            <p14:sldId id="448"/>
            <p14:sldId id="449"/>
            <p14:sldId id="451"/>
            <p14:sldId id="452"/>
            <p14:sldId id="453"/>
            <p14:sldId id="454"/>
            <p14:sldId id="455"/>
            <p14:sldId id="457"/>
            <p14:sldId id="458"/>
            <p14:sldId id="459"/>
            <p14:sldId id="460"/>
            <p14:sldId id="260"/>
            <p14:sldId id="261"/>
            <p14:sldId id="380"/>
            <p14:sldId id="392"/>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Sargent" initials="CS" lastIdx="1" clrIdx="0">
    <p:extLst>
      <p:ext uri="{19B8F6BF-5375-455C-9EA6-DF929625EA0E}">
        <p15:presenceInfo xmlns:p15="http://schemas.microsoft.com/office/powerpoint/2012/main" userId="6642d3c79e1f34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E8"/>
    <a:srgbClr val="F8D7CD"/>
    <a:srgbClr val="FFE699"/>
    <a:srgbClr val="6D6F6F"/>
    <a:srgbClr val="4A607A"/>
    <a:srgbClr val="F4B084"/>
    <a:srgbClr val="FFD966"/>
    <a:srgbClr val="ACB9CA"/>
    <a:srgbClr val="BDD7EE"/>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autoAdjust="0"/>
    <p:restoredTop sz="96056" autoAdjust="0"/>
  </p:normalViewPr>
  <p:slideViewPr>
    <p:cSldViewPr snapToGrid="0">
      <p:cViewPr varScale="1">
        <p:scale>
          <a:sx n="103" d="100"/>
          <a:sy n="103" d="100"/>
        </p:scale>
        <p:origin x="120" y="14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3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879E7-C786-4674-BB8E-EF00881A491B}" type="datetimeFigureOut">
              <a:rPr lang="en-GB" smtClean="0"/>
              <a:t>10/02/2021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86045-0178-4FB2-9D7A-08D75B7694C8}" type="slidenum">
              <a:rPr lang="en-GB" smtClean="0"/>
              <a:t>‹#›</a:t>
            </a:fld>
            <a:endParaRPr lang="en-GB" dirty="0"/>
          </a:p>
        </p:txBody>
      </p:sp>
    </p:spTree>
    <p:extLst>
      <p:ext uri="{BB962C8B-B14F-4D97-AF65-F5344CB8AC3E}">
        <p14:creationId xmlns:p14="http://schemas.microsoft.com/office/powerpoint/2010/main" val="45453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15</a:t>
            </a:fld>
            <a:endParaRPr lang="en-GB" dirty="0"/>
          </a:p>
        </p:txBody>
      </p:sp>
    </p:spTree>
    <p:extLst>
      <p:ext uri="{BB962C8B-B14F-4D97-AF65-F5344CB8AC3E}">
        <p14:creationId xmlns:p14="http://schemas.microsoft.com/office/powerpoint/2010/main" val="393887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24</a:t>
            </a:fld>
            <a:endParaRPr lang="en-GB" dirty="0"/>
          </a:p>
        </p:txBody>
      </p:sp>
    </p:spTree>
    <p:extLst>
      <p:ext uri="{BB962C8B-B14F-4D97-AF65-F5344CB8AC3E}">
        <p14:creationId xmlns:p14="http://schemas.microsoft.com/office/powerpoint/2010/main" val="249242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25</a:t>
            </a:fld>
            <a:endParaRPr lang="en-GB" dirty="0"/>
          </a:p>
        </p:txBody>
      </p:sp>
    </p:spTree>
    <p:extLst>
      <p:ext uri="{BB962C8B-B14F-4D97-AF65-F5344CB8AC3E}">
        <p14:creationId xmlns:p14="http://schemas.microsoft.com/office/powerpoint/2010/main" val="169653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26</a:t>
            </a:fld>
            <a:endParaRPr lang="en-GB" dirty="0"/>
          </a:p>
        </p:txBody>
      </p:sp>
    </p:spTree>
    <p:extLst>
      <p:ext uri="{BB962C8B-B14F-4D97-AF65-F5344CB8AC3E}">
        <p14:creationId xmlns:p14="http://schemas.microsoft.com/office/powerpoint/2010/main" val="53534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27</a:t>
            </a:fld>
            <a:endParaRPr lang="en-GB" dirty="0"/>
          </a:p>
        </p:txBody>
      </p:sp>
    </p:spTree>
    <p:extLst>
      <p:ext uri="{BB962C8B-B14F-4D97-AF65-F5344CB8AC3E}">
        <p14:creationId xmlns:p14="http://schemas.microsoft.com/office/powerpoint/2010/main" val="2338344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28</a:t>
            </a:fld>
            <a:endParaRPr lang="en-GB" dirty="0"/>
          </a:p>
        </p:txBody>
      </p:sp>
    </p:spTree>
    <p:extLst>
      <p:ext uri="{BB962C8B-B14F-4D97-AF65-F5344CB8AC3E}">
        <p14:creationId xmlns:p14="http://schemas.microsoft.com/office/powerpoint/2010/main" val="418803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29</a:t>
            </a:fld>
            <a:endParaRPr lang="en-GB" dirty="0"/>
          </a:p>
        </p:txBody>
      </p:sp>
    </p:spTree>
    <p:extLst>
      <p:ext uri="{BB962C8B-B14F-4D97-AF65-F5344CB8AC3E}">
        <p14:creationId xmlns:p14="http://schemas.microsoft.com/office/powerpoint/2010/main" val="182671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30</a:t>
            </a:fld>
            <a:endParaRPr lang="en-GB" dirty="0"/>
          </a:p>
        </p:txBody>
      </p:sp>
    </p:spTree>
    <p:extLst>
      <p:ext uri="{BB962C8B-B14F-4D97-AF65-F5344CB8AC3E}">
        <p14:creationId xmlns:p14="http://schemas.microsoft.com/office/powerpoint/2010/main" val="146027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31</a:t>
            </a:fld>
            <a:endParaRPr lang="en-GB" dirty="0"/>
          </a:p>
        </p:txBody>
      </p:sp>
    </p:spTree>
    <p:extLst>
      <p:ext uri="{BB962C8B-B14F-4D97-AF65-F5344CB8AC3E}">
        <p14:creationId xmlns:p14="http://schemas.microsoft.com/office/powerpoint/2010/main" val="2720819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32</a:t>
            </a:fld>
            <a:endParaRPr lang="en-GB" dirty="0"/>
          </a:p>
        </p:txBody>
      </p:sp>
    </p:spTree>
    <p:extLst>
      <p:ext uri="{BB962C8B-B14F-4D97-AF65-F5344CB8AC3E}">
        <p14:creationId xmlns:p14="http://schemas.microsoft.com/office/powerpoint/2010/main" val="1001261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33</a:t>
            </a:fld>
            <a:endParaRPr lang="en-GB" dirty="0"/>
          </a:p>
        </p:txBody>
      </p:sp>
    </p:spTree>
    <p:extLst>
      <p:ext uri="{BB962C8B-B14F-4D97-AF65-F5344CB8AC3E}">
        <p14:creationId xmlns:p14="http://schemas.microsoft.com/office/powerpoint/2010/main" val="15965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16</a:t>
            </a:fld>
            <a:endParaRPr lang="en-GB" dirty="0"/>
          </a:p>
        </p:txBody>
      </p:sp>
    </p:spTree>
    <p:extLst>
      <p:ext uri="{BB962C8B-B14F-4D97-AF65-F5344CB8AC3E}">
        <p14:creationId xmlns:p14="http://schemas.microsoft.com/office/powerpoint/2010/main" val="3875769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34</a:t>
            </a:fld>
            <a:endParaRPr lang="en-GB" dirty="0"/>
          </a:p>
        </p:txBody>
      </p:sp>
    </p:spTree>
    <p:extLst>
      <p:ext uri="{BB962C8B-B14F-4D97-AF65-F5344CB8AC3E}">
        <p14:creationId xmlns:p14="http://schemas.microsoft.com/office/powerpoint/2010/main" val="260589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17</a:t>
            </a:fld>
            <a:endParaRPr lang="en-GB" dirty="0"/>
          </a:p>
        </p:txBody>
      </p:sp>
    </p:spTree>
    <p:extLst>
      <p:ext uri="{BB962C8B-B14F-4D97-AF65-F5344CB8AC3E}">
        <p14:creationId xmlns:p14="http://schemas.microsoft.com/office/powerpoint/2010/main" val="28124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18</a:t>
            </a:fld>
            <a:endParaRPr lang="en-GB" dirty="0"/>
          </a:p>
        </p:txBody>
      </p:sp>
    </p:spTree>
    <p:extLst>
      <p:ext uri="{BB962C8B-B14F-4D97-AF65-F5344CB8AC3E}">
        <p14:creationId xmlns:p14="http://schemas.microsoft.com/office/powerpoint/2010/main" val="428422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19</a:t>
            </a:fld>
            <a:endParaRPr lang="en-GB" dirty="0"/>
          </a:p>
        </p:txBody>
      </p:sp>
    </p:spTree>
    <p:extLst>
      <p:ext uri="{BB962C8B-B14F-4D97-AF65-F5344CB8AC3E}">
        <p14:creationId xmlns:p14="http://schemas.microsoft.com/office/powerpoint/2010/main" val="182086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20</a:t>
            </a:fld>
            <a:endParaRPr lang="en-GB" dirty="0"/>
          </a:p>
        </p:txBody>
      </p:sp>
    </p:spTree>
    <p:extLst>
      <p:ext uri="{BB962C8B-B14F-4D97-AF65-F5344CB8AC3E}">
        <p14:creationId xmlns:p14="http://schemas.microsoft.com/office/powerpoint/2010/main" val="330242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21</a:t>
            </a:fld>
            <a:endParaRPr lang="en-GB" dirty="0"/>
          </a:p>
        </p:txBody>
      </p:sp>
    </p:spTree>
    <p:extLst>
      <p:ext uri="{BB962C8B-B14F-4D97-AF65-F5344CB8AC3E}">
        <p14:creationId xmlns:p14="http://schemas.microsoft.com/office/powerpoint/2010/main" val="167867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22</a:t>
            </a:fld>
            <a:endParaRPr lang="en-GB" dirty="0"/>
          </a:p>
        </p:txBody>
      </p:sp>
    </p:spTree>
    <p:extLst>
      <p:ext uri="{BB962C8B-B14F-4D97-AF65-F5344CB8AC3E}">
        <p14:creationId xmlns:p14="http://schemas.microsoft.com/office/powerpoint/2010/main" val="327380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23</a:t>
            </a:fld>
            <a:endParaRPr lang="en-GB" dirty="0"/>
          </a:p>
        </p:txBody>
      </p:sp>
    </p:spTree>
    <p:extLst>
      <p:ext uri="{BB962C8B-B14F-4D97-AF65-F5344CB8AC3E}">
        <p14:creationId xmlns:p14="http://schemas.microsoft.com/office/powerpoint/2010/main" val="156996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7369-A355-4D19-AEEC-9D0100EF3C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924699-1673-40E6-9241-180D77942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CBE935-35F7-402A-9F4D-C68B29248BA9}"/>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004D7A12-EBDB-45B0-9FF5-F17A7EF671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37C7090-3E02-4EBA-95BB-2F3FF45C1E86}"/>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401842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3C68-F937-4619-AC2A-808BB5FBC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4D0E72-F13A-47A1-9749-F939C5B61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DACE7D0-DEEB-4789-9725-4826AE9B0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252C0A-0BB5-4C36-AC67-AFCF2DC0A65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6" name="Footer Placeholder 5">
            <a:extLst>
              <a:ext uri="{FF2B5EF4-FFF2-40B4-BE49-F238E27FC236}">
                <a16:creationId xmlns:a16="http://schemas.microsoft.com/office/drawing/2014/main" id="{B01906B4-69CB-471E-B443-A6DD5955608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C21424-3B0E-4EEC-875D-327603D191FC}"/>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4820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F412-1941-41D2-AC46-E8C20860A8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2A1B5D-15E6-4D4B-B6F5-E46A1A7234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18167-751F-4B50-84DD-7F7377E43E1D}"/>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8AA10E4B-ECAF-4B58-9633-F0D2214AE3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6D0936C-E069-45AA-8B1E-8B295D2AAB7A}"/>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42373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BBC43-F9FB-4DC0-9192-4C6BBC0BBF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65541F-6124-45F5-9E33-C887715233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28D7AD-9B6B-4D71-A044-0A8CD107B0C3}"/>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FB6F19E0-2B2A-44A5-95AA-5794953B827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E8AE265-1899-40B9-ABCC-0F0FA6B45232}"/>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21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7CF4-093B-4C66-A107-491AFAE190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249AB-C9F4-4A3F-A472-C5FDCF3AAF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A491B-E55E-4F96-A0A2-08ABE85381B5}"/>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5D5EE9C3-3BD7-499C-9C8F-E914AF0CCD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8CA0F2C-BB77-4D20-BD01-009748E06A21}"/>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244300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AB41-C5F4-4F77-8A5C-14CA38A3E7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C5B807-A41F-4934-B9B5-F06B7FECF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BA9AEC-9ECF-4105-84CF-CCC301ADB0FE}"/>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199A81FA-05E8-4A50-9FC5-A94F3634CB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B13BE1-EE3A-45AF-BF76-41B86D070B05}"/>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173073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1685-8ECA-46F3-BC78-B8E4D43D8A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A252D3-EA14-47C6-8BDF-B549E97DE4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9FA317-5ECF-4693-88DD-BCA7EC3919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CCA0AA-2226-49B9-8142-4F45D8CE683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6" name="Footer Placeholder 5">
            <a:extLst>
              <a:ext uri="{FF2B5EF4-FFF2-40B4-BE49-F238E27FC236}">
                <a16:creationId xmlns:a16="http://schemas.microsoft.com/office/drawing/2014/main" id="{197F340D-9456-43F7-A764-CBD130EF688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72910B-6BBA-4043-8CD2-7AE056F14AA9}"/>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336060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60B3-16E7-4811-A5F8-83614659AC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DB62EE-BCB8-429D-BB6F-89DF9F3EA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34AD67-4C0E-484D-B7FF-FB976A1710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D7660E-8B38-43A5-A48D-A4523AA03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7EFE82-A3BC-42B8-9F71-5C3C1ADD41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BD8DB3-F688-4AB2-AAFC-0E5E7F2EB1DC}"/>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8" name="Footer Placeholder 7">
            <a:extLst>
              <a:ext uri="{FF2B5EF4-FFF2-40B4-BE49-F238E27FC236}">
                <a16:creationId xmlns:a16="http://schemas.microsoft.com/office/drawing/2014/main" id="{848F70DA-1B40-4425-B025-A8D06411AA4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A95CE6D-8A51-4013-A622-D11EFBB72DAA}"/>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380522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232E-9E69-481F-BDD8-74F4219ED3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AD69E5-4081-437F-98E4-2CAF4F5CCAA8}"/>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4" name="Footer Placeholder 3">
            <a:extLst>
              <a:ext uri="{FF2B5EF4-FFF2-40B4-BE49-F238E27FC236}">
                <a16:creationId xmlns:a16="http://schemas.microsoft.com/office/drawing/2014/main" id="{E1B30953-0189-477F-ABF4-CE4D2ED1E4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BCC43C7-506A-468F-96CB-96E8683CF1B7}"/>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239981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o 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19224-2084-4C89-AEFB-59035B0F8D1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3" name="Footer Placeholder 2">
            <a:extLst>
              <a:ext uri="{FF2B5EF4-FFF2-40B4-BE49-F238E27FC236}">
                <a16:creationId xmlns:a16="http://schemas.microsoft.com/office/drawing/2014/main" id="{2B8E9D01-9A95-4DC3-AD5E-0657203E7B2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0DB0936-CF61-444A-88C9-B1BE2B016644}"/>
              </a:ext>
            </a:extLst>
          </p:cNvPr>
          <p:cNvSpPr>
            <a:spLocks noGrp="1"/>
          </p:cNvSpPr>
          <p:nvPr>
            <p:ph type="sldNum" sz="quarter" idx="12"/>
          </p:nvPr>
        </p:nvSpPr>
        <p:spPr/>
        <p:txBody>
          <a:bodyPr/>
          <a:lstStyle/>
          <a:p>
            <a:fld id="{CFC6102D-FACC-46D2-982F-C509AB4FB7F4}" type="slidenum">
              <a:rPr lang="en-GB" smtClean="0"/>
              <a:t>‹#›</a:t>
            </a:fld>
            <a:endParaRPr lang="en-GB" dirty="0"/>
          </a:p>
        </p:txBody>
      </p:sp>
      <p:sp>
        <p:nvSpPr>
          <p:cNvPr id="5" name="Rectangle 4">
            <a:extLst>
              <a:ext uri="{FF2B5EF4-FFF2-40B4-BE49-F238E27FC236}">
                <a16:creationId xmlns:a16="http://schemas.microsoft.com/office/drawing/2014/main" id="{EB0CC6F3-15F4-4749-9242-EDD4FF8C5DBF}"/>
              </a:ext>
            </a:extLst>
          </p:cNvPr>
          <p:cNvSpPr/>
          <p:nvPr userDrawn="1"/>
        </p:nvSpPr>
        <p:spPr>
          <a:xfrm>
            <a:off x="10088880" y="0"/>
            <a:ext cx="210312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300" b="1" dirty="0">
                <a:solidFill>
                  <a:schemeClr val="bg1"/>
                </a:solidFill>
                <a:latin typeface="Century Gothic" panose="020B0502020202020204" pitchFamily="34" charset="0"/>
              </a:rPr>
              <a:t>OCR AS Level</a:t>
            </a:r>
          </a:p>
          <a:p>
            <a:pPr algn="ctr"/>
            <a:r>
              <a:rPr lang="en-GB" sz="2300" b="1" dirty="0">
                <a:solidFill>
                  <a:schemeClr val="bg1"/>
                </a:solidFill>
                <a:latin typeface="Century Gothic" panose="020B0502020202020204" pitchFamily="34" charset="0"/>
              </a:rPr>
              <a:t>(H046)</a:t>
            </a:r>
          </a:p>
          <a:p>
            <a:pPr algn="ctr"/>
            <a:r>
              <a:rPr lang="en-GB" sz="2300" b="1" dirty="0">
                <a:solidFill>
                  <a:schemeClr val="bg1"/>
                </a:solidFill>
                <a:latin typeface="Century Gothic" panose="020B0502020202020204" pitchFamily="34" charset="0"/>
              </a:rPr>
              <a:t>OCR A Level</a:t>
            </a:r>
          </a:p>
          <a:p>
            <a:pPr algn="ctr"/>
            <a:r>
              <a:rPr lang="en-GB" sz="2300" b="1" dirty="0">
                <a:solidFill>
                  <a:schemeClr val="bg1"/>
                </a:solidFill>
                <a:latin typeface="Century Gothic" panose="020B0502020202020204" pitchFamily="34" charset="0"/>
              </a:rPr>
              <a:t>(H446)</a:t>
            </a:r>
          </a:p>
          <a:p>
            <a:pPr algn="ctr"/>
            <a:endParaRPr lang="en-GB" sz="2300" b="1" dirty="0">
              <a:solidFill>
                <a:schemeClr val="bg1"/>
              </a:solidFill>
              <a:latin typeface="Century Gothic" panose="020B0502020202020204" pitchFamily="34" charset="0"/>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1600" dirty="0">
              <a:solidFill>
                <a:schemeClr val="bg1">
                  <a:lumMod val="85000"/>
                </a:schemeClr>
              </a:solidFill>
            </a:endParaRPr>
          </a:p>
        </p:txBody>
      </p:sp>
      <p:sp>
        <p:nvSpPr>
          <p:cNvPr id="6" name="Oval 5">
            <a:extLst>
              <a:ext uri="{FF2B5EF4-FFF2-40B4-BE49-F238E27FC236}">
                <a16:creationId xmlns:a16="http://schemas.microsoft.com/office/drawing/2014/main" id="{8B2C14A7-E460-4357-90EB-FC2CBD74FCA1}"/>
              </a:ext>
            </a:extLst>
          </p:cNvPr>
          <p:cNvSpPr/>
          <p:nvPr userDrawn="1"/>
        </p:nvSpPr>
        <p:spPr>
          <a:xfrm>
            <a:off x="8915400" y="2354373"/>
            <a:ext cx="2140171" cy="214017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brush&#10;&#10;Description automatically generated">
            <a:extLst>
              <a:ext uri="{FF2B5EF4-FFF2-40B4-BE49-F238E27FC236}">
                <a16:creationId xmlns:a16="http://schemas.microsoft.com/office/drawing/2014/main" id="{802D9E8A-D873-49FF-AED9-2CD228DFF517}"/>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61" r="-3" b="-3"/>
          <a:stretch/>
        </p:blipFill>
        <p:spPr>
          <a:xfrm>
            <a:off x="9029206"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1" name="Rectangle 10">
            <a:extLst>
              <a:ext uri="{FF2B5EF4-FFF2-40B4-BE49-F238E27FC236}">
                <a16:creationId xmlns:a16="http://schemas.microsoft.com/office/drawing/2014/main" id="{07C181E4-E0E6-417C-A181-D2E36CE93221}"/>
              </a:ext>
            </a:extLst>
          </p:cNvPr>
          <p:cNvSpPr/>
          <p:nvPr userDrawn="1"/>
        </p:nvSpPr>
        <p:spPr>
          <a:xfrm>
            <a:off x="91193" y="6510363"/>
            <a:ext cx="9467850" cy="338554"/>
          </a:xfrm>
          <a:prstGeom prst="rect">
            <a:avLst/>
          </a:prstGeom>
        </p:spPr>
        <p:txBody>
          <a:bodyPr wrap="square">
            <a:spAutoFit/>
          </a:bodyPr>
          <a:lstStyle/>
          <a:p>
            <a:pPr algn="r"/>
            <a:r>
              <a:rPr lang="en-GB" sz="1600" b="1" dirty="0">
                <a:solidFill>
                  <a:schemeClr val="bg1">
                    <a:lumMod val="50000"/>
                  </a:schemeClr>
                </a:solidFill>
              </a:rPr>
              <a:t>Teacher site: </a:t>
            </a:r>
            <a:r>
              <a:rPr lang="en-GB" sz="1600" dirty="0">
                <a:solidFill>
                  <a:schemeClr val="bg1">
                    <a:lumMod val="50000"/>
                  </a:schemeClr>
                </a:solidFill>
              </a:rPr>
              <a:t>craigndave.org   |   </a:t>
            </a:r>
            <a:r>
              <a:rPr lang="en-GB" sz="1600" b="1" dirty="0">
                <a:solidFill>
                  <a:schemeClr val="bg1">
                    <a:lumMod val="50000"/>
                  </a:schemeClr>
                </a:solidFill>
              </a:rPr>
              <a:t>Student site: </a:t>
            </a:r>
            <a:r>
              <a:rPr lang="en-GB" sz="1600" dirty="0">
                <a:solidFill>
                  <a:schemeClr val="bg1">
                    <a:lumMod val="50000"/>
                  </a:schemeClr>
                </a:solidFill>
              </a:rPr>
              <a:t>student.craigndave.org   |   </a:t>
            </a:r>
            <a:r>
              <a:rPr lang="en-GB" sz="1600" b="1" dirty="0">
                <a:solidFill>
                  <a:schemeClr val="bg1">
                    <a:lumMod val="50000"/>
                  </a:schemeClr>
                </a:solidFill>
              </a:rPr>
              <a:t>Smart revise: </a:t>
            </a:r>
            <a:r>
              <a:rPr lang="en-GB" sz="1600" dirty="0">
                <a:solidFill>
                  <a:schemeClr val="bg1">
                    <a:lumMod val="50000"/>
                  </a:schemeClr>
                </a:solidFill>
              </a:rPr>
              <a:t>smartrevise.co.uk  </a:t>
            </a:r>
          </a:p>
        </p:txBody>
      </p:sp>
    </p:spTree>
    <p:extLst>
      <p:ext uri="{BB962C8B-B14F-4D97-AF65-F5344CB8AC3E}">
        <p14:creationId xmlns:p14="http://schemas.microsoft.com/office/powerpoint/2010/main" val="409001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o cont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19224-2084-4C89-AEFB-59035B0F8D1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3" name="Footer Placeholder 2">
            <a:extLst>
              <a:ext uri="{FF2B5EF4-FFF2-40B4-BE49-F238E27FC236}">
                <a16:creationId xmlns:a16="http://schemas.microsoft.com/office/drawing/2014/main" id="{2B8E9D01-9A95-4DC3-AD5E-0657203E7B2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0DB0936-CF61-444A-88C9-B1BE2B016644}"/>
              </a:ext>
            </a:extLst>
          </p:cNvPr>
          <p:cNvSpPr>
            <a:spLocks noGrp="1"/>
          </p:cNvSpPr>
          <p:nvPr>
            <p:ph type="sldNum" sz="quarter" idx="12"/>
          </p:nvPr>
        </p:nvSpPr>
        <p:spPr/>
        <p:txBody>
          <a:bodyPr/>
          <a:lstStyle/>
          <a:p>
            <a:fld id="{CFC6102D-FACC-46D2-982F-C509AB4FB7F4}" type="slidenum">
              <a:rPr lang="en-GB" smtClean="0"/>
              <a:t>‹#›</a:t>
            </a:fld>
            <a:endParaRPr lang="en-GB" dirty="0"/>
          </a:p>
        </p:txBody>
      </p:sp>
      <p:grpSp>
        <p:nvGrpSpPr>
          <p:cNvPr id="13" name="Group 12">
            <a:extLst>
              <a:ext uri="{FF2B5EF4-FFF2-40B4-BE49-F238E27FC236}">
                <a16:creationId xmlns:a16="http://schemas.microsoft.com/office/drawing/2014/main" id="{87AACC54-1682-4874-BD09-D8CF92EDAE43}"/>
              </a:ext>
            </a:extLst>
          </p:cNvPr>
          <p:cNvGrpSpPr/>
          <p:nvPr userDrawn="1"/>
        </p:nvGrpSpPr>
        <p:grpSpPr>
          <a:xfrm>
            <a:off x="-1" y="0"/>
            <a:ext cx="12192002" cy="419100"/>
            <a:chOff x="-1" y="0"/>
            <a:chExt cx="12192002" cy="533400"/>
          </a:xfrm>
          <a:solidFill>
            <a:srgbClr val="FFB3B3"/>
          </a:solidFill>
        </p:grpSpPr>
        <p:sp>
          <p:nvSpPr>
            <p:cNvPr id="14" name="Rectangle 13">
              <a:extLst>
                <a:ext uri="{FF2B5EF4-FFF2-40B4-BE49-F238E27FC236}">
                  <a16:creationId xmlns:a16="http://schemas.microsoft.com/office/drawing/2014/main" id="{7E5FF8B6-F953-41A2-8CA9-2F6F841BDD32}"/>
                </a:ext>
              </a:extLst>
            </p:cNvPr>
            <p:cNvSpPr/>
            <p:nvPr/>
          </p:nvSpPr>
          <p:spPr>
            <a:xfrm>
              <a:off x="10123715" y="0"/>
              <a:ext cx="2068286" cy="5333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b="1" dirty="0">
                  <a:solidFill>
                    <a:schemeClr val="bg1">
                      <a:lumMod val="65000"/>
                    </a:schemeClr>
                  </a:solidFill>
                </a:rPr>
                <a:t>OCR H046/H466</a:t>
              </a:r>
            </a:p>
          </p:txBody>
        </p:sp>
        <p:sp>
          <p:nvSpPr>
            <p:cNvPr id="15" name="Rectangle 14">
              <a:extLst>
                <a:ext uri="{FF2B5EF4-FFF2-40B4-BE49-F238E27FC236}">
                  <a16:creationId xmlns:a16="http://schemas.microsoft.com/office/drawing/2014/main" id="{A3B4ABA0-791C-4EF4-91E1-0A7F5B882D36}"/>
                </a:ext>
              </a:extLst>
            </p:cNvPr>
            <p:cNvSpPr/>
            <p:nvPr/>
          </p:nvSpPr>
          <p:spPr>
            <a:xfrm>
              <a:off x="-1" y="0"/>
              <a:ext cx="1055146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bg1"/>
                  </a:solidFill>
                </a:rPr>
                <a:t>SLR15 Boolean algebra | Karnaugh maps – Part 4</a:t>
              </a:r>
            </a:p>
          </p:txBody>
        </p:sp>
      </p:grpSp>
    </p:spTree>
    <p:extLst>
      <p:ext uri="{BB962C8B-B14F-4D97-AF65-F5344CB8AC3E}">
        <p14:creationId xmlns:p14="http://schemas.microsoft.com/office/powerpoint/2010/main" val="92091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615E-FCEC-48A2-8A58-855AC1751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A6C2E3-EFFC-4E46-8E3B-353E3410C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8F8DFF-FB25-4FDB-AE01-189095807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75E6D8-83E5-4A1F-91A5-3CC7778FDD15}"/>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6" name="Footer Placeholder 5">
            <a:extLst>
              <a:ext uri="{FF2B5EF4-FFF2-40B4-BE49-F238E27FC236}">
                <a16:creationId xmlns:a16="http://schemas.microsoft.com/office/drawing/2014/main" id="{2962ED67-D636-4841-A380-71A8E2C2234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1ECBE11-BFFB-4E5F-95F9-EF6A83AD83A2}"/>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394181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68667-8C97-4EFE-84F3-BDAFCA0DE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A6806C-F4A6-4145-8586-E1BA0D6AA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A371F7-F0FF-4998-A335-671F6745C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3E11381F-CB31-4B37-8E8C-1B4AD2A08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4B29192-27C3-435C-AA4E-0FF49DC56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6102D-FACC-46D2-982F-C509AB4FB7F4}" type="slidenum">
              <a:rPr lang="en-GB" smtClean="0"/>
              <a:t>‹#›</a:t>
            </a:fld>
            <a:endParaRPr lang="en-GB" dirty="0"/>
          </a:p>
        </p:txBody>
      </p:sp>
    </p:spTree>
    <p:extLst>
      <p:ext uri="{BB962C8B-B14F-4D97-AF65-F5344CB8AC3E}">
        <p14:creationId xmlns:p14="http://schemas.microsoft.com/office/powerpoint/2010/main" val="340701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342EC1-2AFD-4406-9F14-4D674F90CAE8}"/>
              </a:ext>
            </a:extLst>
          </p:cNvPr>
          <p:cNvSpPr txBox="1"/>
          <p:nvPr/>
        </p:nvSpPr>
        <p:spPr>
          <a:xfrm>
            <a:off x="304800" y="92954"/>
            <a:ext cx="987927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C00000"/>
                </a:solidFill>
                <a:latin typeface="Century Gothic" panose="020B0502020202020204" pitchFamily="34" charset="0"/>
                <a:ea typeface="+mj-ea"/>
                <a:cs typeface="+mj-cs"/>
              </a:rPr>
              <a:t>SLR15 Boolean algebra</a:t>
            </a:r>
          </a:p>
        </p:txBody>
      </p:sp>
      <p:sp>
        <p:nvSpPr>
          <p:cNvPr id="6" name="TextBox 5">
            <a:extLst>
              <a:ext uri="{FF2B5EF4-FFF2-40B4-BE49-F238E27FC236}">
                <a16:creationId xmlns:a16="http://schemas.microsoft.com/office/drawing/2014/main" id="{5FABF442-A178-4CA8-8D0A-DF0A8E18C046}"/>
              </a:ext>
            </a:extLst>
          </p:cNvPr>
          <p:cNvSpPr txBox="1"/>
          <p:nvPr/>
        </p:nvSpPr>
        <p:spPr>
          <a:xfrm>
            <a:off x="304800" y="1650609"/>
            <a:ext cx="8267700" cy="3450613"/>
          </a:xfrm>
          <a:prstGeom prst="rect">
            <a:avLst/>
          </a:prstGeom>
        </p:spPr>
        <p:txBody>
          <a:bodyPr vert="horz" lIns="91440" tIns="45720" rIns="91440" bIns="45720" rtlCol="0" anchor="ctr">
            <a:normAutofit/>
          </a:bodyPr>
          <a:lstStyle/>
          <a:p>
            <a:pPr marL="457200" indent="-457200">
              <a:lnSpc>
                <a:spcPct val="90000"/>
              </a:lnSpc>
              <a:spcAft>
                <a:spcPts val="1200"/>
              </a:spcAft>
              <a:buFont typeface="Arial" panose="020B0604020202020204" pitchFamily="34" charset="0"/>
              <a:buChar char="•"/>
            </a:pPr>
            <a:r>
              <a:rPr lang="en-GB" sz="3200" dirty="0">
                <a:solidFill>
                  <a:srgbClr val="C00000"/>
                </a:solidFill>
              </a:rPr>
              <a:t>Karnaugh maps – part 4</a:t>
            </a:r>
          </a:p>
          <a:p>
            <a:pPr marL="457200" indent="-457200">
              <a:lnSpc>
                <a:spcPct val="90000"/>
              </a:lnSpc>
              <a:spcAft>
                <a:spcPts val="1200"/>
              </a:spcAft>
              <a:buFont typeface="Arial" panose="020B0604020202020204" pitchFamily="34" charset="0"/>
              <a:buChar char="•"/>
            </a:pPr>
            <a:r>
              <a:rPr lang="en-GB" sz="3200" dirty="0">
                <a:solidFill>
                  <a:srgbClr val="C00000"/>
                </a:solidFill>
              </a:rPr>
              <a:t>Simplifying four-input Karnaugh maps</a:t>
            </a:r>
          </a:p>
        </p:txBody>
      </p:sp>
    </p:spTree>
    <p:extLst>
      <p:ext uri="{BB962C8B-B14F-4D97-AF65-F5344CB8AC3E}">
        <p14:creationId xmlns:p14="http://schemas.microsoft.com/office/powerpoint/2010/main" val="138377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88A3868-6B85-4E60-AB59-8EC01D0EF03C}"/>
              </a:ext>
            </a:extLst>
          </p:cNvPr>
          <p:cNvGraphicFramePr>
            <a:graphicFrameLocks noGrp="1"/>
          </p:cNvGraphicFramePr>
          <p:nvPr>
            <p:extLst>
              <p:ext uri="{D42A27DB-BD31-4B8C-83A1-F6EECF244321}">
                <p14:modId xmlns:p14="http://schemas.microsoft.com/office/powerpoint/2010/main" val="2541151683"/>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D V A </a:t>
                      </a:r>
                      <a:r>
                        <a:rPr lang="en-GB" sz="2400" b="1" i="0" dirty="0">
                          <a:solidFill>
                            <a:schemeClr val="tx1"/>
                          </a:solidFill>
                          <a:effectLst/>
                        </a:rPr>
                        <a:t>∧ B</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noFill/>
                  </a:tcPr>
                </a:tc>
                <a:tc>
                  <a:txBody>
                    <a:bodyPr/>
                    <a:lstStyle/>
                    <a:p>
                      <a:pPr algn="ctr"/>
                      <a:r>
                        <a:rPr lang="en-GB" sz="2500" dirty="0"/>
                        <a:t>1</a:t>
                      </a:r>
                    </a:p>
                  </a:txBody>
                  <a:tcPr marL="125183" marR="125183" marT="62591" marB="62591" anchor="ctr">
                    <a:noFill/>
                  </a:tcPr>
                </a:tc>
                <a:tc>
                  <a:txBody>
                    <a:bodyPr/>
                    <a:lstStyle/>
                    <a:p>
                      <a:pPr algn="ctr"/>
                      <a:r>
                        <a:rPr lang="en-GB" sz="2500" dirty="0"/>
                        <a:t>1</a:t>
                      </a:r>
                    </a:p>
                  </a:txBody>
                  <a:tcPr marL="125183" marR="125183" marT="62591" marB="62591" anchor="ctr">
                    <a:noFill/>
                  </a:tcPr>
                </a:tc>
                <a:tc>
                  <a:txBody>
                    <a:bodyPr/>
                    <a:lstStyle/>
                    <a:p>
                      <a:pPr algn="ctr"/>
                      <a:r>
                        <a:rPr lang="en-GB" sz="2500" dirty="0"/>
                        <a:t>1</a:t>
                      </a:r>
                    </a:p>
                  </a:txBody>
                  <a:tcPr marL="125183" marR="125183" marT="62591" marB="62591" anchor="ctr">
                    <a:no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no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no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cxnSp>
        <p:nvCxnSpPr>
          <p:cNvPr id="3" name="Straight Connector 2">
            <a:extLst>
              <a:ext uri="{FF2B5EF4-FFF2-40B4-BE49-F238E27FC236}">
                <a16:creationId xmlns:a16="http://schemas.microsoft.com/office/drawing/2014/main" id="{158CDA34-0289-4BA9-821B-95FE083652BD}"/>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56126D7-39DE-4BFE-A706-B815C44B2484}"/>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5" name="TextBox 4">
            <a:extLst>
              <a:ext uri="{FF2B5EF4-FFF2-40B4-BE49-F238E27FC236}">
                <a16:creationId xmlns:a16="http://schemas.microsoft.com/office/drawing/2014/main" id="{9695D500-B220-49ED-B680-F5721A53955C}"/>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8" name="Rectangle 17">
            <a:extLst>
              <a:ext uri="{FF2B5EF4-FFF2-40B4-BE49-F238E27FC236}">
                <a16:creationId xmlns:a16="http://schemas.microsoft.com/office/drawing/2014/main" id="{FF7FD8C7-1915-430B-91B7-9BB21E0F7F12}"/>
              </a:ext>
            </a:extLst>
          </p:cNvPr>
          <p:cNvSpPr/>
          <p:nvPr/>
        </p:nvSpPr>
        <p:spPr>
          <a:xfrm>
            <a:off x="8520652" y="1075981"/>
            <a:ext cx="3529637" cy="566039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Now we have placed all parts of the expression into the map, we can simplify it by drawing boxes around the 1s, making sure to remember the rules for doing so:</a:t>
            </a:r>
          </a:p>
          <a:p>
            <a:pPr marL="742950" lvl="1" indent="-285750">
              <a:buFont typeface="Courier New" panose="02070309020205020404" pitchFamily="49" charset="0"/>
              <a:buChar char="o"/>
            </a:pPr>
            <a:r>
              <a:rPr lang="en-GB" sz="1600" dirty="0">
                <a:solidFill>
                  <a:schemeClr val="tx1"/>
                </a:solidFill>
              </a:rPr>
              <a:t>Boxes must be rectangles or squares.</a:t>
            </a:r>
          </a:p>
          <a:p>
            <a:pPr marL="742950" lvl="1" indent="-285750">
              <a:buFont typeface="Courier New" panose="02070309020205020404" pitchFamily="49" charset="0"/>
              <a:buChar char="o"/>
            </a:pPr>
            <a:r>
              <a:rPr lang="en-GB" sz="1600" dirty="0">
                <a:solidFill>
                  <a:schemeClr val="tx1"/>
                </a:solidFill>
              </a:rPr>
              <a:t>No diagonal boxes</a:t>
            </a:r>
          </a:p>
          <a:p>
            <a:pPr marL="742950" lvl="1" indent="-285750">
              <a:buFont typeface="Courier New" panose="02070309020205020404" pitchFamily="49" charset="0"/>
              <a:buChar char="o"/>
            </a:pPr>
            <a:r>
              <a:rPr lang="en-GB" sz="1600" dirty="0">
                <a:solidFill>
                  <a:schemeClr val="tx1"/>
                </a:solidFill>
              </a:rPr>
              <a:t>Boxes can only contain 1s.</a:t>
            </a:r>
          </a:p>
          <a:p>
            <a:pPr marL="742950" lvl="1" indent="-285750">
              <a:buFont typeface="Courier New" panose="02070309020205020404" pitchFamily="49" charset="0"/>
              <a:buChar char="o"/>
            </a:pPr>
            <a:r>
              <a:rPr lang="en-GB" sz="1600" dirty="0">
                <a:solidFill>
                  <a:schemeClr val="tx1"/>
                </a:solidFill>
              </a:rPr>
              <a:t>Boxes must be as large as possible.</a:t>
            </a:r>
          </a:p>
          <a:p>
            <a:pPr marL="742950" lvl="1" indent="-285750">
              <a:buFont typeface="Courier New" panose="02070309020205020404" pitchFamily="49" charset="0"/>
              <a:buChar char="o"/>
            </a:pPr>
            <a:r>
              <a:rPr lang="en-GB" sz="1600" dirty="0">
                <a:solidFill>
                  <a:schemeClr val="tx1"/>
                </a:solidFill>
              </a:rPr>
              <a:t>Boxes of 2</a:t>
            </a:r>
            <a:r>
              <a:rPr lang="en-GB" sz="1600" baseline="30000" dirty="0">
                <a:solidFill>
                  <a:schemeClr val="tx1"/>
                </a:solidFill>
              </a:rPr>
              <a:t>n</a:t>
            </a:r>
            <a:r>
              <a:rPr lang="en-GB" sz="1600" dirty="0">
                <a:solidFill>
                  <a:schemeClr val="tx1"/>
                </a:solidFill>
              </a:rPr>
              <a:t> 1s: 1, 2, 4, 8 or 16 digits.</a:t>
            </a:r>
          </a:p>
          <a:p>
            <a:pPr marL="742950" lvl="1" indent="-285750">
              <a:buFont typeface="Courier New" panose="02070309020205020404" pitchFamily="49" charset="0"/>
              <a:buChar char="o"/>
            </a:pPr>
            <a:r>
              <a:rPr lang="en-GB" sz="1600" dirty="0">
                <a:solidFill>
                  <a:schemeClr val="tx1"/>
                </a:solidFill>
              </a:rPr>
              <a:t>Boxes can overlap.</a:t>
            </a:r>
          </a:p>
          <a:p>
            <a:pPr marL="742950" lvl="1" indent="-285750">
              <a:buFont typeface="Courier New" panose="02070309020205020404" pitchFamily="49" charset="0"/>
              <a:buChar char="o"/>
            </a:pPr>
            <a:r>
              <a:rPr lang="en-GB" sz="1600" dirty="0">
                <a:solidFill>
                  <a:schemeClr val="tx1"/>
                </a:solidFill>
              </a:rPr>
              <a:t>Smallest possible number of boxes.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a:buClr>
                <a:schemeClr val="tx1"/>
              </a:buClr>
            </a:pPr>
            <a:endParaRPr lang="en-GB" sz="1600" dirty="0">
              <a:solidFill>
                <a:schemeClr val="tx1"/>
              </a:solidFill>
            </a:endParaRPr>
          </a:p>
        </p:txBody>
      </p:sp>
      <p:sp>
        <p:nvSpPr>
          <p:cNvPr id="19" name="Rectangle 18">
            <a:extLst>
              <a:ext uri="{FF2B5EF4-FFF2-40B4-BE49-F238E27FC236}">
                <a16:creationId xmlns:a16="http://schemas.microsoft.com/office/drawing/2014/main" id="{5A4130B7-49DC-424D-90F3-113FDF621BFF}"/>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637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88A3868-6B85-4E60-AB59-8EC01D0EF03C}"/>
              </a:ext>
            </a:extLst>
          </p:cNvPr>
          <p:cNvGraphicFramePr>
            <a:graphicFrameLocks noGrp="1"/>
          </p:cNvGraphicFramePr>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D V A </a:t>
                      </a:r>
                      <a:r>
                        <a:rPr lang="en-GB" sz="2400" b="1" i="0" dirty="0">
                          <a:solidFill>
                            <a:schemeClr val="tx1"/>
                          </a:solidFill>
                          <a:effectLst/>
                        </a:rPr>
                        <a:t>∧ B</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noFill/>
                  </a:tcPr>
                </a:tc>
                <a:tc>
                  <a:txBody>
                    <a:bodyPr/>
                    <a:lstStyle/>
                    <a:p>
                      <a:pPr algn="ctr"/>
                      <a:r>
                        <a:rPr lang="en-GB" sz="2500" dirty="0"/>
                        <a:t>1</a:t>
                      </a:r>
                    </a:p>
                  </a:txBody>
                  <a:tcPr marL="125183" marR="125183" marT="62591" marB="62591" anchor="ctr">
                    <a:noFill/>
                  </a:tcPr>
                </a:tc>
                <a:tc>
                  <a:txBody>
                    <a:bodyPr/>
                    <a:lstStyle/>
                    <a:p>
                      <a:pPr algn="ctr"/>
                      <a:r>
                        <a:rPr lang="en-GB" sz="2500" dirty="0"/>
                        <a:t>1</a:t>
                      </a:r>
                    </a:p>
                  </a:txBody>
                  <a:tcPr marL="125183" marR="125183" marT="62591" marB="62591" anchor="ctr">
                    <a:noFill/>
                  </a:tcPr>
                </a:tc>
                <a:tc>
                  <a:txBody>
                    <a:bodyPr/>
                    <a:lstStyle/>
                    <a:p>
                      <a:pPr algn="ctr"/>
                      <a:r>
                        <a:rPr lang="en-GB" sz="2500" dirty="0"/>
                        <a:t>1</a:t>
                      </a:r>
                    </a:p>
                  </a:txBody>
                  <a:tcPr marL="125183" marR="125183" marT="62591" marB="62591" anchor="ctr">
                    <a:no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no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no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cxnSp>
        <p:nvCxnSpPr>
          <p:cNvPr id="3" name="Straight Connector 2">
            <a:extLst>
              <a:ext uri="{FF2B5EF4-FFF2-40B4-BE49-F238E27FC236}">
                <a16:creationId xmlns:a16="http://schemas.microsoft.com/office/drawing/2014/main" id="{158CDA34-0289-4BA9-821B-95FE083652BD}"/>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56126D7-39DE-4BFE-A706-B815C44B2484}"/>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5" name="TextBox 4">
            <a:extLst>
              <a:ext uri="{FF2B5EF4-FFF2-40B4-BE49-F238E27FC236}">
                <a16:creationId xmlns:a16="http://schemas.microsoft.com/office/drawing/2014/main" id="{9695D500-B220-49ED-B680-F5721A53955C}"/>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8" name="Rectangle 17">
            <a:extLst>
              <a:ext uri="{FF2B5EF4-FFF2-40B4-BE49-F238E27FC236}">
                <a16:creationId xmlns:a16="http://schemas.microsoft.com/office/drawing/2014/main" id="{FF7FD8C7-1915-430B-91B7-9BB21E0F7F12}"/>
              </a:ext>
            </a:extLst>
          </p:cNvPr>
          <p:cNvSpPr/>
          <p:nvPr/>
        </p:nvSpPr>
        <p:spPr>
          <a:xfrm>
            <a:off x="8520652" y="1075981"/>
            <a:ext cx="3529637" cy="566039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Given all these rules, the most optimal outcome is shown here.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These two boxes will now allow us to simplify the original expression.</a:t>
            </a:r>
          </a:p>
        </p:txBody>
      </p:sp>
      <p:sp>
        <p:nvSpPr>
          <p:cNvPr id="19" name="Rectangle 18">
            <a:extLst>
              <a:ext uri="{FF2B5EF4-FFF2-40B4-BE49-F238E27FC236}">
                <a16:creationId xmlns:a16="http://schemas.microsoft.com/office/drawing/2014/main" id="{5A4130B7-49DC-424D-90F3-113FDF621BFF}"/>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C90780F-EDEB-40DE-B29B-B03854B3744A}"/>
              </a:ext>
            </a:extLst>
          </p:cNvPr>
          <p:cNvSpPr/>
          <p:nvPr/>
        </p:nvSpPr>
        <p:spPr>
          <a:xfrm>
            <a:off x="2623632" y="4025900"/>
            <a:ext cx="4390232"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7D30F03-1A7C-40C4-920B-8D56DBDF1F22}"/>
              </a:ext>
            </a:extLst>
          </p:cNvPr>
          <p:cNvSpPr/>
          <p:nvPr/>
        </p:nvSpPr>
        <p:spPr>
          <a:xfrm rot="5400000">
            <a:off x="3941094" y="4240452"/>
            <a:ext cx="2914539"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94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88A3868-6B85-4E60-AB59-8EC01D0EF03C}"/>
              </a:ext>
            </a:extLst>
          </p:cNvPr>
          <p:cNvGraphicFramePr>
            <a:graphicFrameLocks noGrp="1"/>
          </p:cNvGraphicFramePr>
          <p:nvPr>
            <p:extLst>
              <p:ext uri="{D42A27DB-BD31-4B8C-83A1-F6EECF244321}">
                <p14:modId xmlns:p14="http://schemas.microsoft.com/office/powerpoint/2010/main" val="3342801526"/>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D V A </a:t>
                      </a:r>
                      <a:r>
                        <a:rPr lang="en-GB" sz="2400" b="1" i="0" dirty="0">
                          <a:solidFill>
                            <a:schemeClr val="tx1"/>
                          </a:solidFill>
                          <a:effectLst/>
                        </a:rPr>
                        <a:t>∧ B</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chemeClr val="accent4"/>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cxnSp>
        <p:nvCxnSpPr>
          <p:cNvPr id="3" name="Straight Connector 2">
            <a:extLst>
              <a:ext uri="{FF2B5EF4-FFF2-40B4-BE49-F238E27FC236}">
                <a16:creationId xmlns:a16="http://schemas.microsoft.com/office/drawing/2014/main" id="{158CDA34-0289-4BA9-821B-95FE083652BD}"/>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56126D7-39DE-4BFE-A706-B815C44B2484}"/>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5" name="TextBox 4">
            <a:extLst>
              <a:ext uri="{FF2B5EF4-FFF2-40B4-BE49-F238E27FC236}">
                <a16:creationId xmlns:a16="http://schemas.microsoft.com/office/drawing/2014/main" id="{9695D500-B220-49ED-B680-F5721A53955C}"/>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8" name="Rectangle 17">
            <a:extLst>
              <a:ext uri="{FF2B5EF4-FFF2-40B4-BE49-F238E27FC236}">
                <a16:creationId xmlns:a16="http://schemas.microsoft.com/office/drawing/2014/main" id="{FF7FD8C7-1915-430B-91B7-9BB21E0F7F12}"/>
              </a:ext>
            </a:extLst>
          </p:cNvPr>
          <p:cNvSpPr/>
          <p:nvPr/>
        </p:nvSpPr>
        <p:spPr>
          <a:xfrm>
            <a:off x="8520652" y="1075981"/>
            <a:ext cx="3529637" cy="566039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If we consider the headings for each box and each variable within those boxes, we can see that:</a:t>
            </a:r>
          </a:p>
          <a:p>
            <a:pPr marL="742950" lvl="1" indent="-285750">
              <a:buFont typeface="Courier New" panose="02070309020205020404" pitchFamily="49" charset="0"/>
              <a:buChar char="o"/>
            </a:pPr>
            <a:r>
              <a:rPr lang="en-GB" sz="1600" dirty="0">
                <a:solidFill>
                  <a:schemeClr val="tx1"/>
                </a:solidFill>
              </a:rPr>
              <a:t>A stays the same</a:t>
            </a:r>
          </a:p>
          <a:p>
            <a:pPr marL="742950" lvl="1" indent="-285750">
              <a:buFont typeface="Courier New" panose="02070309020205020404" pitchFamily="49" charset="0"/>
              <a:buChar char="o"/>
            </a:pPr>
            <a:r>
              <a:rPr lang="en-GB" sz="1600" dirty="0">
                <a:solidFill>
                  <a:schemeClr val="tx1"/>
                </a:solidFill>
              </a:rPr>
              <a:t>B stays the same</a:t>
            </a:r>
          </a:p>
          <a:p>
            <a:pPr marL="742950" lvl="1" indent="-285750">
              <a:buFont typeface="Courier New" panose="02070309020205020404" pitchFamily="49" charset="0"/>
              <a:buChar char="o"/>
            </a:pPr>
            <a:r>
              <a:rPr lang="en-GB" sz="1600" dirty="0">
                <a:solidFill>
                  <a:schemeClr val="tx1"/>
                </a:solidFill>
              </a:rPr>
              <a:t>C stays the same</a:t>
            </a:r>
          </a:p>
          <a:p>
            <a:pPr marL="742950" lvl="1" indent="-285750">
              <a:buFont typeface="Courier New" panose="02070309020205020404" pitchFamily="49" charset="0"/>
              <a:buChar char="o"/>
            </a:pPr>
            <a:r>
              <a:rPr lang="en-GB" sz="1600" dirty="0">
                <a:solidFill>
                  <a:schemeClr val="tx1"/>
                </a:solidFill>
              </a:rPr>
              <a:t>D stays the same</a:t>
            </a:r>
          </a:p>
          <a:p>
            <a:pPr marL="742950" lvl="1"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have to keep any variables that stay the same – they </a:t>
            </a:r>
            <a:r>
              <a:rPr lang="en-GB" sz="1600" i="1" dirty="0">
                <a:solidFill>
                  <a:schemeClr val="tx1"/>
                </a:solidFill>
              </a:rPr>
              <a:t>all</a:t>
            </a:r>
            <a:r>
              <a:rPr lang="en-GB" sz="1600" dirty="0">
                <a:solidFill>
                  <a:schemeClr val="tx1"/>
                </a:solidFill>
              </a:rPr>
              <a:t> stay the same, so we keep all the variables.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That means this expression cannot be simplified.</a:t>
            </a:r>
          </a:p>
          <a:p>
            <a:pPr marL="285750" indent="-285750">
              <a:buClr>
                <a:schemeClr val="tx1"/>
              </a:buClr>
              <a:buFont typeface="Arial" panose="020B0604020202020204" pitchFamily="34" charset="0"/>
              <a:buChar char="•"/>
            </a:pPr>
            <a:endParaRPr lang="en-GB" sz="1600" dirty="0">
              <a:solidFill>
                <a:schemeClr val="tx1"/>
              </a:solidFill>
            </a:endParaRPr>
          </a:p>
        </p:txBody>
      </p:sp>
      <p:sp>
        <p:nvSpPr>
          <p:cNvPr id="19" name="Rectangle 18">
            <a:extLst>
              <a:ext uri="{FF2B5EF4-FFF2-40B4-BE49-F238E27FC236}">
                <a16:creationId xmlns:a16="http://schemas.microsoft.com/office/drawing/2014/main" id="{5A4130B7-49DC-424D-90F3-113FDF621BFF}"/>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C90780F-EDEB-40DE-B29B-B03854B3744A}"/>
              </a:ext>
            </a:extLst>
          </p:cNvPr>
          <p:cNvSpPr/>
          <p:nvPr/>
        </p:nvSpPr>
        <p:spPr>
          <a:xfrm>
            <a:off x="2623632" y="4025900"/>
            <a:ext cx="4390232"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7D30F03-1A7C-40C4-920B-8D56DBDF1F22}"/>
              </a:ext>
            </a:extLst>
          </p:cNvPr>
          <p:cNvSpPr/>
          <p:nvPr/>
        </p:nvSpPr>
        <p:spPr>
          <a:xfrm rot="5400000">
            <a:off x="3941094" y="4240452"/>
            <a:ext cx="2914539"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653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89450551"/>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448644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Let’s try another example:</a:t>
            </a:r>
            <a:br>
              <a:rPr lang="en-GB" sz="1600" dirty="0">
                <a:solidFill>
                  <a:schemeClr val="tx1"/>
                </a:solidFill>
              </a:rPr>
            </a:br>
            <a:r>
              <a:rPr lang="en-GB" sz="1600" dirty="0">
                <a:solidFill>
                  <a:schemeClr val="tx1"/>
                </a:solidFill>
              </a:rPr>
              <a:t>¬A </a:t>
            </a:r>
            <a:r>
              <a:rPr lang="en-GB" sz="1600" i="0" dirty="0">
                <a:solidFill>
                  <a:schemeClr val="tx1"/>
                </a:solidFill>
                <a:effectLst/>
              </a:rPr>
              <a:t>∧ B ∧ C ∧ D V ¬A ∧ B ∧ C V ¬D</a:t>
            </a:r>
            <a:endParaRPr lang="en-GB" sz="1600" dirty="0">
              <a:solidFill>
                <a:schemeClr val="tx1"/>
              </a:solidFill>
            </a:endParaRP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have set up our blank </a:t>
            </a:r>
            <a:r>
              <a:rPr lang="en-GB" sz="1600" b="1" dirty="0">
                <a:solidFill>
                  <a:schemeClr val="tx1"/>
                </a:solidFill>
              </a:rPr>
              <a:t>Karnaugh map</a:t>
            </a:r>
            <a:r>
              <a:rPr lang="en-GB" sz="1600" dirty="0">
                <a:solidFill>
                  <a:schemeClr val="tx1"/>
                </a:solidFill>
              </a:rPr>
              <a:t> already.</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As always, we separate the expressions with </a:t>
            </a:r>
            <a:r>
              <a:rPr lang="en-GB" sz="1600" b="1" dirty="0">
                <a:solidFill>
                  <a:schemeClr val="tx1"/>
                </a:solidFill>
              </a:rPr>
              <a:t>OR</a:t>
            </a:r>
            <a:r>
              <a:rPr lang="en-GB" sz="1600" dirty="0">
                <a:solidFill>
                  <a:schemeClr val="tx1"/>
                </a:solidFill>
              </a:rPr>
              <a:t> symbols and place the first part into the map.</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8" name="Rectangle 7">
            <a:extLst>
              <a:ext uri="{FF2B5EF4-FFF2-40B4-BE49-F238E27FC236}">
                <a16:creationId xmlns:a16="http://schemas.microsoft.com/office/drawing/2014/main" id="{78807ABE-CB68-4F72-BD22-703CD7B0569A}"/>
              </a:ext>
            </a:extLst>
          </p:cNvPr>
          <p:cNvSpPr/>
          <p:nvPr/>
        </p:nvSpPr>
        <p:spPr>
          <a:xfrm>
            <a:off x="7168825" y="6109443"/>
            <a:ext cx="4983471"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¬A ∧ B ∧ C ∧ D V ¬A ∧ B ∧ C V ¬D</a:t>
            </a:r>
            <a:endParaRPr lang="en-GB" sz="2800" b="1" dirty="0">
              <a:solidFill>
                <a:schemeClr val="tx1"/>
              </a:solidFill>
            </a:endParaRPr>
          </a:p>
        </p:txBody>
      </p:sp>
      <p:sp>
        <p:nvSpPr>
          <p:cNvPr id="9" name="TextBox 8">
            <a:extLst>
              <a:ext uri="{FF2B5EF4-FFF2-40B4-BE49-F238E27FC236}">
                <a16:creationId xmlns:a16="http://schemas.microsoft.com/office/drawing/2014/main" id="{EA657F3E-6EBD-4D1A-92C7-91511041C168}"/>
              </a:ext>
            </a:extLst>
          </p:cNvPr>
          <p:cNvSpPr txBox="1"/>
          <p:nvPr/>
        </p:nvSpPr>
        <p:spPr>
          <a:xfrm>
            <a:off x="9314075"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AC6B82BE-5307-4B47-AB3D-E936B256E7E6}"/>
              </a:ext>
            </a:extLst>
          </p:cNvPr>
          <p:cNvCxnSpPr>
            <a:cxnSpLocks/>
          </p:cNvCxnSpPr>
          <p:nvPr/>
        </p:nvCxnSpPr>
        <p:spPr>
          <a:xfrm>
            <a:off x="9577761"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9E7053-2F73-4A65-843B-921FC47C7D62}"/>
              </a:ext>
            </a:extLst>
          </p:cNvPr>
          <p:cNvSpPr txBox="1"/>
          <p:nvPr/>
        </p:nvSpPr>
        <p:spPr>
          <a:xfrm>
            <a:off x="9372491"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2" name="Rectangle: Rounded Corners 11">
            <a:extLst>
              <a:ext uri="{FF2B5EF4-FFF2-40B4-BE49-F238E27FC236}">
                <a16:creationId xmlns:a16="http://schemas.microsoft.com/office/drawing/2014/main" id="{D1E89C77-D938-4D7F-9B96-72526B3267E9}"/>
              </a:ext>
            </a:extLst>
          </p:cNvPr>
          <p:cNvSpPr/>
          <p:nvPr/>
        </p:nvSpPr>
        <p:spPr>
          <a:xfrm>
            <a:off x="7218610" y="6172826"/>
            <a:ext cx="2177301"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FAC529F-DB3F-43E7-A5E4-DF3E74A710E2}"/>
              </a:ext>
            </a:extLst>
          </p:cNvPr>
          <p:cNvSpPr txBox="1"/>
          <p:nvPr/>
        </p:nvSpPr>
        <p:spPr>
          <a:xfrm>
            <a:off x="11203122"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5292484-79B3-4AF5-80AD-3A6177A8DBD6}"/>
              </a:ext>
            </a:extLst>
          </p:cNvPr>
          <p:cNvCxnSpPr>
            <a:cxnSpLocks/>
          </p:cNvCxnSpPr>
          <p:nvPr/>
        </p:nvCxnSpPr>
        <p:spPr>
          <a:xfrm>
            <a:off x="11466808"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76E859-D70D-4278-B0F9-E85E439E16F1}"/>
              </a:ext>
            </a:extLst>
          </p:cNvPr>
          <p:cNvSpPr txBox="1"/>
          <p:nvPr/>
        </p:nvSpPr>
        <p:spPr>
          <a:xfrm>
            <a:off x="11261538"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Tree>
    <p:extLst>
      <p:ext uri="{BB962C8B-B14F-4D97-AF65-F5344CB8AC3E}">
        <p14:creationId xmlns:p14="http://schemas.microsoft.com/office/powerpoint/2010/main" val="425090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animBg="1"/>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1702967966"/>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chemeClr val="accent4"/>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448644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are starting with NOT A AND B AND C AND D.</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There is only one cell where A is 0 while B, C and D are 1 – we put a 1 in this cell.</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8" name="Rectangle 7">
            <a:extLst>
              <a:ext uri="{FF2B5EF4-FFF2-40B4-BE49-F238E27FC236}">
                <a16:creationId xmlns:a16="http://schemas.microsoft.com/office/drawing/2014/main" id="{78807ABE-CB68-4F72-BD22-703CD7B0569A}"/>
              </a:ext>
            </a:extLst>
          </p:cNvPr>
          <p:cNvSpPr/>
          <p:nvPr/>
        </p:nvSpPr>
        <p:spPr>
          <a:xfrm>
            <a:off x="7168825" y="6109443"/>
            <a:ext cx="4983471"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¬A ∧ B ∧ C ∧ D V ¬A ∧ B ∧ C V ¬D</a:t>
            </a:r>
            <a:endParaRPr lang="en-GB" sz="2800" b="1" dirty="0">
              <a:solidFill>
                <a:schemeClr val="tx1"/>
              </a:solidFill>
            </a:endParaRPr>
          </a:p>
        </p:txBody>
      </p:sp>
      <p:sp>
        <p:nvSpPr>
          <p:cNvPr id="9" name="TextBox 8">
            <a:extLst>
              <a:ext uri="{FF2B5EF4-FFF2-40B4-BE49-F238E27FC236}">
                <a16:creationId xmlns:a16="http://schemas.microsoft.com/office/drawing/2014/main" id="{EA657F3E-6EBD-4D1A-92C7-91511041C168}"/>
              </a:ext>
            </a:extLst>
          </p:cNvPr>
          <p:cNvSpPr txBox="1"/>
          <p:nvPr/>
        </p:nvSpPr>
        <p:spPr>
          <a:xfrm>
            <a:off x="9314075"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AC6B82BE-5307-4B47-AB3D-E936B256E7E6}"/>
              </a:ext>
            </a:extLst>
          </p:cNvPr>
          <p:cNvCxnSpPr>
            <a:cxnSpLocks/>
          </p:cNvCxnSpPr>
          <p:nvPr/>
        </p:nvCxnSpPr>
        <p:spPr>
          <a:xfrm>
            <a:off x="9577761"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9E7053-2F73-4A65-843B-921FC47C7D62}"/>
              </a:ext>
            </a:extLst>
          </p:cNvPr>
          <p:cNvSpPr txBox="1"/>
          <p:nvPr/>
        </p:nvSpPr>
        <p:spPr>
          <a:xfrm>
            <a:off x="9372491"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2" name="Rectangle: Rounded Corners 11">
            <a:extLst>
              <a:ext uri="{FF2B5EF4-FFF2-40B4-BE49-F238E27FC236}">
                <a16:creationId xmlns:a16="http://schemas.microsoft.com/office/drawing/2014/main" id="{D1E89C77-D938-4D7F-9B96-72526B3267E9}"/>
              </a:ext>
            </a:extLst>
          </p:cNvPr>
          <p:cNvSpPr/>
          <p:nvPr/>
        </p:nvSpPr>
        <p:spPr>
          <a:xfrm>
            <a:off x="7218610" y="6172826"/>
            <a:ext cx="2177301"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FAC529F-DB3F-43E7-A5E4-DF3E74A710E2}"/>
              </a:ext>
            </a:extLst>
          </p:cNvPr>
          <p:cNvSpPr txBox="1"/>
          <p:nvPr/>
        </p:nvSpPr>
        <p:spPr>
          <a:xfrm>
            <a:off x="11203122"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5292484-79B3-4AF5-80AD-3A6177A8DBD6}"/>
              </a:ext>
            </a:extLst>
          </p:cNvPr>
          <p:cNvCxnSpPr>
            <a:cxnSpLocks/>
          </p:cNvCxnSpPr>
          <p:nvPr/>
        </p:nvCxnSpPr>
        <p:spPr>
          <a:xfrm>
            <a:off x="11466808"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76E859-D70D-4278-B0F9-E85E439E16F1}"/>
              </a:ext>
            </a:extLst>
          </p:cNvPr>
          <p:cNvSpPr txBox="1"/>
          <p:nvPr/>
        </p:nvSpPr>
        <p:spPr>
          <a:xfrm>
            <a:off x="11261538"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cxnSp>
        <p:nvCxnSpPr>
          <p:cNvPr id="16" name="Straight Arrow Connector 15">
            <a:extLst>
              <a:ext uri="{FF2B5EF4-FFF2-40B4-BE49-F238E27FC236}">
                <a16:creationId xmlns:a16="http://schemas.microsoft.com/office/drawing/2014/main" id="{BFC875C0-52DB-4294-8885-AE15D3D73F0B}"/>
              </a:ext>
            </a:extLst>
          </p:cNvPr>
          <p:cNvCxnSpPr>
            <a:cxnSpLocks/>
          </p:cNvCxnSpPr>
          <p:nvPr/>
        </p:nvCxnSpPr>
        <p:spPr>
          <a:xfrm>
            <a:off x="4254168" y="3035808"/>
            <a:ext cx="0" cy="18470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356046-CB14-41DD-8070-657150B81A3D}"/>
              </a:ext>
            </a:extLst>
          </p:cNvPr>
          <p:cNvCxnSpPr>
            <a:cxnSpLocks/>
          </p:cNvCxnSpPr>
          <p:nvPr/>
        </p:nvCxnSpPr>
        <p:spPr>
          <a:xfrm>
            <a:off x="2389129" y="5128513"/>
            <a:ext cx="147878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169A66E-2B00-4D67-AB3D-F7A8C30A4481}"/>
              </a:ext>
            </a:extLst>
          </p:cNvPr>
          <p:cNvSpPr txBox="1"/>
          <p:nvPr/>
        </p:nvSpPr>
        <p:spPr>
          <a:xfrm>
            <a:off x="4073816" y="4871698"/>
            <a:ext cx="324128" cy="477054"/>
          </a:xfrm>
          <a:prstGeom prst="rect">
            <a:avLst/>
          </a:prstGeom>
          <a:noFill/>
        </p:spPr>
        <p:txBody>
          <a:bodyPr wrap="square" rtlCol="0">
            <a:spAutoFit/>
          </a:bodyPr>
          <a:lstStyle/>
          <a:p>
            <a:r>
              <a:rPr lang="en-GB" sz="2500" dirty="0"/>
              <a:t>1</a:t>
            </a:r>
          </a:p>
        </p:txBody>
      </p:sp>
    </p:spTree>
    <p:extLst>
      <p:ext uri="{BB962C8B-B14F-4D97-AF65-F5344CB8AC3E}">
        <p14:creationId xmlns:p14="http://schemas.microsoft.com/office/powerpoint/2010/main" val="17183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Effect transition="in" filter="fade">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3889628755"/>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chemeClr val="accent4"/>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448644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now move onto the next part: NOT A AND B AND C</a:t>
            </a:r>
          </a:p>
          <a:p>
            <a:pPr marL="285750" indent="-285750">
              <a:buFont typeface="Arial" panose="020B0604020202020204" pitchFamily="34" charset="0"/>
              <a:buChar char="•"/>
            </a:pPr>
            <a:endParaRPr lang="en-GB" sz="1600" dirty="0">
              <a:solidFill>
                <a:schemeClr val="tx1"/>
              </a:solidFill>
            </a:endParaRP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8" name="Rectangle 7">
            <a:extLst>
              <a:ext uri="{FF2B5EF4-FFF2-40B4-BE49-F238E27FC236}">
                <a16:creationId xmlns:a16="http://schemas.microsoft.com/office/drawing/2014/main" id="{78807ABE-CB68-4F72-BD22-703CD7B0569A}"/>
              </a:ext>
            </a:extLst>
          </p:cNvPr>
          <p:cNvSpPr/>
          <p:nvPr/>
        </p:nvSpPr>
        <p:spPr>
          <a:xfrm>
            <a:off x="7168825" y="6109443"/>
            <a:ext cx="4983471"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¬A ∧ B ∧ C ∧ D V ¬A ∧ B ∧ C V ¬D</a:t>
            </a:r>
            <a:endParaRPr lang="en-GB" sz="2800" b="1" dirty="0">
              <a:solidFill>
                <a:schemeClr val="tx1"/>
              </a:solidFill>
            </a:endParaRPr>
          </a:p>
        </p:txBody>
      </p:sp>
      <p:sp>
        <p:nvSpPr>
          <p:cNvPr id="9" name="TextBox 8">
            <a:extLst>
              <a:ext uri="{FF2B5EF4-FFF2-40B4-BE49-F238E27FC236}">
                <a16:creationId xmlns:a16="http://schemas.microsoft.com/office/drawing/2014/main" id="{EA657F3E-6EBD-4D1A-92C7-91511041C168}"/>
              </a:ext>
            </a:extLst>
          </p:cNvPr>
          <p:cNvSpPr txBox="1"/>
          <p:nvPr/>
        </p:nvSpPr>
        <p:spPr>
          <a:xfrm>
            <a:off x="9314075"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AC6B82BE-5307-4B47-AB3D-E936B256E7E6}"/>
              </a:ext>
            </a:extLst>
          </p:cNvPr>
          <p:cNvCxnSpPr>
            <a:cxnSpLocks/>
          </p:cNvCxnSpPr>
          <p:nvPr/>
        </p:nvCxnSpPr>
        <p:spPr>
          <a:xfrm>
            <a:off x="9577761"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9E7053-2F73-4A65-843B-921FC47C7D62}"/>
              </a:ext>
            </a:extLst>
          </p:cNvPr>
          <p:cNvSpPr txBox="1"/>
          <p:nvPr/>
        </p:nvSpPr>
        <p:spPr>
          <a:xfrm>
            <a:off x="9372491"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2" name="Rectangle: Rounded Corners 11">
            <a:extLst>
              <a:ext uri="{FF2B5EF4-FFF2-40B4-BE49-F238E27FC236}">
                <a16:creationId xmlns:a16="http://schemas.microsoft.com/office/drawing/2014/main" id="{D1E89C77-D938-4D7F-9B96-72526B3267E9}"/>
              </a:ext>
            </a:extLst>
          </p:cNvPr>
          <p:cNvSpPr/>
          <p:nvPr/>
        </p:nvSpPr>
        <p:spPr>
          <a:xfrm>
            <a:off x="7218610" y="6172826"/>
            <a:ext cx="2177301"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FAC529F-DB3F-43E7-A5E4-DF3E74A710E2}"/>
              </a:ext>
            </a:extLst>
          </p:cNvPr>
          <p:cNvSpPr txBox="1"/>
          <p:nvPr/>
        </p:nvSpPr>
        <p:spPr>
          <a:xfrm>
            <a:off x="11203122"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5292484-79B3-4AF5-80AD-3A6177A8DBD6}"/>
              </a:ext>
            </a:extLst>
          </p:cNvPr>
          <p:cNvCxnSpPr>
            <a:cxnSpLocks/>
          </p:cNvCxnSpPr>
          <p:nvPr/>
        </p:nvCxnSpPr>
        <p:spPr>
          <a:xfrm>
            <a:off x="11466808"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76E859-D70D-4278-B0F9-E85E439E16F1}"/>
              </a:ext>
            </a:extLst>
          </p:cNvPr>
          <p:cNvSpPr txBox="1"/>
          <p:nvPr/>
        </p:nvSpPr>
        <p:spPr>
          <a:xfrm>
            <a:off x="11261538"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9" name="Rectangle: Rounded Corners 18">
            <a:extLst>
              <a:ext uri="{FF2B5EF4-FFF2-40B4-BE49-F238E27FC236}">
                <a16:creationId xmlns:a16="http://schemas.microsoft.com/office/drawing/2014/main" id="{EBBB71C1-3159-4A32-90F0-FEE0FE3320B9}"/>
              </a:ext>
            </a:extLst>
          </p:cNvPr>
          <p:cNvSpPr/>
          <p:nvPr/>
        </p:nvSpPr>
        <p:spPr>
          <a:xfrm>
            <a:off x="7556033" y="6180880"/>
            <a:ext cx="1586099"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5447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42" presetClass="path" presetSubtype="0" accel="50000" decel="50000" fill="hold" grpId="1" nodeType="withEffect">
                                  <p:stCondLst>
                                    <p:cond delay="500"/>
                                  </p:stCondLst>
                                  <p:childTnLst>
                                    <p:animMotion origin="layout" path="M 4.375E-6 -2.96296E-6 L 0.17864 0.00047 " pathEditMode="relative" rAng="0" ptsTypes="AA">
                                      <p:cBhvr>
                                        <p:cTn id="12" dur="2000" fill="hold"/>
                                        <p:tgtEl>
                                          <p:spTgt spid="19"/>
                                        </p:tgtEl>
                                        <p:attrNameLst>
                                          <p:attrName>ppt_x</p:attrName>
                                          <p:attrName>ppt_y</p:attrName>
                                        </p:attrNameLst>
                                      </p:cBhvr>
                                      <p:rCtr x="893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720442042"/>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chemeClr val="accent4"/>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chemeClr val="accent4"/>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448644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now move onto the next part: NOT A AND B AND C</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 must be 0 while B and C are 1. There are two cells where this is true – we put a 1 in each of them.</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8" name="Rectangle 7">
            <a:extLst>
              <a:ext uri="{FF2B5EF4-FFF2-40B4-BE49-F238E27FC236}">
                <a16:creationId xmlns:a16="http://schemas.microsoft.com/office/drawing/2014/main" id="{78807ABE-CB68-4F72-BD22-703CD7B0569A}"/>
              </a:ext>
            </a:extLst>
          </p:cNvPr>
          <p:cNvSpPr/>
          <p:nvPr/>
        </p:nvSpPr>
        <p:spPr>
          <a:xfrm>
            <a:off x="7168825" y="6109443"/>
            <a:ext cx="4983471"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¬A ∧ B ∧ C ∧ D V ¬A ∧ B ∧ C V ¬D</a:t>
            </a:r>
            <a:endParaRPr lang="en-GB" sz="2800" b="1" dirty="0">
              <a:solidFill>
                <a:schemeClr val="tx1"/>
              </a:solidFill>
            </a:endParaRPr>
          </a:p>
        </p:txBody>
      </p:sp>
      <p:sp>
        <p:nvSpPr>
          <p:cNvPr id="9" name="TextBox 8">
            <a:extLst>
              <a:ext uri="{FF2B5EF4-FFF2-40B4-BE49-F238E27FC236}">
                <a16:creationId xmlns:a16="http://schemas.microsoft.com/office/drawing/2014/main" id="{EA657F3E-6EBD-4D1A-92C7-91511041C168}"/>
              </a:ext>
            </a:extLst>
          </p:cNvPr>
          <p:cNvSpPr txBox="1"/>
          <p:nvPr/>
        </p:nvSpPr>
        <p:spPr>
          <a:xfrm>
            <a:off x="9314075"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AC6B82BE-5307-4B47-AB3D-E936B256E7E6}"/>
              </a:ext>
            </a:extLst>
          </p:cNvPr>
          <p:cNvCxnSpPr>
            <a:cxnSpLocks/>
          </p:cNvCxnSpPr>
          <p:nvPr/>
        </p:nvCxnSpPr>
        <p:spPr>
          <a:xfrm>
            <a:off x="9577761"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9E7053-2F73-4A65-843B-921FC47C7D62}"/>
              </a:ext>
            </a:extLst>
          </p:cNvPr>
          <p:cNvSpPr txBox="1"/>
          <p:nvPr/>
        </p:nvSpPr>
        <p:spPr>
          <a:xfrm>
            <a:off x="9372491"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3" name="TextBox 12">
            <a:extLst>
              <a:ext uri="{FF2B5EF4-FFF2-40B4-BE49-F238E27FC236}">
                <a16:creationId xmlns:a16="http://schemas.microsoft.com/office/drawing/2014/main" id="{1FAC529F-DB3F-43E7-A5E4-DF3E74A710E2}"/>
              </a:ext>
            </a:extLst>
          </p:cNvPr>
          <p:cNvSpPr txBox="1"/>
          <p:nvPr/>
        </p:nvSpPr>
        <p:spPr>
          <a:xfrm>
            <a:off x="11203122"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5292484-79B3-4AF5-80AD-3A6177A8DBD6}"/>
              </a:ext>
            </a:extLst>
          </p:cNvPr>
          <p:cNvCxnSpPr>
            <a:cxnSpLocks/>
          </p:cNvCxnSpPr>
          <p:nvPr/>
        </p:nvCxnSpPr>
        <p:spPr>
          <a:xfrm>
            <a:off x="11466808"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76E859-D70D-4278-B0F9-E85E439E16F1}"/>
              </a:ext>
            </a:extLst>
          </p:cNvPr>
          <p:cNvSpPr txBox="1"/>
          <p:nvPr/>
        </p:nvSpPr>
        <p:spPr>
          <a:xfrm>
            <a:off x="11261538"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9" name="Rectangle: Rounded Corners 18">
            <a:extLst>
              <a:ext uri="{FF2B5EF4-FFF2-40B4-BE49-F238E27FC236}">
                <a16:creationId xmlns:a16="http://schemas.microsoft.com/office/drawing/2014/main" id="{EBBB71C1-3159-4A32-90F0-FEE0FE3320B9}"/>
              </a:ext>
            </a:extLst>
          </p:cNvPr>
          <p:cNvSpPr/>
          <p:nvPr/>
        </p:nvSpPr>
        <p:spPr>
          <a:xfrm>
            <a:off x="9718208" y="6180880"/>
            <a:ext cx="1586099"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7EE30DA-568E-4FF9-9824-F753AF0891D2}"/>
              </a:ext>
            </a:extLst>
          </p:cNvPr>
          <p:cNvSpPr txBox="1"/>
          <p:nvPr/>
        </p:nvSpPr>
        <p:spPr>
          <a:xfrm>
            <a:off x="4077336" y="5641914"/>
            <a:ext cx="324128" cy="477054"/>
          </a:xfrm>
          <a:prstGeom prst="rect">
            <a:avLst/>
          </a:prstGeom>
          <a:noFill/>
        </p:spPr>
        <p:txBody>
          <a:bodyPr wrap="square" rtlCol="0">
            <a:spAutoFit/>
          </a:bodyPr>
          <a:lstStyle/>
          <a:p>
            <a:r>
              <a:rPr lang="en-GB" sz="2500" dirty="0"/>
              <a:t>1</a:t>
            </a:r>
          </a:p>
        </p:txBody>
      </p:sp>
    </p:spTree>
    <p:extLst>
      <p:ext uri="{BB962C8B-B14F-4D97-AF65-F5344CB8AC3E}">
        <p14:creationId xmlns:p14="http://schemas.microsoft.com/office/powerpoint/2010/main" val="412608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333294539"/>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chemeClr val="accent4"/>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chemeClr val="accent4"/>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448644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now move onto the final part of the expression: NOT D</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8" name="Rectangle 7">
            <a:extLst>
              <a:ext uri="{FF2B5EF4-FFF2-40B4-BE49-F238E27FC236}">
                <a16:creationId xmlns:a16="http://schemas.microsoft.com/office/drawing/2014/main" id="{78807ABE-CB68-4F72-BD22-703CD7B0569A}"/>
              </a:ext>
            </a:extLst>
          </p:cNvPr>
          <p:cNvSpPr/>
          <p:nvPr/>
        </p:nvSpPr>
        <p:spPr>
          <a:xfrm>
            <a:off x="7168825" y="6109443"/>
            <a:ext cx="4983471"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¬A ∧ B ∧ C ∧ D V ¬A ∧ B ∧ C V ¬D</a:t>
            </a:r>
            <a:endParaRPr lang="en-GB" sz="2800" b="1" dirty="0">
              <a:solidFill>
                <a:schemeClr val="tx1"/>
              </a:solidFill>
            </a:endParaRPr>
          </a:p>
        </p:txBody>
      </p:sp>
      <p:sp>
        <p:nvSpPr>
          <p:cNvPr id="9" name="TextBox 8">
            <a:extLst>
              <a:ext uri="{FF2B5EF4-FFF2-40B4-BE49-F238E27FC236}">
                <a16:creationId xmlns:a16="http://schemas.microsoft.com/office/drawing/2014/main" id="{EA657F3E-6EBD-4D1A-92C7-91511041C168}"/>
              </a:ext>
            </a:extLst>
          </p:cNvPr>
          <p:cNvSpPr txBox="1"/>
          <p:nvPr/>
        </p:nvSpPr>
        <p:spPr>
          <a:xfrm>
            <a:off x="9314075"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AC6B82BE-5307-4B47-AB3D-E936B256E7E6}"/>
              </a:ext>
            </a:extLst>
          </p:cNvPr>
          <p:cNvCxnSpPr>
            <a:cxnSpLocks/>
          </p:cNvCxnSpPr>
          <p:nvPr/>
        </p:nvCxnSpPr>
        <p:spPr>
          <a:xfrm>
            <a:off x="9577761"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9E7053-2F73-4A65-843B-921FC47C7D62}"/>
              </a:ext>
            </a:extLst>
          </p:cNvPr>
          <p:cNvSpPr txBox="1"/>
          <p:nvPr/>
        </p:nvSpPr>
        <p:spPr>
          <a:xfrm>
            <a:off x="9372491"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3" name="TextBox 12">
            <a:extLst>
              <a:ext uri="{FF2B5EF4-FFF2-40B4-BE49-F238E27FC236}">
                <a16:creationId xmlns:a16="http://schemas.microsoft.com/office/drawing/2014/main" id="{1FAC529F-DB3F-43E7-A5E4-DF3E74A710E2}"/>
              </a:ext>
            </a:extLst>
          </p:cNvPr>
          <p:cNvSpPr txBox="1"/>
          <p:nvPr/>
        </p:nvSpPr>
        <p:spPr>
          <a:xfrm>
            <a:off x="11203122"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5292484-79B3-4AF5-80AD-3A6177A8DBD6}"/>
              </a:ext>
            </a:extLst>
          </p:cNvPr>
          <p:cNvCxnSpPr>
            <a:cxnSpLocks/>
          </p:cNvCxnSpPr>
          <p:nvPr/>
        </p:nvCxnSpPr>
        <p:spPr>
          <a:xfrm>
            <a:off x="11466808"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76E859-D70D-4278-B0F9-E85E439E16F1}"/>
              </a:ext>
            </a:extLst>
          </p:cNvPr>
          <p:cNvSpPr txBox="1"/>
          <p:nvPr/>
        </p:nvSpPr>
        <p:spPr>
          <a:xfrm>
            <a:off x="11261538"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9" name="Rectangle: Rounded Corners 18">
            <a:extLst>
              <a:ext uri="{FF2B5EF4-FFF2-40B4-BE49-F238E27FC236}">
                <a16:creationId xmlns:a16="http://schemas.microsoft.com/office/drawing/2014/main" id="{EBBB71C1-3159-4A32-90F0-FEE0FE3320B9}"/>
              </a:ext>
            </a:extLst>
          </p:cNvPr>
          <p:cNvSpPr/>
          <p:nvPr/>
        </p:nvSpPr>
        <p:spPr>
          <a:xfrm>
            <a:off x="9718208" y="6180880"/>
            <a:ext cx="1586099"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2516A455-6ECD-48D4-82EB-82303C2E802E}"/>
              </a:ext>
            </a:extLst>
          </p:cNvPr>
          <p:cNvSpPr/>
          <p:nvPr/>
        </p:nvSpPr>
        <p:spPr>
          <a:xfrm>
            <a:off x="10280807" y="6188649"/>
            <a:ext cx="483601"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189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9"/>
                                        </p:tgtEl>
                                      </p:cBhvr>
                                    </p:animEffect>
                                    <p:set>
                                      <p:cBhvr>
                                        <p:cTn id="7" dur="1" fill="hold">
                                          <p:stCondLst>
                                            <p:cond delay="999"/>
                                          </p:stCondLst>
                                        </p:cTn>
                                        <p:tgtEl>
                                          <p:spTgt spid="1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42" presetClass="path" presetSubtype="0" accel="50000" decel="50000" fill="hold" grpId="1" nodeType="withEffect">
                                  <p:stCondLst>
                                    <p:cond delay="0"/>
                                  </p:stCondLst>
                                  <p:childTnLst>
                                    <p:animMotion origin="layout" path="M -8.33333E-7 -3.7037E-7 L 0.1082 -0.00069 " pathEditMode="relative" rAng="0" ptsTypes="AA">
                                      <p:cBhvr>
                                        <p:cTn id="12" dur="2000" fill="hold"/>
                                        <p:tgtEl>
                                          <p:spTgt spid="18"/>
                                        </p:tgtEl>
                                        <p:attrNameLst>
                                          <p:attrName>ppt_x</p:attrName>
                                          <p:attrName>ppt_y</p:attrName>
                                        </p:attrNameLst>
                                      </p:cBhvr>
                                      <p:rCtr x="540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2049076978"/>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solidFill>
                            <a:schemeClr val="bg2">
                              <a:lumMod val="90000"/>
                            </a:schemeClr>
                          </a:solidFill>
                        </a:rPr>
                        <a:t>C</a:t>
                      </a:r>
                      <a:r>
                        <a:rPr lang="en-GB" sz="2500" b="1" dirty="0"/>
                        <a:t> D</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dirty="0">
                          <a:solidFill>
                            <a:schemeClr val="bg2">
                              <a:lumMod val="90000"/>
                            </a:schemeClr>
                          </a:solidFill>
                        </a:rPr>
                        <a:t>0</a:t>
                      </a:r>
                      <a:r>
                        <a:rPr lang="en-GB" sz="2500" dirty="0"/>
                        <a:t>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solidFill>
                            <a:schemeClr val="bg2">
                              <a:lumMod val="90000"/>
                            </a:schemeClr>
                          </a:solidFill>
                        </a:rPr>
                        <a:t>C</a:t>
                      </a:r>
                      <a:r>
                        <a:rPr lang="en-GB" sz="2500" b="1" dirty="0"/>
                        <a:t> D</a:t>
                      </a:r>
                    </a:p>
                  </a:txBody>
                  <a:tcPr marL="125183" marR="125183" marT="62591" marB="62591" anchor="ctr">
                    <a:solidFill>
                      <a:srgbClr val="F8D7CD"/>
                    </a:solidFill>
                  </a:tcPr>
                </a:tc>
                <a:tc>
                  <a:txBody>
                    <a:bodyPr/>
                    <a:lstStyle/>
                    <a:p>
                      <a:pPr algn="ctr"/>
                      <a:r>
                        <a:rPr lang="en-GB" sz="2500" dirty="0">
                          <a:solidFill>
                            <a:schemeClr val="bg2">
                              <a:lumMod val="90000"/>
                            </a:schemeClr>
                          </a:solidFill>
                        </a:rPr>
                        <a:t>0</a:t>
                      </a:r>
                      <a:r>
                        <a:rPr lang="en-GB" sz="2500" dirty="0"/>
                        <a:t>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chemeClr val="bg2">
                              <a:lumMod val="90000"/>
                            </a:schemeClr>
                          </a:solidFill>
                        </a:rPr>
                        <a:t>C</a:t>
                      </a:r>
                      <a:r>
                        <a:rPr lang="en-GB" sz="2500" b="1" dirty="0"/>
                        <a:t> D</a:t>
                      </a:r>
                    </a:p>
                  </a:txBody>
                  <a:tcPr marL="125183" marR="125183" marT="62591" marB="62591" anchor="ctr">
                    <a:solidFill>
                      <a:srgbClr val="F8D7CD"/>
                    </a:solidFill>
                  </a:tcPr>
                </a:tc>
                <a:tc>
                  <a:txBody>
                    <a:bodyPr/>
                    <a:lstStyle/>
                    <a:p>
                      <a:pPr algn="ctr"/>
                      <a:r>
                        <a:rPr lang="en-GB" sz="2500" dirty="0">
                          <a:solidFill>
                            <a:schemeClr val="bg2">
                              <a:lumMod val="90000"/>
                            </a:schemeClr>
                          </a:solidFill>
                        </a:rPr>
                        <a:t>1</a:t>
                      </a:r>
                      <a:r>
                        <a:rPr lang="en-GB" sz="2500" dirty="0"/>
                        <a:t>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no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chemeClr val="bg2">
                              <a:lumMod val="90000"/>
                            </a:schemeClr>
                          </a:solidFill>
                        </a:rPr>
                        <a:t>C</a:t>
                      </a:r>
                      <a:r>
                        <a:rPr lang="en-GB" sz="2500" b="1" dirty="0"/>
                        <a:t> D</a:t>
                      </a:r>
                    </a:p>
                  </a:txBody>
                  <a:tcPr marL="125183" marR="125183" marT="62591" marB="62591" anchor="ctr">
                    <a:solidFill>
                      <a:schemeClr val="accent4"/>
                    </a:solidFill>
                  </a:tcPr>
                </a:tc>
                <a:tc>
                  <a:txBody>
                    <a:bodyPr/>
                    <a:lstStyle/>
                    <a:p>
                      <a:pPr algn="ctr"/>
                      <a:r>
                        <a:rPr lang="en-GB" sz="2500" dirty="0">
                          <a:solidFill>
                            <a:schemeClr val="bg2">
                              <a:lumMod val="90000"/>
                            </a:schemeClr>
                          </a:solidFill>
                        </a:rPr>
                        <a:t>1</a:t>
                      </a:r>
                      <a:r>
                        <a:rPr lang="en-GB" sz="2500" dirty="0"/>
                        <a:t> 0</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448644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now move onto the final part of the expression: NOT D</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As this part of the expression only contains the variable D, we can ignore C at this stage.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There are eight cells where D is 0 –we put a 1 in each of them.</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8" name="Rectangle 7">
            <a:extLst>
              <a:ext uri="{FF2B5EF4-FFF2-40B4-BE49-F238E27FC236}">
                <a16:creationId xmlns:a16="http://schemas.microsoft.com/office/drawing/2014/main" id="{78807ABE-CB68-4F72-BD22-703CD7B0569A}"/>
              </a:ext>
            </a:extLst>
          </p:cNvPr>
          <p:cNvSpPr/>
          <p:nvPr/>
        </p:nvSpPr>
        <p:spPr>
          <a:xfrm>
            <a:off x="7168825" y="6109443"/>
            <a:ext cx="4983471"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¬A ∧ B ∧ C ∧ D V ¬A ∧ B ∧ C V ¬D</a:t>
            </a:r>
            <a:endParaRPr lang="en-GB" sz="2800" b="1" dirty="0">
              <a:solidFill>
                <a:schemeClr val="tx1"/>
              </a:solidFill>
            </a:endParaRPr>
          </a:p>
        </p:txBody>
      </p:sp>
      <p:sp>
        <p:nvSpPr>
          <p:cNvPr id="9" name="TextBox 8">
            <a:extLst>
              <a:ext uri="{FF2B5EF4-FFF2-40B4-BE49-F238E27FC236}">
                <a16:creationId xmlns:a16="http://schemas.microsoft.com/office/drawing/2014/main" id="{EA657F3E-6EBD-4D1A-92C7-91511041C168}"/>
              </a:ext>
            </a:extLst>
          </p:cNvPr>
          <p:cNvSpPr txBox="1"/>
          <p:nvPr/>
        </p:nvSpPr>
        <p:spPr>
          <a:xfrm>
            <a:off x="9314075"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AC6B82BE-5307-4B47-AB3D-E936B256E7E6}"/>
              </a:ext>
            </a:extLst>
          </p:cNvPr>
          <p:cNvCxnSpPr>
            <a:cxnSpLocks/>
          </p:cNvCxnSpPr>
          <p:nvPr/>
        </p:nvCxnSpPr>
        <p:spPr>
          <a:xfrm>
            <a:off x="9577761"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9E7053-2F73-4A65-843B-921FC47C7D62}"/>
              </a:ext>
            </a:extLst>
          </p:cNvPr>
          <p:cNvSpPr txBox="1"/>
          <p:nvPr/>
        </p:nvSpPr>
        <p:spPr>
          <a:xfrm>
            <a:off x="9372491"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3" name="TextBox 12">
            <a:extLst>
              <a:ext uri="{FF2B5EF4-FFF2-40B4-BE49-F238E27FC236}">
                <a16:creationId xmlns:a16="http://schemas.microsoft.com/office/drawing/2014/main" id="{1FAC529F-DB3F-43E7-A5E4-DF3E74A710E2}"/>
              </a:ext>
            </a:extLst>
          </p:cNvPr>
          <p:cNvSpPr txBox="1"/>
          <p:nvPr/>
        </p:nvSpPr>
        <p:spPr>
          <a:xfrm>
            <a:off x="11203122" y="5571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5292484-79B3-4AF5-80AD-3A6177A8DBD6}"/>
              </a:ext>
            </a:extLst>
          </p:cNvPr>
          <p:cNvCxnSpPr>
            <a:cxnSpLocks/>
          </p:cNvCxnSpPr>
          <p:nvPr/>
        </p:nvCxnSpPr>
        <p:spPr>
          <a:xfrm>
            <a:off x="11466808" y="5971683"/>
            <a:ext cx="0" cy="895849"/>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76E859-D70D-4278-B0F9-E85E439E16F1}"/>
              </a:ext>
            </a:extLst>
          </p:cNvPr>
          <p:cNvSpPr txBox="1"/>
          <p:nvPr/>
        </p:nvSpPr>
        <p:spPr>
          <a:xfrm>
            <a:off x="11261538" y="6139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8" name="Rectangle: Rounded Corners 17">
            <a:extLst>
              <a:ext uri="{FF2B5EF4-FFF2-40B4-BE49-F238E27FC236}">
                <a16:creationId xmlns:a16="http://schemas.microsoft.com/office/drawing/2014/main" id="{2516A455-6ECD-48D4-82EB-82303C2E802E}"/>
              </a:ext>
            </a:extLst>
          </p:cNvPr>
          <p:cNvSpPr/>
          <p:nvPr/>
        </p:nvSpPr>
        <p:spPr>
          <a:xfrm>
            <a:off x="11604782" y="6188649"/>
            <a:ext cx="483601"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66E5558-ABBA-4667-A448-1481ACA29E08}"/>
              </a:ext>
            </a:extLst>
          </p:cNvPr>
          <p:cNvSpPr txBox="1"/>
          <p:nvPr/>
        </p:nvSpPr>
        <p:spPr>
          <a:xfrm>
            <a:off x="2918461" y="3330448"/>
            <a:ext cx="324128" cy="477054"/>
          </a:xfrm>
          <a:prstGeom prst="rect">
            <a:avLst/>
          </a:prstGeom>
          <a:noFill/>
        </p:spPr>
        <p:txBody>
          <a:bodyPr wrap="square" rtlCol="0">
            <a:spAutoFit/>
          </a:bodyPr>
          <a:lstStyle/>
          <a:p>
            <a:r>
              <a:rPr lang="en-GB" sz="2500" dirty="0"/>
              <a:t>1</a:t>
            </a:r>
          </a:p>
        </p:txBody>
      </p:sp>
      <p:sp>
        <p:nvSpPr>
          <p:cNvPr id="20" name="TextBox 19">
            <a:extLst>
              <a:ext uri="{FF2B5EF4-FFF2-40B4-BE49-F238E27FC236}">
                <a16:creationId xmlns:a16="http://schemas.microsoft.com/office/drawing/2014/main" id="{470BA7B4-C127-4786-BB9D-9788827A1D67}"/>
              </a:ext>
            </a:extLst>
          </p:cNvPr>
          <p:cNvSpPr txBox="1"/>
          <p:nvPr/>
        </p:nvSpPr>
        <p:spPr>
          <a:xfrm>
            <a:off x="4078275" y="3324225"/>
            <a:ext cx="324128" cy="477054"/>
          </a:xfrm>
          <a:prstGeom prst="rect">
            <a:avLst/>
          </a:prstGeom>
          <a:noFill/>
        </p:spPr>
        <p:txBody>
          <a:bodyPr wrap="square" rtlCol="0">
            <a:spAutoFit/>
          </a:bodyPr>
          <a:lstStyle/>
          <a:p>
            <a:r>
              <a:rPr lang="en-GB" sz="2500" dirty="0"/>
              <a:t>1</a:t>
            </a:r>
          </a:p>
        </p:txBody>
      </p:sp>
      <p:sp>
        <p:nvSpPr>
          <p:cNvPr id="21" name="TextBox 20">
            <a:extLst>
              <a:ext uri="{FF2B5EF4-FFF2-40B4-BE49-F238E27FC236}">
                <a16:creationId xmlns:a16="http://schemas.microsoft.com/office/drawing/2014/main" id="{630DE33E-9F16-4539-975D-BB50E0DCEEFE}"/>
              </a:ext>
            </a:extLst>
          </p:cNvPr>
          <p:cNvSpPr txBox="1"/>
          <p:nvPr/>
        </p:nvSpPr>
        <p:spPr>
          <a:xfrm>
            <a:off x="5223511" y="3325418"/>
            <a:ext cx="324128" cy="477054"/>
          </a:xfrm>
          <a:prstGeom prst="rect">
            <a:avLst/>
          </a:prstGeom>
          <a:noFill/>
        </p:spPr>
        <p:txBody>
          <a:bodyPr wrap="square" rtlCol="0">
            <a:spAutoFit/>
          </a:bodyPr>
          <a:lstStyle/>
          <a:p>
            <a:r>
              <a:rPr lang="en-GB" sz="2500" dirty="0"/>
              <a:t>1</a:t>
            </a:r>
          </a:p>
        </p:txBody>
      </p:sp>
      <p:sp>
        <p:nvSpPr>
          <p:cNvPr id="22" name="TextBox 21">
            <a:extLst>
              <a:ext uri="{FF2B5EF4-FFF2-40B4-BE49-F238E27FC236}">
                <a16:creationId xmlns:a16="http://schemas.microsoft.com/office/drawing/2014/main" id="{B2B4268E-79A2-494A-B411-8C3CA7A1C439}"/>
              </a:ext>
            </a:extLst>
          </p:cNvPr>
          <p:cNvSpPr txBox="1"/>
          <p:nvPr/>
        </p:nvSpPr>
        <p:spPr>
          <a:xfrm>
            <a:off x="6383325" y="3328720"/>
            <a:ext cx="324128" cy="477054"/>
          </a:xfrm>
          <a:prstGeom prst="rect">
            <a:avLst/>
          </a:prstGeom>
          <a:noFill/>
        </p:spPr>
        <p:txBody>
          <a:bodyPr wrap="square" rtlCol="0">
            <a:spAutoFit/>
          </a:bodyPr>
          <a:lstStyle/>
          <a:p>
            <a:r>
              <a:rPr lang="en-GB" sz="2500" dirty="0"/>
              <a:t>1</a:t>
            </a:r>
          </a:p>
        </p:txBody>
      </p:sp>
      <p:sp>
        <p:nvSpPr>
          <p:cNvPr id="23" name="TextBox 22">
            <a:extLst>
              <a:ext uri="{FF2B5EF4-FFF2-40B4-BE49-F238E27FC236}">
                <a16:creationId xmlns:a16="http://schemas.microsoft.com/office/drawing/2014/main" id="{8AD441CA-CC03-4853-A299-E01C3E9852DB}"/>
              </a:ext>
            </a:extLst>
          </p:cNvPr>
          <p:cNvSpPr txBox="1"/>
          <p:nvPr/>
        </p:nvSpPr>
        <p:spPr>
          <a:xfrm>
            <a:off x="2918461" y="5641914"/>
            <a:ext cx="324128" cy="477054"/>
          </a:xfrm>
          <a:prstGeom prst="rect">
            <a:avLst/>
          </a:prstGeom>
          <a:noFill/>
        </p:spPr>
        <p:txBody>
          <a:bodyPr wrap="square" rtlCol="0">
            <a:spAutoFit/>
          </a:bodyPr>
          <a:lstStyle/>
          <a:p>
            <a:r>
              <a:rPr lang="en-GB" sz="2500" dirty="0"/>
              <a:t>1</a:t>
            </a:r>
          </a:p>
        </p:txBody>
      </p:sp>
      <p:sp>
        <p:nvSpPr>
          <p:cNvPr id="24" name="TextBox 23">
            <a:extLst>
              <a:ext uri="{FF2B5EF4-FFF2-40B4-BE49-F238E27FC236}">
                <a16:creationId xmlns:a16="http://schemas.microsoft.com/office/drawing/2014/main" id="{D049F1F0-73DA-44DA-806E-5B95DE3CC31F}"/>
              </a:ext>
            </a:extLst>
          </p:cNvPr>
          <p:cNvSpPr txBox="1"/>
          <p:nvPr/>
        </p:nvSpPr>
        <p:spPr>
          <a:xfrm>
            <a:off x="5224284" y="5638612"/>
            <a:ext cx="324128" cy="477054"/>
          </a:xfrm>
          <a:prstGeom prst="rect">
            <a:avLst/>
          </a:prstGeom>
          <a:noFill/>
        </p:spPr>
        <p:txBody>
          <a:bodyPr wrap="square" rtlCol="0">
            <a:spAutoFit/>
          </a:bodyPr>
          <a:lstStyle/>
          <a:p>
            <a:r>
              <a:rPr lang="en-GB" sz="2500" dirty="0"/>
              <a:t>1</a:t>
            </a:r>
          </a:p>
        </p:txBody>
      </p:sp>
      <p:sp>
        <p:nvSpPr>
          <p:cNvPr id="25" name="TextBox 24">
            <a:extLst>
              <a:ext uri="{FF2B5EF4-FFF2-40B4-BE49-F238E27FC236}">
                <a16:creationId xmlns:a16="http://schemas.microsoft.com/office/drawing/2014/main" id="{C8317086-C508-4F55-8A10-A513BC8B59EC}"/>
              </a:ext>
            </a:extLst>
          </p:cNvPr>
          <p:cNvSpPr txBox="1"/>
          <p:nvPr/>
        </p:nvSpPr>
        <p:spPr>
          <a:xfrm>
            <a:off x="6384098" y="5641914"/>
            <a:ext cx="324128" cy="477054"/>
          </a:xfrm>
          <a:prstGeom prst="rect">
            <a:avLst/>
          </a:prstGeom>
          <a:noFill/>
        </p:spPr>
        <p:txBody>
          <a:bodyPr wrap="square" rtlCol="0">
            <a:spAutoFit/>
          </a:bodyPr>
          <a:lstStyle/>
          <a:p>
            <a:r>
              <a:rPr lang="en-GB" sz="2500" dirty="0"/>
              <a:t>1</a:t>
            </a:r>
          </a:p>
        </p:txBody>
      </p:sp>
    </p:spTree>
    <p:extLst>
      <p:ext uri="{BB962C8B-B14F-4D97-AF65-F5344CB8AC3E}">
        <p14:creationId xmlns:p14="http://schemas.microsoft.com/office/powerpoint/2010/main" val="42049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1773243545"/>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solidFill>
                            <a:sysClr val="windowText" lastClr="000000"/>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ysClr val="windowText" lastClr="000000"/>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Now we have placed all parts of the expression into the map, we can simplify it by drawing boxes around the 1s, making sure to remember the rules for doing so:</a:t>
            </a:r>
          </a:p>
          <a:p>
            <a:pPr marL="742950" lvl="1" indent="-285750">
              <a:buFont typeface="Courier New" panose="02070309020205020404" pitchFamily="49" charset="0"/>
              <a:buChar char="o"/>
            </a:pPr>
            <a:r>
              <a:rPr lang="en-GB" sz="1600" dirty="0">
                <a:solidFill>
                  <a:schemeClr val="tx1"/>
                </a:solidFill>
              </a:rPr>
              <a:t>Boxes must be rectangles or squares.</a:t>
            </a:r>
          </a:p>
          <a:p>
            <a:pPr marL="742950" lvl="1" indent="-285750">
              <a:buFont typeface="Courier New" panose="02070309020205020404" pitchFamily="49" charset="0"/>
              <a:buChar char="o"/>
            </a:pPr>
            <a:r>
              <a:rPr lang="en-GB" sz="1600" dirty="0">
                <a:solidFill>
                  <a:schemeClr val="tx1"/>
                </a:solidFill>
              </a:rPr>
              <a:t>No diagonal boxes</a:t>
            </a:r>
          </a:p>
          <a:p>
            <a:pPr marL="742950" lvl="1" indent="-285750">
              <a:buFont typeface="Courier New" panose="02070309020205020404" pitchFamily="49" charset="0"/>
              <a:buChar char="o"/>
            </a:pPr>
            <a:r>
              <a:rPr lang="en-GB" sz="1600" dirty="0">
                <a:solidFill>
                  <a:schemeClr val="tx1"/>
                </a:solidFill>
              </a:rPr>
              <a:t>Boxes can only contain 1s.</a:t>
            </a:r>
          </a:p>
          <a:p>
            <a:pPr marL="742950" lvl="1" indent="-285750">
              <a:buFont typeface="Courier New" panose="02070309020205020404" pitchFamily="49" charset="0"/>
              <a:buChar char="o"/>
            </a:pPr>
            <a:r>
              <a:rPr lang="en-GB" sz="1600" dirty="0">
                <a:solidFill>
                  <a:schemeClr val="tx1"/>
                </a:solidFill>
              </a:rPr>
              <a:t>Boxes must be as large as possible.</a:t>
            </a:r>
          </a:p>
          <a:p>
            <a:pPr marL="742950" lvl="1" indent="-285750">
              <a:buFont typeface="Courier New" panose="02070309020205020404" pitchFamily="49" charset="0"/>
              <a:buChar char="o"/>
            </a:pPr>
            <a:r>
              <a:rPr lang="en-GB" sz="1600" dirty="0">
                <a:solidFill>
                  <a:schemeClr val="tx1"/>
                </a:solidFill>
              </a:rPr>
              <a:t>Boxes of 2</a:t>
            </a:r>
            <a:r>
              <a:rPr lang="en-GB" sz="1600" baseline="30000" dirty="0">
                <a:solidFill>
                  <a:schemeClr val="tx1"/>
                </a:solidFill>
              </a:rPr>
              <a:t>n</a:t>
            </a:r>
            <a:r>
              <a:rPr lang="en-GB" sz="1600" dirty="0">
                <a:solidFill>
                  <a:schemeClr val="tx1"/>
                </a:solidFill>
              </a:rPr>
              <a:t> 1s: 1, 2, 4, 8 or 16 digits.</a:t>
            </a:r>
          </a:p>
          <a:p>
            <a:pPr marL="742950" lvl="1" indent="-285750">
              <a:buFont typeface="Courier New" panose="02070309020205020404" pitchFamily="49" charset="0"/>
              <a:buChar char="o"/>
            </a:pPr>
            <a:r>
              <a:rPr lang="en-GB" sz="1600" dirty="0">
                <a:solidFill>
                  <a:schemeClr val="tx1"/>
                </a:solidFill>
              </a:rPr>
              <a:t>Boxes can overlap.</a:t>
            </a:r>
          </a:p>
          <a:p>
            <a:pPr marL="742950" lvl="1" indent="-285750">
              <a:buFont typeface="Courier New" panose="02070309020205020404" pitchFamily="49" charset="0"/>
              <a:buChar char="o"/>
            </a:pPr>
            <a:r>
              <a:rPr lang="en-GB" sz="1600" dirty="0">
                <a:solidFill>
                  <a:schemeClr val="tx1"/>
                </a:solidFill>
              </a:rPr>
              <a:t>Smallest possible number of boxes.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a:buClr>
                <a:schemeClr val="tx1"/>
              </a:buClr>
            </a:pPr>
            <a:endParaRPr lang="en-GB" sz="1600" dirty="0">
              <a:solidFill>
                <a:schemeClr val="tx1"/>
              </a:solidFill>
            </a:endParaRP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Tree>
    <p:extLst>
      <p:ext uri="{BB962C8B-B14F-4D97-AF65-F5344CB8AC3E}">
        <p14:creationId xmlns:p14="http://schemas.microsoft.com/office/powerpoint/2010/main" val="358689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5BF4F-703F-4CD8-A813-9B42BB693061}"/>
              </a:ext>
            </a:extLst>
          </p:cNvPr>
          <p:cNvSpPr/>
          <p:nvPr/>
        </p:nvSpPr>
        <p:spPr>
          <a:xfrm>
            <a:off x="176565" y="523174"/>
            <a:ext cx="3176235"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 note about this video</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C7E8747E-F2A8-403F-A253-91CA80985B53}"/>
              </a:ext>
            </a:extLst>
          </p:cNvPr>
          <p:cNvGrpSpPr/>
          <p:nvPr/>
        </p:nvGrpSpPr>
        <p:grpSpPr>
          <a:xfrm>
            <a:off x="216286" y="1231322"/>
            <a:ext cx="7101690" cy="5477490"/>
            <a:chOff x="4706243" y="2443259"/>
            <a:chExt cx="2761389" cy="2129843"/>
          </a:xfrm>
        </p:grpSpPr>
        <p:sp>
          <p:nvSpPr>
            <p:cNvPr id="6" name="Freeform: Shape 5">
              <a:extLst>
                <a:ext uri="{FF2B5EF4-FFF2-40B4-BE49-F238E27FC236}">
                  <a16:creationId xmlns:a16="http://schemas.microsoft.com/office/drawing/2014/main" id="{68C915E7-52F9-4A65-8FEC-32E59F46B34D}"/>
                </a:ext>
              </a:extLst>
            </p:cNvPr>
            <p:cNvSpPr/>
            <p:nvPr/>
          </p:nvSpPr>
          <p:spPr>
            <a:xfrm>
              <a:off x="5611944" y="4295125"/>
              <a:ext cx="948406" cy="277977"/>
            </a:xfrm>
            <a:custGeom>
              <a:avLst/>
              <a:gdLst>
                <a:gd name="connsiteX0" fmla="*/ 857888 w 948406"/>
                <a:gd name="connsiteY0" fmla="*/ 261502 h 277977"/>
                <a:gd name="connsiteX1" fmla="*/ 813306 w 948406"/>
                <a:gd name="connsiteY1" fmla="*/ 232241 h 277977"/>
                <a:gd name="connsiteX2" fmla="*/ 782990 w 948406"/>
                <a:gd name="connsiteY2" fmla="*/ 0 h 277977"/>
                <a:gd name="connsiteX3" fmla="*/ 165416 w 948406"/>
                <a:gd name="connsiteY3" fmla="*/ 0 h 277977"/>
                <a:gd name="connsiteX4" fmla="*/ 135101 w 948406"/>
                <a:gd name="connsiteY4" fmla="*/ 232241 h 277977"/>
                <a:gd name="connsiteX5" fmla="*/ 90517 w 948406"/>
                <a:gd name="connsiteY5" fmla="*/ 261502 h 277977"/>
                <a:gd name="connsiteX6" fmla="*/ 0 w 948406"/>
                <a:gd name="connsiteY6" fmla="*/ 277978 h 277977"/>
                <a:gd name="connsiteX7" fmla="*/ 948406 w 948406"/>
                <a:gd name="connsiteY7" fmla="*/ 277978 h 277977"/>
                <a:gd name="connsiteX8" fmla="*/ 857888 w 948406"/>
                <a:gd name="connsiteY8" fmla="*/ 261502 h 27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406" h="277977">
                  <a:moveTo>
                    <a:pt x="857888" y="261502"/>
                  </a:moveTo>
                  <a:cubicBezTo>
                    <a:pt x="826420" y="255307"/>
                    <a:pt x="818611" y="254912"/>
                    <a:pt x="813306" y="232241"/>
                  </a:cubicBezTo>
                  <a:cubicBezTo>
                    <a:pt x="808000" y="209571"/>
                    <a:pt x="782990" y="0"/>
                    <a:pt x="782990" y="0"/>
                  </a:cubicBezTo>
                  <a:lnTo>
                    <a:pt x="165416" y="0"/>
                  </a:lnTo>
                  <a:cubicBezTo>
                    <a:pt x="165416" y="0"/>
                    <a:pt x="140373" y="209604"/>
                    <a:pt x="135101" y="232241"/>
                  </a:cubicBezTo>
                  <a:cubicBezTo>
                    <a:pt x="129828" y="254879"/>
                    <a:pt x="121920" y="255307"/>
                    <a:pt x="90517" y="261502"/>
                  </a:cubicBezTo>
                  <a:cubicBezTo>
                    <a:pt x="59115" y="267697"/>
                    <a:pt x="0" y="273496"/>
                    <a:pt x="0" y="277978"/>
                  </a:cubicBezTo>
                  <a:lnTo>
                    <a:pt x="948406" y="277978"/>
                  </a:lnTo>
                  <a:cubicBezTo>
                    <a:pt x="948406" y="273496"/>
                    <a:pt x="889357" y="267730"/>
                    <a:pt x="857888" y="261502"/>
                  </a:cubicBezTo>
                  <a:close/>
                </a:path>
              </a:pathLst>
            </a:custGeom>
            <a:solidFill>
              <a:srgbClr val="C9CCD2"/>
            </a:solidFill>
            <a:ln w="329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CFCD19C-CF5E-419E-86C8-FCC3D31E426E}"/>
                </a:ext>
              </a:extLst>
            </p:cNvPr>
            <p:cNvSpPr/>
            <p:nvPr/>
          </p:nvSpPr>
          <p:spPr>
            <a:xfrm>
              <a:off x="4706243" y="4073363"/>
              <a:ext cx="2761389" cy="221696"/>
            </a:xfrm>
            <a:custGeom>
              <a:avLst/>
              <a:gdLst>
                <a:gd name="connsiteX0" fmla="*/ 0 w 2761389"/>
                <a:gd name="connsiteY0" fmla="*/ 0 h 221696"/>
                <a:gd name="connsiteX1" fmla="*/ 0 w 2761389"/>
                <a:gd name="connsiteY1" fmla="*/ 146469 h 221696"/>
                <a:gd name="connsiteX2" fmla="*/ 75228 w 2761389"/>
                <a:gd name="connsiteY2" fmla="*/ 221697 h 221696"/>
                <a:gd name="connsiteX3" fmla="*/ 2686128 w 2761389"/>
                <a:gd name="connsiteY3" fmla="*/ 221697 h 221696"/>
                <a:gd name="connsiteX4" fmla="*/ 2761389 w 2761389"/>
                <a:gd name="connsiteY4" fmla="*/ 146469 h 221696"/>
                <a:gd name="connsiteX5" fmla="*/ 2761389 w 2761389"/>
                <a:gd name="connsiteY5" fmla="*/ 0 h 22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1389" h="221696">
                  <a:moveTo>
                    <a:pt x="0" y="0"/>
                  </a:moveTo>
                  <a:lnTo>
                    <a:pt x="0" y="146469"/>
                  </a:lnTo>
                  <a:cubicBezTo>
                    <a:pt x="132" y="187964"/>
                    <a:pt x="33742" y="221571"/>
                    <a:pt x="75228" y="221697"/>
                  </a:cubicBezTo>
                  <a:lnTo>
                    <a:pt x="2686128" y="221697"/>
                  </a:lnTo>
                  <a:cubicBezTo>
                    <a:pt x="2727614" y="221571"/>
                    <a:pt x="2761257" y="187968"/>
                    <a:pt x="2761389" y="146469"/>
                  </a:cubicBezTo>
                  <a:lnTo>
                    <a:pt x="2761389" y="0"/>
                  </a:lnTo>
                  <a:close/>
                </a:path>
              </a:pathLst>
            </a:custGeom>
            <a:solidFill>
              <a:srgbClr val="B0B5BA"/>
            </a:solidFill>
            <a:ln w="329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F32B494-32D6-4790-B96B-39B6110233C9}"/>
                </a:ext>
              </a:extLst>
            </p:cNvPr>
            <p:cNvSpPr/>
            <p:nvPr/>
          </p:nvSpPr>
          <p:spPr>
            <a:xfrm>
              <a:off x="4706243" y="2443259"/>
              <a:ext cx="2761389" cy="1629905"/>
            </a:xfrm>
            <a:custGeom>
              <a:avLst/>
              <a:gdLst>
                <a:gd name="connsiteX0" fmla="*/ 0 w 2761389"/>
                <a:gd name="connsiteY0" fmla="*/ 1629906 h 1629905"/>
                <a:gd name="connsiteX1" fmla="*/ 0 w 2761389"/>
                <a:gd name="connsiteY1" fmla="*/ 68737 h 1629905"/>
                <a:gd name="connsiteX2" fmla="*/ 68736 w 2761389"/>
                <a:gd name="connsiteY2" fmla="*/ 0 h 1629905"/>
                <a:gd name="connsiteX3" fmla="*/ 2692652 w 2761389"/>
                <a:gd name="connsiteY3" fmla="*/ 0 h 1629905"/>
                <a:gd name="connsiteX4" fmla="*/ 2761389 w 2761389"/>
                <a:gd name="connsiteY4" fmla="*/ 68737 h 1629905"/>
                <a:gd name="connsiteX5" fmla="*/ 2761389 w 2761389"/>
                <a:gd name="connsiteY5" fmla="*/ 1629906 h 162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1389" h="1629905">
                  <a:moveTo>
                    <a:pt x="0" y="1629906"/>
                  </a:moveTo>
                  <a:lnTo>
                    <a:pt x="0" y="68737"/>
                  </a:lnTo>
                  <a:cubicBezTo>
                    <a:pt x="66" y="30796"/>
                    <a:pt x="30809" y="56"/>
                    <a:pt x="68736" y="0"/>
                  </a:cubicBezTo>
                  <a:lnTo>
                    <a:pt x="2692652" y="0"/>
                  </a:lnTo>
                  <a:cubicBezTo>
                    <a:pt x="2730580" y="56"/>
                    <a:pt x="2761323" y="30796"/>
                    <a:pt x="2761389" y="68737"/>
                  </a:cubicBezTo>
                  <a:lnTo>
                    <a:pt x="2761389" y="1629906"/>
                  </a:lnTo>
                  <a:close/>
                </a:path>
              </a:pathLst>
            </a:custGeom>
            <a:solidFill>
              <a:srgbClr val="000000"/>
            </a:solidFill>
            <a:ln w="329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34B3DE2-A769-4905-94FE-5FED8AEA4ED9}"/>
                </a:ext>
              </a:extLst>
            </p:cNvPr>
            <p:cNvSpPr/>
            <p:nvPr/>
          </p:nvSpPr>
          <p:spPr>
            <a:xfrm>
              <a:off x="4822100" y="2555228"/>
              <a:ext cx="2529609" cy="1397104"/>
            </a:xfrm>
            <a:custGeom>
              <a:avLst/>
              <a:gdLst>
                <a:gd name="connsiteX0" fmla="*/ 0 w 2529609"/>
                <a:gd name="connsiteY0" fmla="*/ 0 h 1397104"/>
                <a:gd name="connsiteX1" fmla="*/ 2529610 w 2529609"/>
                <a:gd name="connsiteY1" fmla="*/ 0 h 1397104"/>
                <a:gd name="connsiteX2" fmla="*/ 2529610 w 2529609"/>
                <a:gd name="connsiteY2" fmla="*/ 1397104 h 1397104"/>
                <a:gd name="connsiteX3" fmla="*/ 0 w 2529609"/>
                <a:gd name="connsiteY3" fmla="*/ 1397104 h 1397104"/>
              </a:gdLst>
              <a:ahLst/>
              <a:cxnLst>
                <a:cxn ang="0">
                  <a:pos x="connsiteX0" y="connsiteY0"/>
                </a:cxn>
                <a:cxn ang="0">
                  <a:pos x="connsiteX1" y="connsiteY1"/>
                </a:cxn>
                <a:cxn ang="0">
                  <a:pos x="connsiteX2" y="connsiteY2"/>
                </a:cxn>
                <a:cxn ang="0">
                  <a:pos x="connsiteX3" y="connsiteY3"/>
                </a:cxn>
              </a:cxnLst>
              <a:rect l="l" t="t" r="r" b="b"/>
              <a:pathLst>
                <a:path w="2529609" h="1397104">
                  <a:moveTo>
                    <a:pt x="0" y="0"/>
                  </a:moveTo>
                  <a:lnTo>
                    <a:pt x="2529610" y="0"/>
                  </a:lnTo>
                  <a:lnTo>
                    <a:pt x="2529610" y="1397104"/>
                  </a:lnTo>
                  <a:lnTo>
                    <a:pt x="0" y="1397104"/>
                  </a:lnTo>
                  <a:close/>
                </a:path>
              </a:pathLst>
            </a:custGeom>
            <a:solidFill>
              <a:srgbClr val="FFFFFF"/>
            </a:solidFill>
            <a:ln w="3295" cap="flat">
              <a:noFill/>
              <a:prstDash val="solid"/>
              <a:miter/>
            </a:ln>
          </p:spPr>
          <p:txBody>
            <a:bodyPr rtlCol="0" anchor="ctr"/>
            <a:lstStyle/>
            <a:p>
              <a:endParaRPr lang="en-GB"/>
            </a:p>
          </p:txBody>
        </p:sp>
      </p:grpSp>
      <p:sp>
        <p:nvSpPr>
          <p:cNvPr id="10" name="Rectangle 9">
            <a:extLst>
              <a:ext uri="{FF2B5EF4-FFF2-40B4-BE49-F238E27FC236}">
                <a16:creationId xmlns:a16="http://schemas.microsoft.com/office/drawing/2014/main" id="{1EAE875E-4272-4347-984D-6DB082CEA28C}"/>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1"/>
                </a:solidFill>
              </a:rPr>
              <a:t>This video covers how to simplify four-input Boolean expressions using </a:t>
            </a:r>
            <a:r>
              <a:rPr lang="en-GB" sz="1600" b="1" dirty="0">
                <a:solidFill>
                  <a:schemeClr val="tx1"/>
                </a:solidFill>
              </a:rPr>
              <a:t>Karnaugh maps</a:t>
            </a:r>
            <a:r>
              <a:rPr lang="en-GB" sz="1600" dirty="0">
                <a:solidFill>
                  <a:schemeClr val="tx1"/>
                </a:solidFill>
              </a:rPr>
              <a:t>.</a:t>
            </a:r>
          </a:p>
          <a:p>
            <a:endParaRPr lang="en-GB" sz="1600" dirty="0">
              <a:solidFill>
                <a:schemeClr val="tx1"/>
              </a:solidFill>
            </a:endParaRPr>
          </a:p>
          <a:p>
            <a:r>
              <a:rPr lang="en-GB" sz="1600" dirty="0">
                <a:solidFill>
                  <a:schemeClr val="tx1"/>
                </a:solidFill>
              </a:rPr>
              <a:t>It assumes you are already familiar the basics of </a:t>
            </a:r>
            <a:r>
              <a:rPr lang="en-GB" sz="1600" b="1" dirty="0">
                <a:solidFill>
                  <a:schemeClr val="tx1"/>
                </a:solidFill>
              </a:rPr>
              <a:t>Karnaugh maps</a:t>
            </a:r>
            <a:r>
              <a:rPr lang="en-GB" sz="1600" dirty="0">
                <a:solidFill>
                  <a:schemeClr val="tx1"/>
                </a:solidFill>
              </a:rPr>
              <a:t>.</a:t>
            </a:r>
            <a:endParaRPr lang="en-GB" sz="1600" b="1" i="1" dirty="0">
              <a:solidFill>
                <a:schemeClr val="tx1"/>
              </a:solidFill>
            </a:endParaRPr>
          </a:p>
          <a:p>
            <a:pPr marL="742950" lvl="1" indent="-285750">
              <a:buFont typeface="Arial" panose="020B0604020202020204" pitchFamily="34" charset="0"/>
              <a:buChar char="•"/>
            </a:pPr>
            <a:endParaRPr lang="en-GB" sz="1600" dirty="0">
              <a:solidFill>
                <a:schemeClr val="tx1"/>
              </a:solidFill>
            </a:endParaRPr>
          </a:p>
          <a:p>
            <a:r>
              <a:rPr lang="en-GB" sz="1600" dirty="0">
                <a:solidFill>
                  <a:schemeClr val="tx1"/>
                </a:solidFill>
              </a:rPr>
              <a:t>If you have not seen them yet, we suggest you go </a:t>
            </a:r>
            <a:r>
              <a:rPr lang="en-GB" sz="1600">
                <a:solidFill>
                  <a:schemeClr val="tx1"/>
                </a:solidFill>
              </a:rPr>
              <a:t>back and </a:t>
            </a:r>
            <a:r>
              <a:rPr lang="en-GB" sz="1600" dirty="0">
                <a:solidFill>
                  <a:schemeClr val="tx1"/>
                </a:solidFill>
              </a:rPr>
              <a:t>watch:</a:t>
            </a:r>
          </a:p>
          <a:p>
            <a:pPr marL="742950" lvl="1" indent="-285750">
              <a:buFont typeface="Courier New" panose="02070309020205020404" pitchFamily="49" charset="0"/>
              <a:buChar char="o"/>
            </a:pPr>
            <a:r>
              <a:rPr lang="en-GB" sz="1600" i="1" dirty="0">
                <a:solidFill>
                  <a:schemeClr val="tx1"/>
                </a:solidFill>
              </a:rPr>
              <a:t>Karnaugh maps Part 1</a:t>
            </a:r>
          </a:p>
          <a:p>
            <a:pPr marL="742950" lvl="1" indent="-285750">
              <a:buFont typeface="Courier New" panose="02070309020205020404" pitchFamily="49" charset="0"/>
              <a:buChar char="o"/>
            </a:pPr>
            <a:r>
              <a:rPr lang="en-GB" sz="1600" i="1" dirty="0">
                <a:solidFill>
                  <a:schemeClr val="tx1"/>
                </a:solidFill>
              </a:rPr>
              <a:t>Karnaugh maps Part 2</a:t>
            </a:r>
          </a:p>
          <a:p>
            <a:pPr marL="742950" lvl="1" indent="-285750">
              <a:buFont typeface="Courier New" panose="02070309020205020404" pitchFamily="49" charset="0"/>
              <a:buChar char="o"/>
            </a:pPr>
            <a:r>
              <a:rPr lang="en-GB" sz="1600" i="1" dirty="0">
                <a:solidFill>
                  <a:schemeClr val="tx1"/>
                </a:solidFill>
              </a:rPr>
              <a:t>Karnaugh maps Part 3</a:t>
            </a: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endParaRPr lang="en-GB" sz="1600" dirty="0">
              <a:solidFill>
                <a:schemeClr val="tx1"/>
              </a:solidFill>
            </a:endParaRPr>
          </a:p>
        </p:txBody>
      </p:sp>
      <p:pic>
        <p:nvPicPr>
          <p:cNvPr id="12" name="Picture 11" descr="A picture containing calendar&#10;&#10;Description automatically generated">
            <a:extLst>
              <a:ext uri="{FF2B5EF4-FFF2-40B4-BE49-F238E27FC236}">
                <a16:creationId xmlns:a16="http://schemas.microsoft.com/office/drawing/2014/main" id="{6913E3B6-CD2B-479C-A849-64CB51B2E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1482194"/>
            <a:ext cx="6505602" cy="3659401"/>
          </a:xfrm>
          <a:prstGeom prst="rect">
            <a:avLst/>
          </a:prstGeom>
        </p:spPr>
      </p:pic>
      <p:pic>
        <p:nvPicPr>
          <p:cNvPr id="13" name="Graphic 12" descr="Play">
            <a:extLst>
              <a:ext uri="{FF2B5EF4-FFF2-40B4-BE49-F238E27FC236}">
                <a16:creationId xmlns:a16="http://schemas.microsoft.com/office/drawing/2014/main" id="{AE274FC4-E348-46E3-B992-8C0BFDBEE2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5098" y="2711875"/>
            <a:ext cx="1637760" cy="1637760"/>
          </a:xfrm>
          <a:prstGeom prst="rect">
            <a:avLst/>
          </a:prstGeom>
        </p:spPr>
      </p:pic>
    </p:spTree>
    <p:extLst>
      <p:ext uri="{BB962C8B-B14F-4D97-AF65-F5344CB8AC3E}">
        <p14:creationId xmlns:p14="http://schemas.microsoft.com/office/powerpoint/2010/main" val="979092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solidFill>
                            <a:sysClr val="windowText" lastClr="000000"/>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ysClr val="windowText" lastClr="000000"/>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Given all these rules, the most optimal outcome is shown here.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have identified one large box of eight using the wrap-around rule…</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grpSp>
        <p:nvGrpSpPr>
          <p:cNvPr id="22" name="Group 21">
            <a:extLst>
              <a:ext uri="{FF2B5EF4-FFF2-40B4-BE49-F238E27FC236}">
                <a16:creationId xmlns:a16="http://schemas.microsoft.com/office/drawing/2014/main" id="{E8F9B2BB-DF16-4032-BB00-3123277CB0C5}"/>
              </a:ext>
            </a:extLst>
          </p:cNvPr>
          <p:cNvGrpSpPr/>
          <p:nvPr/>
        </p:nvGrpSpPr>
        <p:grpSpPr>
          <a:xfrm>
            <a:off x="2589080" y="3004859"/>
            <a:ext cx="4405734" cy="3449108"/>
            <a:chOff x="2589080" y="3004859"/>
            <a:chExt cx="4405734" cy="3449108"/>
          </a:xfrm>
        </p:grpSpPr>
        <p:grpSp>
          <p:nvGrpSpPr>
            <p:cNvPr id="16" name="Group 15">
              <a:extLst>
                <a:ext uri="{FF2B5EF4-FFF2-40B4-BE49-F238E27FC236}">
                  <a16:creationId xmlns:a16="http://schemas.microsoft.com/office/drawing/2014/main" id="{7AA76E40-65E5-4597-B3C4-D80C3550B560}"/>
                </a:ext>
              </a:extLst>
            </p:cNvPr>
            <p:cNvGrpSpPr/>
            <p:nvPr/>
          </p:nvGrpSpPr>
          <p:grpSpPr>
            <a:xfrm>
              <a:off x="2590799" y="3004859"/>
              <a:ext cx="4404015" cy="863911"/>
              <a:chOff x="2590799" y="3004859"/>
              <a:chExt cx="4404015" cy="863911"/>
            </a:xfrm>
          </p:grpSpPr>
          <p:cxnSp>
            <p:nvCxnSpPr>
              <p:cNvPr id="10" name="Straight Connector 9">
                <a:extLst>
                  <a:ext uri="{FF2B5EF4-FFF2-40B4-BE49-F238E27FC236}">
                    <a16:creationId xmlns:a16="http://schemas.microsoft.com/office/drawing/2014/main" id="{D718BBBF-A933-4164-A4F0-053EFE1A0098}"/>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5FB195-1B16-4A10-8E16-AC032FFA4E17}"/>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518A44-5C8E-4DB8-9C17-8FEBF3FF24FC}"/>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22C638-4110-430C-84F0-DB3B05662D5C}"/>
                  </a:ext>
                </a:extLst>
              </p:cNvPr>
              <p:cNvCxnSpPr/>
              <p:nvPr/>
            </p:nvCxnSpPr>
            <p:spPr>
              <a:xfrm>
                <a:off x="6980525" y="3004859"/>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B06CD2F3-F017-4EC1-B4DE-5F94AFC10201}"/>
                </a:ext>
              </a:extLst>
            </p:cNvPr>
            <p:cNvGrpSpPr/>
            <p:nvPr/>
          </p:nvGrpSpPr>
          <p:grpSpPr>
            <a:xfrm flipV="1">
              <a:off x="2589080" y="5599200"/>
              <a:ext cx="4404015" cy="854767"/>
              <a:chOff x="2590799" y="3014003"/>
              <a:chExt cx="4404015" cy="854767"/>
            </a:xfrm>
          </p:grpSpPr>
          <p:cxnSp>
            <p:nvCxnSpPr>
              <p:cNvPr id="18" name="Straight Connector 17">
                <a:extLst>
                  <a:ext uri="{FF2B5EF4-FFF2-40B4-BE49-F238E27FC236}">
                    <a16:creationId xmlns:a16="http://schemas.microsoft.com/office/drawing/2014/main" id="{AFEBAC54-2F2F-467C-AF81-ABD8DCCB2CF7}"/>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D47066-600C-40C1-8645-337A9FFBE8E6}"/>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11F816-6248-492B-ADAF-F8E892029087}"/>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5E8E128-F189-4C13-8738-4F62E8535CC7}"/>
                  </a:ext>
                </a:extLst>
              </p:cNvPr>
              <p:cNvCxnSpPr/>
              <p:nvPr/>
            </p:nvCxnSpPr>
            <p:spPr>
              <a:xfrm>
                <a:off x="6980525" y="3014003"/>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6761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solidFill>
                            <a:sysClr val="windowText" lastClr="000000"/>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ysClr val="windowText" lastClr="000000"/>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Given all these rules, the most optimal outcome is shown here.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have identified one large box of eight using the wrap-around rule…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…and a second box of two.</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These two boxes will now allow us to simplify the original expression.</a:t>
            </a:r>
          </a:p>
          <a:p>
            <a:pPr marL="285750" indent="-285750">
              <a:buFont typeface="Arial" panose="020B0604020202020204" pitchFamily="34" charset="0"/>
              <a:buChar char="•"/>
            </a:pPr>
            <a:endParaRPr lang="en-GB" sz="1600" dirty="0">
              <a:solidFill>
                <a:schemeClr val="tx1"/>
              </a:solidFill>
            </a:endParaRP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6435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solidFill>
                            <a:sysClr val="windowText" lastClr="000000"/>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ysClr val="windowText" lastClr="000000"/>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28802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3999648583"/>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a:t>
                      </a:r>
                      <a:r>
                        <a:rPr lang="en-GB" sz="2500" b="1" dirty="0">
                          <a:solidFill>
                            <a:schemeClr val="bg2">
                              <a:lumMod val="90000"/>
                            </a:schemeClr>
                          </a:solidFill>
                        </a:rPr>
                        <a:t>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a:t>
                      </a:r>
                      <a:r>
                        <a:rPr lang="en-GB" sz="2500" dirty="0">
                          <a:solidFill>
                            <a:schemeClr val="bg2">
                              <a:lumMod val="90000"/>
                            </a:schemeClr>
                          </a:solidFill>
                        </a:rPr>
                        <a:t>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t>0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t>1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t>1 </a:t>
                      </a:r>
                      <a:r>
                        <a:rPr lang="en-GB" sz="2500" dirty="0">
                          <a:solidFill>
                            <a:schemeClr val="bg2">
                              <a:lumMod val="90000"/>
                            </a:schemeClr>
                          </a:solidFill>
                        </a:rPr>
                        <a:t>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solidFill>
                            <a:sysClr val="windowText" lastClr="000000"/>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ysClr val="windowText" lastClr="000000"/>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choose to explore the large box of eight 1s first.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Within that box, we decide to consider variable A first.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number in the heading for A changes, so we discard it.</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B2FDE283-BAD3-41C6-8A3A-7684BC1DE3CF}"/>
              </a:ext>
            </a:extLst>
          </p:cNvPr>
          <p:cNvSpPr/>
          <p:nvPr/>
        </p:nvSpPr>
        <p:spPr>
          <a:xfrm>
            <a:off x="2772232" y="261265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8E07B4D-AB3E-4655-A89E-641892DA6AFB}"/>
              </a:ext>
            </a:extLst>
          </p:cNvPr>
          <p:cNvSpPr/>
          <p:nvPr/>
        </p:nvSpPr>
        <p:spPr>
          <a:xfrm>
            <a:off x="3927387" y="261265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ADF16EB-469E-49AE-A6AC-0989C663FAAC}"/>
              </a:ext>
            </a:extLst>
          </p:cNvPr>
          <p:cNvSpPr/>
          <p:nvPr/>
        </p:nvSpPr>
        <p:spPr>
          <a:xfrm>
            <a:off x="5082542" y="261265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8DC5D4D-ED21-44E6-8F5F-598F37053B0A}"/>
              </a:ext>
            </a:extLst>
          </p:cNvPr>
          <p:cNvSpPr/>
          <p:nvPr/>
        </p:nvSpPr>
        <p:spPr>
          <a:xfrm>
            <a:off x="6226023" y="260350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5426D9-79D1-460B-BB38-C53171D481B6}"/>
              </a:ext>
            </a:extLst>
          </p:cNvPr>
          <p:cNvSpPr txBox="1"/>
          <p:nvPr/>
        </p:nvSpPr>
        <p:spPr>
          <a:xfrm>
            <a:off x="7108150" y="1537945"/>
            <a:ext cx="1448602" cy="400110"/>
          </a:xfrm>
          <a:prstGeom prst="rect">
            <a:avLst/>
          </a:prstGeom>
          <a:noFill/>
        </p:spPr>
        <p:txBody>
          <a:bodyPr wrap="none" rtlCol="0">
            <a:spAutoFit/>
          </a:bodyPr>
          <a:lstStyle/>
          <a:p>
            <a:pPr marL="285750" indent="-285750">
              <a:buFont typeface="Wingdings" panose="05000000000000000000" pitchFamily="2" charset="2"/>
              <a:buChar char="û"/>
            </a:pPr>
            <a:r>
              <a:rPr lang="en-GB" sz="2000" dirty="0">
                <a:solidFill>
                  <a:srgbClr val="FF0000"/>
                </a:solidFill>
              </a:rPr>
              <a:t>A Discard</a:t>
            </a:r>
          </a:p>
        </p:txBody>
      </p:sp>
    </p:spTree>
    <p:extLst>
      <p:ext uri="{BB962C8B-B14F-4D97-AF65-F5344CB8AC3E}">
        <p14:creationId xmlns:p14="http://schemas.microsoft.com/office/powerpoint/2010/main" val="1410630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335581147"/>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bg2"/>
                          </a:solidFill>
                        </a:rPr>
                        <a:t>A</a:t>
                      </a:r>
                      <a:r>
                        <a:rPr lang="en-GB" sz="2500" b="1" dirty="0">
                          <a:solidFill>
                            <a:schemeClr val="tx1"/>
                          </a:solidFill>
                        </a:rPr>
                        <a:t>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solidFill>
                            <a:schemeClr val="bg2"/>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solidFill>
                            <a:schemeClr val="bg2"/>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solidFill>
                            <a:schemeClr val="bg2"/>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bg2"/>
                          </a:solidFill>
                        </a:rPr>
                        <a:t>0</a:t>
                      </a:r>
                      <a:r>
                        <a:rPr lang="en-GB" sz="2500" dirty="0">
                          <a:solidFill>
                            <a:schemeClr val="tx1"/>
                          </a:solidFill>
                        </a:rPr>
                        <a:t>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solidFill>
                        </a:rPr>
                        <a:t>0</a:t>
                      </a:r>
                      <a:r>
                        <a:rPr lang="en-GB" sz="2500" dirty="0">
                          <a:solidFill>
                            <a:schemeClr val="tx1"/>
                          </a:solidFill>
                        </a:rPr>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solidFill>
                        </a:rPr>
                        <a:t>1</a:t>
                      </a:r>
                      <a:r>
                        <a:rPr lang="en-GB" sz="2500" dirty="0">
                          <a:solidFill>
                            <a:schemeClr val="tx1"/>
                          </a:solidFill>
                        </a:rPr>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solidFill>
                        </a:rPr>
                        <a:t>1</a:t>
                      </a:r>
                      <a:r>
                        <a:rPr lang="en-GB" sz="2500" dirty="0">
                          <a:solidFill>
                            <a:schemeClr val="tx1"/>
                          </a:solidFill>
                        </a:rPr>
                        <a:t> 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solidFill>
                            <a:sysClr val="windowText" lastClr="000000"/>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ysClr val="windowText" lastClr="000000"/>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now consider variable B from the same box.</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number in the heading for B changes, so we discard it.</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B2FDE283-BAD3-41C6-8A3A-7684BC1DE3CF}"/>
              </a:ext>
            </a:extLst>
          </p:cNvPr>
          <p:cNvSpPr/>
          <p:nvPr/>
        </p:nvSpPr>
        <p:spPr>
          <a:xfrm>
            <a:off x="3009976" y="261265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8E07B4D-AB3E-4655-A89E-641892DA6AFB}"/>
              </a:ext>
            </a:extLst>
          </p:cNvPr>
          <p:cNvSpPr/>
          <p:nvPr/>
        </p:nvSpPr>
        <p:spPr>
          <a:xfrm>
            <a:off x="4165131" y="261265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ADF16EB-469E-49AE-A6AC-0989C663FAAC}"/>
              </a:ext>
            </a:extLst>
          </p:cNvPr>
          <p:cNvSpPr/>
          <p:nvPr/>
        </p:nvSpPr>
        <p:spPr>
          <a:xfrm>
            <a:off x="5320286" y="261265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8DC5D4D-ED21-44E6-8F5F-598F37053B0A}"/>
              </a:ext>
            </a:extLst>
          </p:cNvPr>
          <p:cNvSpPr/>
          <p:nvPr/>
        </p:nvSpPr>
        <p:spPr>
          <a:xfrm>
            <a:off x="6463767" y="260350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5426D9-79D1-460B-BB38-C53171D481B6}"/>
              </a:ext>
            </a:extLst>
          </p:cNvPr>
          <p:cNvSpPr txBox="1"/>
          <p:nvPr/>
        </p:nvSpPr>
        <p:spPr>
          <a:xfrm>
            <a:off x="7108150" y="1537945"/>
            <a:ext cx="1448602" cy="707886"/>
          </a:xfrm>
          <a:prstGeom prst="rect">
            <a:avLst/>
          </a:prstGeom>
          <a:noFill/>
        </p:spPr>
        <p:txBody>
          <a:bodyPr wrap="none" rtlCol="0">
            <a:spAutoFit/>
          </a:bodyPr>
          <a:lstStyle/>
          <a:p>
            <a:pPr marL="285750" indent="-285750">
              <a:buFont typeface="Wingdings" panose="05000000000000000000" pitchFamily="2" charset="2"/>
              <a:buChar char="û"/>
            </a:pPr>
            <a:r>
              <a:rPr lang="en-GB" sz="2000" dirty="0">
                <a:solidFill>
                  <a:srgbClr val="FF0000"/>
                </a:solidFill>
              </a:rPr>
              <a:t>A Discard</a:t>
            </a:r>
          </a:p>
          <a:p>
            <a:pPr marL="285750" indent="-285750">
              <a:buFont typeface="Wingdings" panose="05000000000000000000" pitchFamily="2" charset="2"/>
              <a:buChar char="û"/>
            </a:pPr>
            <a:r>
              <a:rPr lang="en-GB" sz="2000" dirty="0">
                <a:solidFill>
                  <a:srgbClr val="FF0000"/>
                </a:solidFill>
              </a:rPr>
              <a:t>B Discard</a:t>
            </a:r>
          </a:p>
        </p:txBody>
      </p:sp>
    </p:spTree>
    <p:extLst>
      <p:ext uri="{BB962C8B-B14F-4D97-AF65-F5344CB8AC3E}">
        <p14:creationId xmlns:p14="http://schemas.microsoft.com/office/powerpoint/2010/main" val="1298481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2587732429"/>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solidFill>
                            <a:sysClr val="windowText" lastClr="000000"/>
                          </a:solidFill>
                        </a:rPr>
                        <a:t>C </a:t>
                      </a:r>
                      <a:r>
                        <a:rPr lang="en-GB" sz="2500" b="1" dirty="0">
                          <a:solidFill>
                            <a:schemeClr val="bg2">
                              <a:lumMod val="90000"/>
                            </a:schemeClr>
                          </a:solidFill>
                        </a:rPr>
                        <a:t>D</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dirty="0">
                          <a:solidFill>
                            <a:sysClr val="windowText" lastClr="000000"/>
                          </a:solidFill>
                        </a:rPr>
                        <a:t>0 </a:t>
                      </a:r>
                      <a:r>
                        <a:rPr lang="en-GB" sz="2500" dirty="0">
                          <a:solidFill>
                            <a:schemeClr val="bg2">
                              <a:lumMod val="90000"/>
                            </a:schemeClr>
                          </a:solidFill>
                        </a:rPr>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ysClr val="windowText" lastClr="000000"/>
                          </a:solidFill>
                        </a:rPr>
                        <a:t>C D</a:t>
                      </a:r>
                    </a:p>
                  </a:txBody>
                  <a:tcPr marL="125183" marR="125183" marT="62591" marB="62591" anchor="ctr">
                    <a:solidFill>
                      <a:srgbClr val="F8D7CD"/>
                    </a:solidFill>
                  </a:tcPr>
                </a:tc>
                <a:tc>
                  <a:txBody>
                    <a:bodyPr/>
                    <a:lstStyle/>
                    <a:p>
                      <a:pPr algn="ctr"/>
                      <a:r>
                        <a:rPr lang="en-GB" sz="2500" dirty="0">
                          <a:solidFill>
                            <a:sysClr val="windowText" lastClr="000000"/>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ysClr val="windowText" lastClr="000000"/>
                          </a:solidFill>
                        </a:rPr>
                        <a:t>C </a:t>
                      </a:r>
                      <a:r>
                        <a:rPr lang="en-GB" sz="2500" b="1" dirty="0">
                          <a:solidFill>
                            <a:schemeClr val="bg2">
                              <a:lumMod val="90000"/>
                            </a:schemeClr>
                          </a:solidFill>
                        </a:rPr>
                        <a:t>D</a:t>
                      </a:r>
                    </a:p>
                  </a:txBody>
                  <a:tcPr marL="125183" marR="125183" marT="62591" marB="62591" anchor="ctr">
                    <a:solidFill>
                      <a:schemeClr val="accent4"/>
                    </a:solidFill>
                  </a:tcPr>
                </a:tc>
                <a:tc>
                  <a:txBody>
                    <a:bodyPr/>
                    <a:lstStyle/>
                    <a:p>
                      <a:pPr algn="ctr"/>
                      <a:r>
                        <a:rPr lang="en-GB" sz="2500" dirty="0">
                          <a:solidFill>
                            <a:sysClr val="windowText" lastClr="000000"/>
                          </a:solidFill>
                        </a:rPr>
                        <a:t>1 </a:t>
                      </a:r>
                      <a:r>
                        <a:rPr lang="en-GB" sz="2500" dirty="0">
                          <a:solidFill>
                            <a:schemeClr val="bg2">
                              <a:lumMod val="90000"/>
                            </a:schemeClr>
                          </a:solidFill>
                        </a:rPr>
                        <a:t>0</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now consider variable C from the same box.</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number in the heading for C changes, so we discard it.</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B2FDE283-BAD3-41C6-8A3A-7684BC1DE3CF}"/>
              </a:ext>
            </a:extLst>
          </p:cNvPr>
          <p:cNvSpPr/>
          <p:nvPr/>
        </p:nvSpPr>
        <p:spPr>
          <a:xfrm>
            <a:off x="1631635" y="3376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8E07B4D-AB3E-4655-A89E-641892DA6AFB}"/>
              </a:ext>
            </a:extLst>
          </p:cNvPr>
          <p:cNvSpPr/>
          <p:nvPr/>
        </p:nvSpPr>
        <p:spPr>
          <a:xfrm>
            <a:off x="1631635" y="5694403"/>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5426D9-79D1-460B-BB38-C53171D481B6}"/>
              </a:ext>
            </a:extLst>
          </p:cNvPr>
          <p:cNvSpPr txBox="1"/>
          <p:nvPr/>
        </p:nvSpPr>
        <p:spPr>
          <a:xfrm>
            <a:off x="7108150" y="1537945"/>
            <a:ext cx="1448602" cy="1015663"/>
          </a:xfrm>
          <a:prstGeom prst="rect">
            <a:avLst/>
          </a:prstGeom>
          <a:noFill/>
        </p:spPr>
        <p:txBody>
          <a:bodyPr wrap="none" rtlCol="0">
            <a:spAutoFit/>
          </a:bodyPr>
          <a:lstStyle/>
          <a:p>
            <a:pPr marL="285750" indent="-285750">
              <a:buFont typeface="Wingdings" panose="05000000000000000000" pitchFamily="2" charset="2"/>
              <a:buChar char="û"/>
            </a:pPr>
            <a:r>
              <a:rPr lang="en-GB" sz="2000" dirty="0">
                <a:solidFill>
                  <a:srgbClr val="FF0000"/>
                </a:solidFill>
              </a:rPr>
              <a:t>A Discard</a:t>
            </a:r>
          </a:p>
          <a:p>
            <a:pPr marL="285750" indent="-285750">
              <a:buFont typeface="Wingdings" panose="05000000000000000000" pitchFamily="2" charset="2"/>
              <a:buChar char="û"/>
            </a:pPr>
            <a:r>
              <a:rPr lang="en-GB" sz="2000" dirty="0">
                <a:solidFill>
                  <a:srgbClr val="FF0000"/>
                </a:solidFill>
              </a:rPr>
              <a:t>B Discard</a:t>
            </a:r>
          </a:p>
          <a:p>
            <a:pPr marL="285750" indent="-285750">
              <a:buFont typeface="Wingdings" panose="05000000000000000000" pitchFamily="2" charset="2"/>
              <a:buChar char="û"/>
            </a:pPr>
            <a:r>
              <a:rPr lang="en-GB" sz="2000" dirty="0">
                <a:solidFill>
                  <a:srgbClr val="FF0000"/>
                </a:solidFill>
              </a:rPr>
              <a:t>C Discard</a:t>
            </a:r>
          </a:p>
        </p:txBody>
      </p:sp>
    </p:spTree>
    <p:extLst>
      <p:ext uri="{BB962C8B-B14F-4D97-AF65-F5344CB8AC3E}">
        <p14:creationId xmlns:p14="http://schemas.microsoft.com/office/powerpoint/2010/main" val="2220700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3755909000"/>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solidFill>
                            <a:schemeClr val="bg2">
                              <a:lumMod val="90000"/>
                            </a:schemeClr>
                          </a:solidFill>
                        </a:rPr>
                        <a:t>C</a:t>
                      </a:r>
                      <a:r>
                        <a:rPr lang="en-GB" sz="2500" b="1" dirty="0">
                          <a:solidFill>
                            <a:schemeClr val="tx1"/>
                          </a:solidFill>
                        </a:rPr>
                        <a:t> D</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dirty="0">
                          <a:solidFill>
                            <a:schemeClr val="bg2">
                              <a:lumMod val="90000"/>
                            </a:schemeClr>
                          </a:solidFill>
                        </a:rPr>
                        <a:t>0</a:t>
                      </a:r>
                      <a:r>
                        <a:rPr lang="en-GB" sz="2500" dirty="0">
                          <a:solidFill>
                            <a:schemeClr val="tx1"/>
                          </a:solidFill>
                        </a:rPr>
                        <a:t>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chemeClr val="bg2">
                              <a:lumMod val="90000"/>
                            </a:schemeClr>
                          </a:solidFill>
                        </a:rPr>
                        <a:t>C</a:t>
                      </a:r>
                      <a:r>
                        <a:rPr lang="en-GB" sz="2500" b="1" dirty="0">
                          <a:solidFill>
                            <a:schemeClr val="tx1"/>
                          </a:solidFill>
                        </a:rPr>
                        <a:t> D</a:t>
                      </a:r>
                    </a:p>
                  </a:txBody>
                  <a:tcPr marL="125183" marR="125183" marT="62591" marB="62591" anchor="ctr">
                    <a:solidFill>
                      <a:schemeClr val="accent4"/>
                    </a:solidFill>
                  </a:tcPr>
                </a:tc>
                <a:tc>
                  <a:txBody>
                    <a:bodyPr/>
                    <a:lstStyle/>
                    <a:p>
                      <a:pPr algn="ctr"/>
                      <a:r>
                        <a:rPr lang="en-GB" sz="2500" dirty="0">
                          <a:solidFill>
                            <a:schemeClr val="bg2">
                              <a:lumMod val="90000"/>
                            </a:schemeClr>
                          </a:solidFill>
                        </a:rPr>
                        <a:t>1</a:t>
                      </a:r>
                      <a:r>
                        <a:rPr lang="en-GB" sz="2500" dirty="0">
                          <a:solidFill>
                            <a:schemeClr val="tx1"/>
                          </a:solidFill>
                        </a:rPr>
                        <a:t> 0</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Finally, we consider variable D from the same box.</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number in the heading for D stays the same, so we can keep it.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as the number is a zero, we are keeping NOT D (¬D).</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B2FDE283-BAD3-41C6-8A3A-7684BC1DE3CF}"/>
              </a:ext>
            </a:extLst>
          </p:cNvPr>
          <p:cNvSpPr/>
          <p:nvPr/>
        </p:nvSpPr>
        <p:spPr>
          <a:xfrm>
            <a:off x="1869379" y="3376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8E07B4D-AB3E-4655-A89E-641892DA6AFB}"/>
              </a:ext>
            </a:extLst>
          </p:cNvPr>
          <p:cNvSpPr/>
          <p:nvPr/>
        </p:nvSpPr>
        <p:spPr>
          <a:xfrm>
            <a:off x="1869379" y="5694403"/>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5426D9-79D1-460B-BB38-C53171D481B6}"/>
              </a:ext>
            </a:extLst>
          </p:cNvPr>
          <p:cNvSpPr txBox="1"/>
          <p:nvPr/>
        </p:nvSpPr>
        <p:spPr>
          <a:xfrm>
            <a:off x="7108150" y="1537945"/>
            <a:ext cx="1448602" cy="1631216"/>
          </a:xfrm>
          <a:prstGeom prst="rect">
            <a:avLst/>
          </a:prstGeom>
          <a:noFill/>
        </p:spPr>
        <p:txBody>
          <a:bodyPr wrap="none" rtlCol="0">
            <a:spAutoFit/>
          </a:bodyPr>
          <a:lstStyle/>
          <a:p>
            <a:pPr marL="285750" indent="-285750">
              <a:buFont typeface="Wingdings" panose="05000000000000000000" pitchFamily="2" charset="2"/>
              <a:buChar char="û"/>
            </a:pPr>
            <a:r>
              <a:rPr lang="en-GB" sz="2000" dirty="0">
                <a:solidFill>
                  <a:srgbClr val="FF0000"/>
                </a:solidFill>
              </a:rPr>
              <a:t>A Discard</a:t>
            </a:r>
          </a:p>
          <a:p>
            <a:pPr marL="285750" indent="-285750">
              <a:buFont typeface="Wingdings" panose="05000000000000000000" pitchFamily="2" charset="2"/>
              <a:buChar char="û"/>
            </a:pPr>
            <a:r>
              <a:rPr lang="en-GB" sz="2000" dirty="0">
                <a:solidFill>
                  <a:srgbClr val="FF0000"/>
                </a:solidFill>
              </a:rPr>
              <a:t>B Discard</a:t>
            </a:r>
          </a:p>
          <a:p>
            <a:pPr marL="285750" indent="-285750">
              <a:buFont typeface="Wingdings" panose="05000000000000000000" pitchFamily="2" charset="2"/>
              <a:buChar char="û"/>
            </a:pPr>
            <a:r>
              <a:rPr lang="en-GB" sz="2000" dirty="0">
                <a:solidFill>
                  <a:srgbClr val="FF0000"/>
                </a:solidFill>
              </a:rPr>
              <a:t>C Discard</a:t>
            </a:r>
          </a:p>
          <a:p>
            <a:pPr marL="342900" indent="-342900">
              <a:buFont typeface="Wingdings" panose="05000000000000000000" pitchFamily="2" charset="2"/>
              <a:buChar char="ü"/>
            </a:pPr>
            <a:r>
              <a:rPr lang="en-GB" sz="2000" dirty="0">
                <a:solidFill>
                  <a:schemeClr val="accent6"/>
                </a:solidFill>
              </a:rPr>
              <a:t>¬D Keep</a:t>
            </a:r>
          </a:p>
          <a:p>
            <a:pPr marL="285750" indent="-285750">
              <a:buFont typeface="Wingdings" panose="05000000000000000000" pitchFamily="2" charset="2"/>
              <a:buChar char="û"/>
            </a:pPr>
            <a:endParaRPr lang="en-GB" sz="2000" dirty="0">
              <a:solidFill>
                <a:srgbClr val="FF0000"/>
              </a:solidFill>
            </a:endParaRPr>
          </a:p>
        </p:txBody>
      </p:sp>
    </p:spTree>
    <p:extLst>
      <p:ext uri="{BB962C8B-B14F-4D97-AF65-F5344CB8AC3E}">
        <p14:creationId xmlns:p14="http://schemas.microsoft.com/office/powerpoint/2010/main" val="2683518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solidFill>
                            <a:schemeClr val="bg2">
                              <a:lumMod val="90000"/>
                            </a:schemeClr>
                          </a:solidFill>
                        </a:rPr>
                        <a:t>C</a:t>
                      </a:r>
                      <a:r>
                        <a:rPr lang="en-GB" sz="2500" b="1" dirty="0">
                          <a:solidFill>
                            <a:schemeClr val="tx1"/>
                          </a:solidFill>
                        </a:rPr>
                        <a:t> D</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dirty="0">
                          <a:solidFill>
                            <a:schemeClr val="bg2">
                              <a:lumMod val="90000"/>
                            </a:schemeClr>
                          </a:solidFill>
                        </a:rPr>
                        <a:t>0</a:t>
                      </a:r>
                      <a:r>
                        <a:rPr lang="en-GB" sz="2500" dirty="0">
                          <a:solidFill>
                            <a:schemeClr val="tx1"/>
                          </a:solidFill>
                        </a:rPr>
                        <a:t>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chemeClr val="bg2">
                              <a:lumMod val="90000"/>
                            </a:schemeClr>
                          </a:solidFill>
                        </a:rPr>
                        <a:t>C</a:t>
                      </a:r>
                      <a:r>
                        <a:rPr lang="en-GB" sz="2500" b="1" dirty="0">
                          <a:solidFill>
                            <a:schemeClr val="tx1"/>
                          </a:solidFill>
                        </a:rPr>
                        <a:t> D</a:t>
                      </a:r>
                    </a:p>
                  </a:txBody>
                  <a:tcPr marL="125183" marR="125183" marT="62591" marB="62591" anchor="ctr">
                    <a:solidFill>
                      <a:schemeClr val="accent4"/>
                    </a:solidFill>
                  </a:tcPr>
                </a:tc>
                <a:tc>
                  <a:txBody>
                    <a:bodyPr/>
                    <a:lstStyle/>
                    <a:p>
                      <a:pPr algn="ctr"/>
                      <a:r>
                        <a:rPr lang="en-GB" sz="2500" dirty="0">
                          <a:solidFill>
                            <a:schemeClr val="bg2">
                              <a:lumMod val="90000"/>
                            </a:schemeClr>
                          </a:solidFill>
                        </a:rPr>
                        <a:t>1</a:t>
                      </a:r>
                      <a:r>
                        <a:rPr lang="en-GB" sz="2500" dirty="0">
                          <a:solidFill>
                            <a:schemeClr val="tx1"/>
                          </a:solidFill>
                        </a:rPr>
                        <a:t> 0</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are finished with the large box of eight 1s, and the only variable we are keeping is ¬D.</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now know this entire box can be simplified down to: ¬D</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B2FDE283-BAD3-41C6-8A3A-7684BC1DE3CF}"/>
              </a:ext>
            </a:extLst>
          </p:cNvPr>
          <p:cNvSpPr/>
          <p:nvPr/>
        </p:nvSpPr>
        <p:spPr>
          <a:xfrm>
            <a:off x="1869379" y="3376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8E07B4D-AB3E-4655-A89E-641892DA6AFB}"/>
              </a:ext>
            </a:extLst>
          </p:cNvPr>
          <p:cNvSpPr/>
          <p:nvPr/>
        </p:nvSpPr>
        <p:spPr>
          <a:xfrm>
            <a:off x="1869379" y="5694403"/>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5426D9-79D1-460B-BB38-C53171D481B6}"/>
              </a:ext>
            </a:extLst>
          </p:cNvPr>
          <p:cNvSpPr txBox="1"/>
          <p:nvPr/>
        </p:nvSpPr>
        <p:spPr>
          <a:xfrm>
            <a:off x="7108150" y="1537945"/>
            <a:ext cx="1448602" cy="1631216"/>
          </a:xfrm>
          <a:prstGeom prst="rect">
            <a:avLst/>
          </a:prstGeom>
          <a:noFill/>
        </p:spPr>
        <p:txBody>
          <a:bodyPr wrap="none" rtlCol="0">
            <a:spAutoFit/>
          </a:bodyPr>
          <a:lstStyle/>
          <a:p>
            <a:pPr marL="285750" indent="-285750">
              <a:buFont typeface="Wingdings" panose="05000000000000000000" pitchFamily="2" charset="2"/>
              <a:buChar char="û"/>
            </a:pPr>
            <a:r>
              <a:rPr lang="en-GB" sz="2000" dirty="0">
                <a:solidFill>
                  <a:srgbClr val="FF0000"/>
                </a:solidFill>
              </a:rPr>
              <a:t>A Discard</a:t>
            </a:r>
          </a:p>
          <a:p>
            <a:pPr marL="285750" indent="-285750">
              <a:buFont typeface="Wingdings" panose="05000000000000000000" pitchFamily="2" charset="2"/>
              <a:buChar char="û"/>
            </a:pPr>
            <a:r>
              <a:rPr lang="en-GB" sz="2000" dirty="0">
                <a:solidFill>
                  <a:srgbClr val="FF0000"/>
                </a:solidFill>
              </a:rPr>
              <a:t>B Discard</a:t>
            </a:r>
          </a:p>
          <a:p>
            <a:pPr marL="285750" indent="-285750">
              <a:buFont typeface="Wingdings" panose="05000000000000000000" pitchFamily="2" charset="2"/>
              <a:buChar char="û"/>
            </a:pPr>
            <a:r>
              <a:rPr lang="en-GB" sz="2000" dirty="0">
                <a:solidFill>
                  <a:srgbClr val="FF0000"/>
                </a:solidFill>
              </a:rPr>
              <a:t>C Discard</a:t>
            </a:r>
          </a:p>
          <a:p>
            <a:pPr marL="342900" indent="-342900">
              <a:buFont typeface="Wingdings" panose="05000000000000000000" pitchFamily="2" charset="2"/>
              <a:buChar char="ü"/>
            </a:pPr>
            <a:r>
              <a:rPr lang="en-GB" sz="2000" dirty="0">
                <a:solidFill>
                  <a:schemeClr val="accent6"/>
                </a:solidFill>
              </a:rPr>
              <a:t>¬D Keep</a:t>
            </a:r>
          </a:p>
          <a:p>
            <a:pPr marL="285750" indent="-285750">
              <a:buFont typeface="Wingdings" panose="05000000000000000000" pitchFamily="2" charset="2"/>
              <a:buChar char="û"/>
            </a:pPr>
            <a:endParaRPr lang="en-GB" sz="2000" dirty="0">
              <a:solidFill>
                <a:srgbClr val="FF0000"/>
              </a:solidFill>
            </a:endParaRPr>
          </a:p>
        </p:txBody>
      </p:sp>
      <p:cxnSp>
        <p:nvCxnSpPr>
          <p:cNvPr id="23" name="Straight Arrow Connector 22">
            <a:extLst>
              <a:ext uri="{FF2B5EF4-FFF2-40B4-BE49-F238E27FC236}">
                <a16:creationId xmlns:a16="http://schemas.microsoft.com/office/drawing/2014/main" id="{00E89CAF-1E82-4050-9821-6AE805E80763}"/>
              </a:ext>
            </a:extLst>
          </p:cNvPr>
          <p:cNvCxnSpPr>
            <a:cxnSpLocks/>
          </p:cNvCxnSpPr>
          <p:nvPr/>
        </p:nvCxnSpPr>
        <p:spPr>
          <a:xfrm flipH="1">
            <a:off x="6978807" y="5694403"/>
            <a:ext cx="565893" cy="3587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D32C0E2-84DC-40EC-88C7-1DA32956BB6C}"/>
              </a:ext>
            </a:extLst>
          </p:cNvPr>
          <p:cNvSpPr txBox="1"/>
          <p:nvPr/>
        </p:nvSpPr>
        <p:spPr>
          <a:xfrm>
            <a:off x="7477335" y="5320055"/>
            <a:ext cx="642063" cy="461665"/>
          </a:xfrm>
          <a:prstGeom prst="rect">
            <a:avLst/>
          </a:prstGeom>
          <a:noFill/>
        </p:spPr>
        <p:txBody>
          <a:bodyPr wrap="square">
            <a:spAutoFit/>
          </a:bodyPr>
          <a:lstStyle/>
          <a:p>
            <a:r>
              <a:rPr lang="en-GB" sz="2400" b="1" i="0" dirty="0">
                <a:solidFill>
                  <a:schemeClr val="tx1"/>
                </a:solidFill>
                <a:effectLst/>
              </a:rPr>
              <a:t>¬D</a:t>
            </a:r>
            <a:endParaRPr lang="en-GB" dirty="0"/>
          </a:p>
        </p:txBody>
      </p:sp>
    </p:spTree>
    <p:extLst>
      <p:ext uri="{BB962C8B-B14F-4D97-AF65-F5344CB8AC3E}">
        <p14:creationId xmlns:p14="http://schemas.microsoft.com/office/powerpoint/2010/main" val="2570108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2062291207"/>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solidFill>
                            <a:schemeClr val="tx1"/>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chemeClr val="tx1"/>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now move onto the other box, which contains two 1s, and we decide to consider A first.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number in the heading for A stays the same as there is only one instance of it, so we keep it. </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as the number is a zero, we are keeping NOT A (¬A).</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B2FDE283-BAD3-41C6-8A3A-7684BC1DE3CF}"/>
              </a:ext>
            </a:extLst>
          </p:cNvPr>
          <p:cNvSpPr/>
          <p:nvPr/>
        </p:nvSpPr>
        <p:spPr>
          <a:xfrm>
            <a:off x="3936531" y="260350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5426D9-79D1-460B-BB38-C53171D481B6}"/>
              </a:ext>
            </a:extLst>
          </p:cNvPr>
          <p:cNvSpPr txBox="1"/>
          <p:nvPr/>
        </p:nvSpPr>
        <p:spPr>
          <a:xfrm>
            <a:off x="7108150" y="1537945"/>
            <a:ext cx="1385507" cy="1015663"/>
          </a:xfrm>
          <a:prstGeom prst="rect">
            <a:avLst/>
          </a:prstGeom>
          <a:noFill/>
        </p:spPr>
        <p:txBody>
          <a:bodyPr wrap="none" rtlCol="0">
            <a:spAutoFit/>
          </a:bodyPr>
          <a:lstStyle/>
          <a:p>
            <a:pPr marL="342900" indent="-342900">
              <a:buFont typeface="Wingdings" panose="05000000000000000000" pitchFamily="2" charset="2"/>
              <a:buChar char="ü"/>
            </a:pPr>
            <a:r>
              <a:rPr lang="en-GB" sz="2000" dirty="0">
                <a:solidFill>
                  <a:schemeClr val="accent6"/>
                </a:solidFill>
              </a:rPr>
              <a:t>¬A Keep</a:t>
            </a:r>
          </a:p>
          <a:p>
            <a:pPr marL="342900" indent="-342900">
              <a:buFont typeface="Wingdings" panose="05000000000000000000" pitchFamily="2" charset="2"/>
              <a:buChar char="ü"/>
            </a:pPr>
            <a:endParaRPr lang="en-GB" sz="2000" dirty="0">
              <a:solidFill>
                <a:schemeClr val="accent6"/>
              </a:solidFill>
            </a:endParaRPr>
          </a:p>
          <a:p>
            <a:pPr marL="285750" indent="-285750">
              <a:buFont typeface="Wingdings" panose="05000000000000000000" pitchFamily="2" charset="2"/>
              <a:buChar char="û"/>
            </a:pPr>
            <a:endParaRPr lang="en-GB" sz="2000" dirty="0">
              <a:solidFill>
                <a:srgbClr val="FF0000"/>
              </a:solidFill>
            </a:endParaRPr>
          </a:p>
        </p:txBody>
      </p:sp>
      <p:cxnSp>
        <p:nvCxnSpPr>
          <p:cNvPr id="23" name="Straight Arrow Connector 22">
            <a:extLst>
              <a:ext uri="{FF2B5EF4-FFF2-40B4-BE49-F238E27FC236}">
                <a16:creationId xmlns:a16="http://schemas.microsoft.com/office/drawing/2014/main" id="{00E89CAF-1E82-4050-9821-6AE805E80763}"/>
              </a:ext>
            </a:extLst>
          </p:cNvPr>
          <p:cNvCxnSpPr>
            <a:cxnSpLocks/>
          </p:cNvCxnSpPr>
          <p:nvPr/>
        </p:nvCxnSpPr>
        <p:spPr>
          <a:xfrm flipH="1">
            <a:off x="6978807" y="5694403"/>
            <a:ext cx="565893" cy="3587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D32C0E2-84DC-40EC-88C7-1DA32956BB6C}"/>
              </a:ext>
            </a:extLst>
          </p:cNvPr>
          <p:cNvSpPr txBox="1"/>
          <p:nvPr/>
        </p:nvSpPr>
        <p:spPr>
          <a:xfrm>
            <a:off x="7477335" y="5320055"/>
            <a:ext cx="642063" cy="461665"/>
          </a:xfrm>
          <a:prstGeom prst="rect">
            <a:avLst/>
          </a:prstGeom>
          <a:noFill/>
        </p:spPr>
        <p:txBody>
          <a:bodyPr wrap="square">
            <a:spAutoFit/>
          </a:bodyPr>
          <a:lstStyle/>
          <a:p>
            <a:r>
              <a:rPr lang="en-GB" sz="2400" b="1" i="0" dirty="0">
                <a:solidFill>
                  <a:schemeClr val="tx1"/>
                </a:solidFill>
                <a:effectLst/>
              </a:rPr>
              <a:t>¬D</a:t>
            </a:r>
            <a:endParaRPr lang="en-GB" dirty="0"/>
          </a:p>
        </p:txBody>
      </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80126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2655956620"/>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bg2">
                              <a:lumMod val="90000"/>
                            </a:schemeClr>
                          </a:solidFill>
                        </a:rPr>
                        <a:t>0</a:t>
                      </a:r>
                      <a:r>
                        <a:rPr lang="en-GB" sz="2500" dirty="0">
                          <a:solidFill>
                            <a:schemeClr val="tx1"/>
                          </a:solidFill>
                        </a:rPr>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solidFill>
                            <a:schemeClr val="tx1"/>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chemeClr val="tx1"/>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now move onto variable B.</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number in the heading for B stays the same, as there is only one instance of it, so we keep it. </a:t>
            </a:r>
          </a:p>
          <a:p>
            <a:pPr marL="285750" indent="-285750">
              <a:buFont typeface="Arial" panose="020B0604020202020204" pitchFamily="34" charset="0"/>
              <a:buChar char="•"/>
            </a:pPr>
            <a:endParaRPr lang="en-GB" sz="1600" dirty="0">
              <a:solidFill>
                <a:schemeClr val="tx1"/>
              </a:solidFill>
            </a:endParaRP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B2FDE283-BAD3-41C6-8A3A-7684BC1DE3CF}"/>
              </a:ext>
            </a:extLst>
          </p:cNvPr>
          <p:cNvSpPr/>
          <p:nvPr/>
        </p:nvSpPr>
        <p:spPr>
          <a:xfrm>
            <a:off x="4165131" y="260350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255426D9-79D1-460B-BB38-C53171D481B6}"/>
              </a:ext>
            </a:extLst>
          </p:cNvPr>
          <p:cNvSpPr txBox="1"/>
          <p:nvPr/>
        </p:nvSpPr>
        <p:spPr>
          <a:xfrm>
            <a:off x="7108150" y="1537945"/>
            <a:ext cx="1385507" cy="1323439"/>
          </a:xfrm>
          <a:prstGeom prst="rect">
            <a:avLst/>
          </a:prstGeom>
          <a:noFill/>
        </p:spPr>
        <p:txBody>
          <a:bodyPr wrap="none" rtlCol="0">
            <a:spAutoFit/>
          </a:bodyPr>
          <a:lstStyle/>
          <a:p>
            <a:pPr marL="342900" indent="-342900">
              <a:buFont typeface="Wingdings" panose="05000000000000000000" pitchFamily="2" charset="2"/>
              <a:buChar char="ü"/>
            </a:pPr>
            <a:r>
              <a:rPr lang="en-GB" sz="2000" dirty="0">
                <a:solidFill>
                  <a:schemeClr val="accent6"/>
                </a:solidFill>
              </a:rPr>
              <a:t>¬A Keep</a:t>
            </a:r>
          </a:p>
          <a:p>
            <a:pPr marL="342900" indent="-342900">
              <a:buFont typeface="Wingdings" panose="05000000000000000000" pitchFamily="2" charset="2"/>
              <a:buChar char="ü"/>
            </a:pPr>
            <a:r>
              <a:rPr lang="en-GB" sz="2000" dirty="0">
                <a:solidFill>
                  <a:schemeClr val="accent6"/>
                </a:solidFill>
              </a:rPr>
              <a:t>B Keep</a:t>
            </a:r>
          </a:p>
          <a:p>
            <a:pPr marL="342900" indent="-342900">
              <a:buFont typeface="Wingdings" panose="05000000000000000000" pitchFamily="2" charset="2"/>
              <a:buChar char="ü"/>
            </a:pPr>
            <a:endParaRPr lang="en-GB" sz="2000" dirty="0">
              <a:solidFill>
                <a:schemeClr val="accent6"/>
              </a:solidFill>
            </a:endParaRPr>
          </a:p>
          <a:p>
            <a:pPr marL="285750" indent="-285750">
              <a:buFont typeface="Wingdings" panose="05000000000000000000" pitchFamily="2" charset="2"/>
              <a:buChar char="û"/>
            </a:pPr>
            <a:endParaRPr lang="en-GB" sz="2000" dirty="0">
              <a:solidFill>
                <a:srgbClr val="FF0000"/>
              </a:solidFill>
            </a:endParaRPr>
          </a:p>
        </p:txBody>
      </p:sp>
      <p:cxnSp>
        <p:nvCxnSpPr>
          <p:cNvPr id="23" name="Straight Arrow Connector 22">
            <a:extLst>
              <a:ext uri="{FF2B5EF4-FFF2-40B4-BE49-F238E27FC236}">
                <a16:creationId xmlns:a16="http://schemas.microsoft.com/office/drawing/2014/main" id="{00E89CAF-1E82-4050-9821-6AE805E80763}"/>
              </a:ext>
            </a:extLst>
          </p:cNvPr>
          <p:cNvCxnSpPr>
            <a:cxnSpLocks/>
          </p:cNvCxnSpPr>
          <p:nvPr/>
        </p:nvCxnSpPr>
        <p:spPr>
          <a:xfrm flipH="1">
            <a:off x="6978807" y="5694403"/>
            <a:ext cx="565893" cy="3587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D32C0E2-84DC-40EC-88C7-1DA32956BB6C}"/>
              </a:ext>
            </a:extLst>
          </p:cNvPr>
          <p:cNvSpPr txBox="1"/>
          <p:nvPr/>
        </p:nvSpPr>
        <p:spPr>
          <a:xfrm>
            <a:off x="7477335" y="5320055"/>
            <a:ext cx="642063" cy="461665"/>
          </a:xfrm>
          <a:prstGeom prst="rect">
            <a:avLst/>
          </a:prstGeom>
          <a:noFill/>
        </p:spPr>
        <p:txBody>
          <a:bodyPr wrap="square">
            <a:spAutoFit/>
          </a:bodyPr>
          <a:lstStyle/>
          <a:p>
            <a:r>
              <a:rPr lang="en-GB" sz="2400" b="1" i="0" dirty="0">
                <a:solidFill>
                  <a:schemeClr val="tx1"/>
                </a:solidFill>
                <a:effectLst/>
              </a:rPr>
              <a:t>¬D</a:t>
            </a:r>
            <a:endParaRPr lang="en-GB" dirty="0"/>
          </a:p>
        </p:txBody>
      </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7035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b="1" dirty="0">
                <a:solidFill>
                  <a:schemeClr val="tx1"/>
                </a:solidFill>
              </a:rPr>
              <a:t>Karnaugh maps</a:t>
            </a:r>
            <a:r>
              <a:rPr lang="en-GB" sz="1600" dirty="0">
                <a:solidFill>
                  <a:schemeClr val="tx1"/>
                </a:solidFill>
              </a:rPr>
              <a:t> are a method of simplifying </a:t>
            </a:r>
            <a:r>
              <a:rPr lang="en-GB" sz="1600" b="1" dirty="0">
                <a:solidFill>
                  <a:schemeClr val="tx1"/>
                </a:solidFill>
              </a:rPr>
              <a:t>Boolean expressions</a:t>
            </a:r>
            <a:r>
              <a:rPr lang="en-GB" sz="1600" dirty="0">
                <a:solidFill>
                  <a:schemeClr val="tx1"/>
                </a:solidFill>
              </a:rPr>
              <a: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 four-input </a:t>
            </a:r>
            <a:r>
              <a:rPr lang="en-GB" sz="1600" b="1" dirty="0">
                <a:solidFill>
                  <a:schemeClr val="tx1"/>
                </a:solidFill>
              </a:rPr>
              <a:t>Karnaugh map</a:t>
            </a:r>
            <a:r>
              <a:rPr lang="en-GB" sz="1600" dirty="0">
                <a:solidFill>
                  <a:schemeClr val="tx1"/>
                </a:solidFill>
              </a:rPr>
              <a:t> can be used to illustrate an expression with four variables.</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The expression we want to simplify here is: ¬C ∧ D V A ∧ B</a:t>
            </a:r>
          </a:p>
          <a:p>
            <a:pPr marL="285750" indent="-285750">
              <a:buClr>
                <a:schemeClr val="tx1"/>
              </a:buClr>
              <a:buFont typeface="Arial" panose="020B0604020202020204" pitchFamily="34" charset="0"/>
              <a:buChar char="•"/>
            </a:pPr>
            <a:endParaRPr lang="en-GB" sz="1600" dirty="0">
              <a:solidFill>
                <a:schemeClr val="tx1"/>
              </a:solidFill>
            </a:endParaRPr>
          </a:p>
        </p:txBody>
      </p:sp>
      <p:graphicFrame>
        <p:nvGraphicFramePr>
          <p:cNvPr id="4" name="Table 2">
            <a:extLst>
              <a:ext uri="{FF2B5EF4-FFF2-40B4-BE49-F238E27FC236}">
                <a16:creationId xmlns:a16="http://schemas.microsoft.com/office/drawing/2014/main" id="{EABC5223-5EAD-489E-A8A7-DDA872302FD9}"/>
              </a:ext>
            </a:extLst>
          </p:cNvPr>
          <p:cNvGraphicFramePr>
            <a:graphicFrameLocks noGrp="1"/>
          </p:cNvGraphicFramePr>
          <p:nvPr>
            <p:extLst>
              <p:ext uri="{D42A27DB-BD31-4B8C-83A1-F6EECF244321}">
                <p14:modId xmlns:p14="http://schemas.microsoft.com/office/powerpoint/2010/main" val="3245821084"/>
              </p:ext>
            </p:extLst>
          </p:nvPr>
        </p:nvGraphicFramePr>
        <p:xfrm>
          <a:off x="218120" y="87017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D V A </a:t>
                      </a:r>
                      <a:r>
                        <a:rPr lang="en-GB" sz="2400" b="1" i="0" dirty="0">
                          <a:solidFill>
                            <a:schemeClr val="tx1"/>
                          </a:solidFill>
                          <a:effectLst/>
                        </a:rPr>
                        <a:t>∧ B</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endParaRPr lang="en-GB" sz="2500" b="1" dirty="0"/>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endParaRPr lang="en-GB" sz="2500" b="1" dirty="0"/>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endParaRPr lang="en-GB" sz="2500" b="1" dirty="0"/>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endParaRPr lang="en-GB" sz="2500" b="1" dirty="0"/>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endParaRPr lang="en-GB" sz="2500" b="1" dirty="0"/>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cxnSp>
        <p:nvCxnSpPr>
          <p:cNvPr id="5" name="Straight Connector 4">
            <a:extLst>
              <a:ext uri="{FF2B5EF4-FFF2-40B4-BE49-F238E27FC236}">
                <a16:creationId xmlns:a16="http://schemas.microsoft.com/office/drawing/2014/main" id="{634BF3E3-FBE3-4CC2-92FC-F46CD4D7FBD5}"/>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525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4029961762"/>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solidFill>
                            <a:schemeClr val="tx1"/>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chemeClr val="tx1"/>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chemeClr val="tx1"/>
                          </a:solidFill>
                        </a:rPr>
                        <a:t>C </a:t>
                      </a:r>
                      <a:r>
                        <a:rPr lang="en-GB" sz="2500" b="1" dirty="0">
                          <a:solidFill>
                            <a:schemeClr val="bg2">
                              <a:lumMod val="90000"/>
                            </a:schemeClr>
                          </a:solidFill>
                        </a:rPr>
                        <a:t>D</a:t>
                      </a:r>
                    </a:p>
                  </a:txBody>
                  <a:tcPr marL="125183" marR="125183" marT="62591" marB="62591" anchor="ctr">
                    <a:solidFill>
                      <a:schemeClr val="accent4"/>
                    </a:solidFill>
                  </a:tcPr>
                </a:tc>
                <a:tc>
                  <a:txBody>
                    <a:bodyPr/>
                    <a:lstStyle/>
                    <a:p>
                      <a:pPr algn="ctr"/>
                      <a:r>
                        <a:rPr lang="en-GB" sz="2500" dirty="0">
                          <a:solidFill>
                            <a:schemeClr val="tx1"/>
                          </a:solidFill>
                        </a:rPr>
                        <a:t>1 </a:t>
                      </a:r>
                      <a:r>
                        <a:rPr lang="en-GB" sz="2500" dirty="0">
                          <a:solidFill>
                            <a:schemeClr val="bg2">
                              <a:lumMod val="90000"/>
                            </a:schemeClr>
                          </a:solidFill>
                        </a:rPr>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chemeClr val="tx1"/>
                          </a:solidFill>
                        </a:rPr>
                        <a:t>C </a:t>
                      </a:r>
                      <a:r>
                        <a:rPr lang="en-GB" sz="2500" b="1" dirty="0">
                          <a:solidFill>
                            <a:schemeClr val="bg2">
                              <a:lumMod val="90000"/>
                            </a:schemeClr>
                          </a:solidFill>
                        </a:rPr>
                        <a:t>D</a:t>
                      </a:r>
                    </a:p>
                  </a:txBody>
                  <a:tcPr marL="125183" marR="125183" marT="62591" marB="62591" anchor="ctr">
                    <a:solidFill>
                      <a:schemeClr val="accent4"/>
                    </a:solidFill>
                  </a:tcPr>
                </a:tc>
                <a:tc>
                  <a:txBody>
                    <a:bodyPr/>
                    <a:lstStyle/>
                    <a:p>
                      <a:pPr algn="ctr"/>
                      <a:r>
                        <a:rPr lang="en-GB" sz="2500" dirty="0">
                          <a:solidFill>
                            <a:schemeClr val="tx1"/>
                          </a:solidFill>
                        </a:rPr>
                        <a:t>1 </a:t>
                      </a:r>
                      <a:r>
                        <a:rPr lang="en-GB" sz="2500" dirty="0">
                          <a:solidFill>
                            <a:schemeClr val="bg2">
                              <a:lumMod val="90000"/>
                            </a:schemeClr>
                          </a:solidFill>
                        </a:rPr>
                        <a:t>0</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now move onto variable C.</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number in the heading for C stays the same, so we keep it. </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B2FDE283-BAD3-41C6-8A3A-7684BC1DE3CF}"/>
              </a:ext>
            </a:extLst>
          </p:cNvPr>
          <p:cNvSpPr/>
          <p:nvPr/>
        </p:nvSpPr>
        <p:spPr>
          <a:xfrm>
            <a:off x="1628850" y="4929149"/>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5426D9-79D1-460B-BB38-C53171D481B6}"/>
              </a:ext>
            </a:extLst>
          </p:cNvPr>
          <p:cNvSpPr txBox="1"/>
          <p:nvPr/>
        </p:nvSpPr>
        <p:spPr>
          <a:xfrm>
            <a:off x="7108150" y="1537945"/>
            <a:ext cx="1385507" cy="1631216"/>
          </a:xfrm>
          <a:prstGeom prst="rect">
            <a:avLst/>
          </a:prstGeom>
          <a:noFill/>
        </p:spPr>
        <p:txBody>
          <a:bodyPr wrap="none" rtlCol="0">
            <a:spAutoFit/>
          </a:bodyPr>
          <a:lstStyle/>
          <a:p>
            <a:pPr marL="342900" indent="-342900">
              <a:buFont typeface="Wingdings" panose="05000000000000000000" pitchFamily="2" charset="2"/>
              <a:buChar char="ü"/>
            </a:pPr>
            <a:r>
              <a:rPr lang="en-GB" sz="2000" dirty="0">
                <a:solidFill>
                  <a:schemeClr val="accent6"/>
                </a:solidFill>
              </a:rPr>
              <a:t>¬A Keep</a:t>
            </a:r>
          </a:p>
          <a:p>
            <a:pPr marL="342900" indent="-342900">
              <a:buFont typeface="Wingdings" panose="05000000000000000000" pitchFamily="2" charset="2"/>
              <a:buChar char="ü"/>
            </a:pPr>
            <a:r>
              <a:rPr lang="en-GB" sz="2000" dirty="0">
                <a:solidFill>
                  <a:schemeClr val="accent6"/>
                </a:solidFill>
              </a:rPr>
              <a:t>B Keep</a:t>
            </a:r>
          </a:p>
          <a:p>
            <a:pPr marL="342900" indent="-342900">
              <a:buFont typeface="Wingdings" panose="05000000000000000000" pitchFamily="2" charset="2"/>
              <a:buChar char="ü"/>
            </a:pPr>
            <a:r>
              <a:rPr lang="en-GB" sz="2000" dirty="0">
                <a:solidFill>
                  <a:schemeClr val="accent6"/>
                </a:solidFill>
              </a:rPr>
              <a:t>C Keep</a:t>
            </a:r>
          </a:p>
          <a:p>
            <a:endParaRPr lang="en-GB" sz="2000" dirty="0">
              <a:solidFill>
                <a:schemeClr val="accent6"/>
              </a:solidFill>
            </a:endParaRPr>
          </a:p>
          <a:p>
            <a:pPr marL="285750" indent="-285750">
              <a:buFont typeface="Wingdings" panose="05000000000000000000" pitchFamily="2" charset="2"/>
              <a:buChar char="û"/>
            </a:pPr>
            <a:endParaRPr lang="en-GB" sz="2000" dirty="0">
              <a:solidFill>
                <a:srgbClr val="FF0000"/>
              </a:solidFill>
            </a:endParaRPr>
          </a:p>
        </p:txBody>
      </p:sp>
      <p:cxnSp>
        <p:nvCxnSpPr>
          <p:cNvPr id="23" name="Straight Arrow Connector 22">
            <a:extLst>
              <a:ext uri="{FF2B5EF4-FFF2-40B4-BE49-F238E27FC236}">
                <a16:creationId xmlns:a16="http://schemas.microsoft.com/office/drawing/2014/main" id="{00E89CAF-1E82-4050-9821-6AE805E80763}"/>
              </a:ext>
            </a:extLst>
          </p:cNvPr>
          <p:cNvCxnSpPr>
            <a:cxnSpLocks/>
          </p:cNvCxnSpPr>
          <p:nvPr/>
        </p:nvCxnSpPr>
        <p:spPr>
          <a:xfrm flipH="1">
            <a:off x="6978807" y="5694403"/>
            <a:ext cx="565893" cy="3587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D32C0E2-84DC-40EC-88C7-1DA32956BB6C}"/>
              </a:ext>
            </a:extLst>
          </p:cNvPr>
          <p:cNvSpPr txBox="1"/>
          <p:nvPr/>
        </p:nvSpPr>
        <p:spPr>
          <a:xfrm>
            <a:off x="7477335" y="5320055"/>
            <a:ext cx="642063" cy="461665"/>
          </a:xfrm>
          <a:prstGeom prst="rect">
            <a:avLst/>
          </a:prstGeom>
          <a:noFill/>
        </p:spPr>
        <p:txBody>
          <a:bodyPr wrap="square">
            <a:spAutoFit/>
          </a:bodyPr>
          <a:lstStyle/>
          <a:p>
            <a:r>
              <a:rPr lang="en-GB" sz="2400" b="1" i="0" dirty="0">
                <a:solidFill>
                  <a:schemeClr val="tx1"/>
                </a:solidFill>
                <a:effectLst/>
              </a:rPr>
              <a:t>¬D</a:t>
            </a:r>
            <a:endParaRPr lang="en-GB" dirty="0"/>
          </a:p>
        </p:txBody>
      </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4A58AE81-80E2-43AA-89E2-5A1C22001303}"/>
              </a:ext>
            </a:extLst>
          </p:cNvPr>
          <p:cNvSpPr/>
          <p:nvPr/>
        </p:nvSpPr>
        <p:spPr>
          <a:xfrm>
            <a:off x="1624626" y="5694403"/>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1771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3441941433"/>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solidFill>
                            <a:schemeClr val="tx1"/>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chemeClr val="tx1"/>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chemeClr val="bg2">
                              <a:lumMod val="90000"/>
                            </a:schemeClr>
                          </a:solidFill>
                        </a:rPr>
                        <a:t>C</a:t>
                      </a:r>
                      <a:r>
                        <a:rPr lang="en-GB" sz="2500" b="1" dirty="0">
                          <a:solidFill>
                            <a:schemeClr val="tx1"/>
                          </a:solidFill>
                        </a:rPr>
                        <a:t> D</a:t>
                      </a:r>
                    </a:p>
                  </a:txBody>
                  <a:tcPr marL="125183" marR="125183" marT="62591" marB="62591" anchor="ctr">
                    <a:solidFill>
                      <a:schemeClr val="accent4"/>
                    </a:solidFill>
                  </a:tcPr>
                </a:tc>
                <a:tc>
                  <a:txBody>
                    <a:bodyPr/>
                    <a:lstStyle/>
                    <a:p>
                      <a:pPr algn="ctr"/>
                      <a:r>
                        <a:rPr lang="en-GB" sz="2500" dirty="0">
                          <a:solidFill>
                            <a:schemeClr val="bg2">
                              <a:lumMod val="90000"/>
                            </a:schemeClr>
                          </a:solidFill>
                        </a:rPr>
                        <a:t>1</a:t>
                      </a:r>
                      <a:r>
                        <a:rPr lang="en-GB" sz="2500" dirty="0">
                          <a:solidFill>
                            <a:schemeClr val="tx1"/>
                          </a:solidFill>
                        </a:rPr>
                        <a:t> 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chemeClr val="bg2">
                              <a:lumMod val="90000"/>
                            </a:schemeClr>
                          </a:solidFill>
                        </a:rPr>
                        <a:t>C</a:t>
                      </a:r>
                      <a:r>
                        <a:rPr lang="en-GB" sz="2500" b="1" dirty="0">
                          <a:solidFill>
                            <a:schemeClr val="tx1"/>
                          </a:solidFill>
                        </a:rPr>
                        <a:t> D</a:t>
                      </a:r>
                    </a:p>
                  </a:txBody>
                  <a:tcPr marL="125183" marR="125183" marT="62591" marB="62591" anchor="ctr">
                    <a:solidFill>
                      <a:schemeClr val="accent4"/>
                    </a:solidFill>
                  </a:tcPr>
                </a:tc>
                <a:tc>
                  <a:txBody>
                    <a:bodyPr/>
                    <a:lstStyle/>
                    <a:p>
                      <a:pPr algn="ctr"/>
                      <a:r>
                        <a:rPr lang="en-GB" sz="2500" dirty="0">
                          <a:solidFill>
                            <a:schemeClr val="bg2">
                              <a:lumMod val="90000"/>
                            </a:schemeClr>
                          </a:solidFill>
                        </a:rPr>
                        <a:t>1</a:t>
                      </a:r>
                      <a:r>
                        <a:rPr lang="en-GB" sz="2500" dirty="0">
                          <a:solidFill>
                            <a:schemeClr val="tx1"/>
                          </a:solidFill>
                        </a:rPr>
                        <a:t> 0</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now move onto variable D.</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number in the heading for D changes, so we discard it.</a:t>
            </a: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B2FDE283-BAD3-41C6-8A3A-7684BC1DE3CF}"/>
              </a:ext>
            </a:extLst>
          </p:cNvPr>
          <p:cNvSpPr/>
          <p:nvPr/>
        </p:nvSpPr>
        <p:spPr>
          <a:xfrm>
            <a:off x="1857450" y="4929149"/>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00E89CAF-1E82-4050-9821-6AE805E80763}"/>
              </a:ext>
            </a:extLst>
          </p:cNvPr>
          <p:cNvCxnSpPr>
            <a:cxnSpLocks/>
          </p:cNvCxnSpPr>
          <p:nvPr/>
        </p:nvCxnSpPr>
        <p:spPr>
          <a:xfrm flipH="1">
            <a:off x="6978807" y="5694403"/>
            <a:ext cx="565893" cy="3587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D32C0E2-84DC-40EC-88C7-1DA32956BB6C}"/>
              </a:ext>
            </a:extLst>
          </p:cNvPr>
          <p:cNvSpPr txBox="1"/>
          <p:nvPr/>
        </p:nvSpPr>
        <p:spPr>
          <a:xfrm>
            <a:off x="7477335" y="5320055"/>
            <a:ext cx="642063" cy="461665"/>
          </a:xfrm>
          <a:prstGeom prst="rect">
            <a:avLst/>
          </a:prstGeom>
          <a:noFill/>
        </p:spPr>
        <p:txBody>
          <a:bodyPr wrap="square">
            <a:spAutoFit/>
          </a:bodyPr>
          <a:lstStyle/>
          <a:p>
            <a:r>
              <a:rPr lang="en-GB" sz="2400" b="1" i="0" dirty="0">
                <a:solidFill>
                  <a:schemeClr val="tx1"/>
                </a:solidFill>
                <a:effectLst/>
              </a:rPr>
              <a:t>¬D</a:t>
            </a:r>
            <a:endParaRPr lang="en-GB" dirty="0"/>
          </a:p>
        </p:txBody>
      </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4A58AE81-80E2-43AA-89E2-5A1C22001303}"/>
              </a:ext>
            </a:extLst>
          </p:cNvPr>
          <p:cNvSpPr/>
          <p:nvPr/>
        </p:nvSpPr>
        <p:spPr>
          <a:xfrm>
            <a:off x="1853226" y="5694403"/>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450B2CF-F9A6-4D7F-9914-A6547A035ED3}"/>
              </a:ext>
            </a:extLst>
          </p:cNvPr>
          <p:cNvSpPr txBox="1"/>
          <p:nvPr/>
        </p:nvSpPr>
        <p:spPr>
          <a:xfrm>
            <a:off x="7108150" y="1537945"/>
            <a:ext cx="1514325" cy="1938992"/>
          </a:xfrm>
          <a:prstGeom prst="rect">
            <a:avLst/>
          </a:prstGeom>
          <a:noFill/>
        </p:spPr>
        <p:txBody>
          <a:bodyPr wrap="none" rtlCol="0">
            <a:spAutoFit/>
          </a:bodyPr>
          <a:lstStyle/>
          <a:p>
            <a:pPr marL="342900" indent="-342900">
              <a:buFont typeface="Wingdings" panose="05000000000000000000" pitchFamily="2" charset="2"/>
              <a:buChar char="ü"/>
            </a:pPr>
            <a:r>
              <a:rPr lang="en-GB" sz="2000" dirty="0">
                <a:solidFill>
                  <a:schemeClr val="accent6"/>
                </a:solidFill>
              </a:rPr>
              <a:t>¬A Keep</a:t>
            </a:r>
          </a:p>
          <a:p>
            <a:pPr marL="342900" indent="-342900">
              <a:buFont typeface="Wingdings" panose="05000000000000000000" pitchFamily="2" charset="2"/>
              <a:buChar char="ü"/>
            </a:pPr>
            <a:r>
              <a:rPr lang="en-GB" sz="2000" dirty="0">
                <a:solidFill>
                  <a:schemeClr val="accent6"/>
                </a:solidFill>
              </a:rPr>
              <a:t>B Keep</a:t>
            </a:r>
          </a:p>
          <a:p>
            <a:pPr marL="342900" indent="-342900">
              <a:buFont typeface="Wingdings" panose="05000000000000000000" pitchFamily="2" charset="2"/>
              <a:buChar char="ü"/>
            </a:pPr>
            <a:r>
              <a:rPr lang="en-GB" sz="2000" dirty="0">
                <a:solidFill>
                  <a:schemeClr val="accent6"/>
                </a:solidFill>
              </a:rPr>
              <a:t>C Keep</a:t>
            </a:r>
          </a:p>
          <a:p>
            <a:pPr marL="342900" indent="-342900">
              <a:buFont typeface="Wingdings" panose="05000000000000000000" pitchFamily="2" charset="2"/>
              <a:buChar char="û"/>
            </a:pPr>
            <a:r>
              <a:rPr lang="en-GB" sz="2000" dirty="0">
                <a:solidFill>
                  <a:srgbClr val="FF0000"/>
                </a:solidFill>
              </a:rPr>
              <a:t>D Discard</a:t>
            </a:r>
          </a:p>
          <a:p>
            <a:pPr marL="342900" indent="-342900">
              <a:buFont typeface="Wingdings" panose="05000000000000000000" pitchFamily="2" charset="2"/>
              <a:buChar char="ü"/>
            </a:pPr>
            <a:endParaRPr lang="en-GB" sz="2000" dirty="0">
              <a:solidFill>
                <a:schemeClr val="accent6"/>
              </a:solidFill>
            </a:endParaRPr>
          </a:p>
          <a:p>
            <a:pPr marL="285750" indent="-285750">
              <a:buFont typeface="Wingdings" panose="05000000000000000000" pitchFamily="2" charset="2"/>
              <a:buChar char="û"/>
            </a:pPr>
            <a:endParaRPr lang="en-GB" sz="2000" dirty="0">
              <a:solidFill>
                <a:srgbClr val="FF0000"/>
              </a:solidFill>
            </a:endParaRPr>
          </a:p>
        </p:txBody>
      </p:sp>
    </p:spTree>
    <p:extLst>
      <p:ext uri="{BB962C8B-B14F-4D97-AF65-F5344CB8AC3E}">
        <p14:creationId xmlns:p14="http://schemas.microsoft.com/office/powerpoint/2010/main" val="3861669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3300148655"/>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solidFill>
                            <a:schemeClr val="tx1"/>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chemeClr val="tx1"/>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are now finished with the second box, and we are keeping </a:t>
            </a:r>
            <a:br>
              <a:rPr lang="en-GB" sz="1600" dirty="0">
                <a:solidFill>
                  <a:schemeClr val="tx1"/>
                </a:solidFill>
              </a:rPr>
            </a:br>
            <a:r>
              <a:rPr lang="en-GB" sz="1600" dirty="0">
                <a:solidFill>
                  <a:schemeClr val="tx1"/>
                </a:solidFill>
              </a:rPr>
              <a:t>NOT A, B and C.</a:t>
            </a:r>
          </a:p>
          <a:p>
            <a:pPr marL="742950" lvl="1"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join any terms that we are keeping from within a single box with </a:t>
            </a:r>
            <a:r>
              <a:rPr lang="en-GB" sz="1600" b="1" dirty="0">
                <a:solidFill>
                  <a:schemeClr val="tx1"/>
                </a:solidFill>
              </a:rPr>
              <a:t>ANDs </a:t>
            </a:r>
            <a:r>
              <a:rPr lang="en-GB" sz="1600" dirty="0">
                <a:solidFill>
                  <a:schemeClr val="tx1"/>
                </a:solidFill>
              </a:rPr>
              <a:t>(</a:t>
            </a:r>
            <a:r>
              <a:rPr lang="pt-BR" sz="1600" dirty="0">
                <a:solidFill>
                  <a:schemeClr val="tx1"/>
                </a:solidFill>
              </a:rPr>
              <a:t>∧</a:t>
            </a:r>
            <a:r>
              <a:rPr lang="en-GB" sz="1600" dirty="0">
                <a:solidFill>
                  <a:schemeClr val="tx1"/>
                </a:solidFill>
              </a:rPr>
              <a: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So, we now know this box can be simplified to: ¬A </a:t>
            </a:r>
            <a:r>
              <a:rPr lang="pt-BR" sz="1600" dirty="0">
                <a:solidFill>
                  <a:schemeClr val="tx1"/>
                </a:solidFill>
              </a:rPr>
              <a:t>∧ B ∧ C</a:t>
            </a:r>
            <a:endParaRPr lang="en-GB" sz="1600" dirty="0">
              <a:solidFill>
                <a:schemeClr val="tx1"/>
              </a:solidFill>
            </a:endParaRP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23" name="Straight Arrow Connector 22">
            <a:extLst>
              <a:ext uri="{FF2B5EF4-FFF2-40B4-BE49-F238E27FC236}">
                <a16:creationId xmlns:a16="http://schemas.microsoft.com/office/drawing/2014/main" id="{00E89CAF-1E82-4050-9821-6AE805E80763}"/>
              </a:ext>
            </a:extLst>
          </p:cNvPr>
          <p:cNvCxnSpPr>
            <a:cxnSpLocks/>
          </p:cNvCxnSpPr>
          <p:nvPr/>
        </p:nvCxnSpPr>
        <p:spPr>
          <a:xfrm flipH="1">
            <a:off x="6978807" y="5694403"/>
            <a:ext cx="565893" cy="3587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D32C0E2-84DC-40EC-88C7-1DA32956BB6C}"/>
              </a:ext>
            </a:extLst>
          </p:cNvPr>
          <p:cNvSpPr txBox="1"/>
          <p:nvPr/>
        </p:nvSpPr>
        <p:spPr>
          <a:xfrm>
            <a:off x="7477335" y="5320055"/>
            <a:ext cx="642063" cy="461665"/>
          </a:xfrm>
          <a:prstGeom prst="rect">
            <a:avLst/>
          </a:prstGeom>
          <a:noFill/>
        </p:spPr>
        <p:txBody>
          <a:bodyPr wrap="square">
            <a:spAutoFit/>
          </a:bodyPr>
          <a:lstStyle/>
          <a:p>
            <a:r>
              <a:rPr lang="en-GB" sz="2400" b="1" i="0" dirty="0">
                <a:solidFill>
                  <a:schemeClr val="tx1"/>
                </a:solidFill>
                <a:effectLst/>
              </a:rPr>
              <a:t>¬D</a:t>
            </a:r>
            <a:endParaRPr lang="en-GB" dirty="0"/>
          </a:p>
        </p:txBody>
      </p: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9450B2CF-F9A6-4D7F-9914-A6547A035ED3}"/>
              </a:ext>
            </a:extLst>
          </p:cNvPr>
          <p:cNvSpPr txBox="1"/>
          <p:nvPr/>
        </p:nvSpPr>
        <p:spPr>
          <a:xfrm>
            <a:off x="7108150" y="1537945"/>
            <a:ext cx="1514325" cy="1938992"/>
          </a:xfrm>
          <a:prstGeom prst="rect">
            <a:avLst/>
          </a:prstGeom>
          <a:noFill/>
        </p:spPr>
        <p:txBody>
          <a:bodyPr wrap="none" rtlCol="0">
            <a:spAutoFit/>
          </a:bodyPr>
          <a:lstStyle/>
          <a:p>
            <a:pPr marL="342900" indent="-342900">
              <a:buFont typeface="Wingdings" panose="05000000000000000000" pitchFamily="2" charset="2"/>
              <a:buChar char="ü"/>
            </a:pPr>
            <a:r>
              <a:rPr lang="en-GB" sz="2000" dirty="0">
                <a:solidFill>
                  <a:schemeClr val="accent6"/>
                </a:solidFill>
              </a:rPr>
              <a:t>¬A Keep</a:t>
            </a:r>
          </a:p>
          <a:p>
            <a:pPr marL="342900" indent="-342900">
              <a:buFont typeface="Wingdings" panose="05000000000000000000" pitchFamily="2" charset="2"/>
              <a:buChar char="ü"/>
            </a:pPr>
            <a:r>
              <a:rPr lang="en-GB" sz="2000" dirty="0">
                <a:solidFill>
                  <a:schemeClr val="accent6"/>
                </a:solidFill>
              </a:rPr>
              <a:t>B Keep</a:t>
            </a:r>
          </a:p>
          <a:p>
            <a:pPr marL="342900" indent="-342900">
              <a:buFont typeface="Wingdings" panose="05000000000000000000" pitchFamily="2" charset="2"/>
              <a:buChar char="ü"/>
            </a:pPr>
            <a:r>
              <a:rPr lang="en-GB" sz="2000" dirty="0">
                <a:solidFill>
                  <a:schemeClr val="accent6"/>
                </a:solidFill>
              </a:rPr>
              <a:t>C Keep</a:t>
            </a:r>
          </a:p>
          <a:p>
            <a:pPr marL="342900" indent="-342900">
              <a:buFont typeface="Wingdings" panose="05000000000000000000" pitchFamily="2" charset="2"/>
              <a:buChar char="û"/>
            </a:pPr>
            <a:r>
              <a:rPr lang="en-GB" sz="2000" dirty="0">
                <a:solidFill>
                  <a:srgbClr val="FF0000"/>
                </a:solidFill>
              </a:rPr>
              <a:t>D Discard</a:t>
            </a:r>
          </a:p>
          <a:p>
            <a:pPr marL="342900" indent="-342900">
              <a:buFont typeface="Wingdings" panose="05000000000000000000" pitchFamily="2" charset="2"/>
              <a:buChar char="ü"/>
            </a:pPr>
            <a:endParaRPr lang="en-GB" sz="2000" dirty="0">
              <a:solidFill>
                <a:schemeClr val="accent6"/>
              </a:solidFill>
            </a:endParaRPr>
          </a:p>
          <a:p>
            <a:pPr marL="285750" indent="-285750">
              <a:buFont typeface="Wingdings" panose="05000000000000000000" pitchFamily="2" charset="2"/>
              <a:buChar char="û"/>
            </a:pPr>
            <a:endParaRPr lang="en-GB" sz="2000" dirty="0">
              <a:solidFill>
                <a:srgbClr val="FF0000"/>
              </a:solidFill>
            </a:endParaRPr>
          </a:p>
        </p:txBody>
      </p:sp>
      <p:cxnSp>
        <p:nvCxnSpPr>
          <p:cNvPr id="28" name="Straight Arrow Connector 27">
            <a:extLst>
              <a:ext uri="{FF2B5EF4-FFF2-40B4-BE49-F238E27FC236}">
                <a16:creationId xmlns:a16="http://schemas.microsoft.com/office/drawing/2014/main" id="{A22B501D-44DA-4073-9565-11E9E8039D2F}"/>
              </a:ext>
            </a:extLst>
          </p:cNvPr>
          <p:cNvCxnSpPr>
            <a:cxnSpLocks/>
          </p:cNvCxnSpPr>
          <p:nvPr/>
        </p:nvCxnSpPr>
        <p:spPr>
          <a:xfrm flipH="1">
            <a:off x="4726201" y="4449072"/>
            <a:ext cx="2818499" cy="6082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810E9D2-1659-4A32-BB01-D9D8D5DCC2E1}"/>
              </a:ext>
            </a:extLst>
          </p:cNvPr>
          <p:cNvSpPr txBox="1"/>
          <p:nvPr/>
        </p:nvSpPr>
        <p:spPr>
          <a:xfrm>
            <a:off x="7066145" y="3987407"/>
            <a:ext cx="1514325" cy="461665"/>
          </a:xfrm>
          <a:prstGeom prst="rect">
            <a:avLst/>
          </a:prstGeom>
          <a:noFill/>
        </p:spPr>
        <p:txBody>
          <a:bodyPr wrap="square">
            <a:spAutoFit/>
          </a:bodyPr>
          <a:lstStyle/>
          <a:p>
            <a:r>
              <a:rPr lang="en-GB" sz="2400" b="1" i="0" dirty="0">
                <a:solidFill>
                  <a:schemeClr val="tx1"/>
                </a:solidFill>
                <a:effectLst/>
              </a:rPr>
              <a:t>¬A ∧ B ∧ C</a:t>
            </a:r>
            <a:endParaRPr lang="en-GB" dirty="0"/>
          </a:p>
        </p:txBody>
      </p:sp>
    </p:spTree>
    <p:extLst>
      <p:ext uri="{BB962C8B-B14F-4D97-AF65-F5344CB8AC3E}">
        <p14:creationId xmlns:p14="http://schemas.microsoft.com/office/powerpoint/2010/main" val="593944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solidFill>
                            <a:schemeClr val="tx1"/>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chemeClr val="tx1"/>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The first box represents: ¬D</a:t>
            </a:r>
          </a:p>
          <a:p>
            <a:pPr marL="742950" lvl="1"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second box represents: </a:t>
            </a:r>
            <a:br>
              <a:rPr lang="en-GB" sz="1600" dirty="0">
                <a:solidFill>
                  <a:schemeClr val="tx1"/>
                </a:solidFill>
              </a:rPr>
            </a:br>
            <a:r>
              <a:rPr lang="en-GB" sz="1600" dirty="0">
                <a:solidFill>
                  <a:schemeClr val="tx1"/>
                </a:solidFill>
              </a:rPr>
              <a:t>¬A </a:t>
            </a:r>
            <a:r>
              <a:rPr lang="pt-BR" sz="1600" dirty="0">
                <a:solidFill>
                  <a:schemeClr val="tx1"/>
                </a:solidFill>
              </a:rPr>
              <a:t>∧ B ∧ C</a:t>
            </a:r>
            <a:endParaRPr lang="en-GB" sz="1600" dirty="0">
              <a:solidFill>
                <a:schemeClr val="tx1"/>
              </a:solidFill>
            </a:endParaRPr>
          </a:p>
          <a:p>
            <a:pPr marL="742950" lvl="1"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Different parts of the expression (the different boxes we are looking at) are separated using </a:t>
            </a:r>
            <a:r>
              <a:rPr lang="en-GB" sz="1600" b="1" dirty="0">
                <a:solidFill>
                  <a:schemeClr val="tx1"/>
                </a:solidFill>
              </a:rPr>
              <a:t>ORs</a:t>
            </a:r>
            <a:r>
              <a:rPr lang="en-GB" sz="1600" dirty="0">
                <a:solidFill>
                  <a:schemeClr val="tx1"/>
                </a:solidFill>
              </a:rPr>
              <a: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So, we have simplified the original expression (</a:t>
            </a:r>
            <a:r>
              <a:rPr lang="pt-BR" sz="1600" dirty="0">
                <a:solidFill>
                  <a:schemeClr val="tx1"/>
                </a:solidFill>
              </a:rPr>
              <a:t>¬A ∧ B ∧ C ∧ D V ¬A ∧ B ∧ C V ¬D) </a:t>
            </a:r>
            <a:r>
              <a:rPr lang="en-GB" sz="1600" dirty="0">
                <a:solidFill>
                  <a:schemeClr val="tx1"/>
                </a:solidFill>
              </a:rPr>
              <a:t>to: ¬D V ¬A </a:t>
            </a:r>
            <a:r>
              <a:rPr lang="pt-BR" sz="1600" dirty="0">
                <a:solidFill>
                  <a:schemeClr val="tx1"/>
                </a:solidFill>
              </a:rPr>
              <a:t>∧ B ∧ C</a:t>
            </a:r>
            <a:endParaRPr lang="en-GB" sz="1600" dirty="0">
              <a:solidFill>
                <a:schemeClr val="tx1"/>
              </a:solidFill>
            </a:endParaRPr>
          </a:p>
          <a:p>
            <a:pPr marL="742950" lvl="1" indent="-285750">
              <a:buFont typeface="Arial" panose="020B0604020202020204" pitchFamily="34" charset="0"/>
              <a:buChar char="•"/>
            </a:pPr>
            <a:endParaRPr lang="en-GB" sz="1600" dirty="0">
              <a:solidFill>
                <a:schemeClr val="tx1"/>
              </a:solidFill>
            </a:endParaRP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004859"/>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23" name="Straight Arrow Connector 22">
            <a:extLst>
              <a:ext uri="{FF2B5EF4-FFF2-40B4-BE49-F238E27FC236}">
                <a16:creationId xmlns:a16="http://schemas.microsoft.com/office/drawing/2014/main" id="{00E89CAF-1E82-4050-9821-6AE805E80763}"/>
              </a:ext>
            </a:extLst>
          </p:cNvPr>
          <p:cNvCxnSpPr>
            <a:cxnSpLocks/>
          </p:cNvCxnSpPr>
          <p:nvPr/>
        </p:nvCxnSpPr>
        <p:spPr>
          <a:xfrm flipH="1">
            <a:off x="6978807" y="5694403"/>
            <a:ext cx="565893" cy="3587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0F5F824-9AB7-4A96-9911-D02246986917}"/>
              </a:ext>
            </a:extLst>
          </p:cNvPr>
          <p:cNvSpPr/>
          <p:nvPr/>
        </p:nvSpPr>
        <p:spPr>
          <a:xfrm rot="5400000">
            <a:off x="3560992" y="5013742"/>
            <a:ext cx="1367958"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8" name="Straight Arrow Connector 27">
            <a:extLst>
              <a:ext uri="{FF2B5EF4-FFF2-40B4-BE49-F238E27FC236}">
                <a16:creationId xmlns:a16="http://schemas.microsoft.com/office/drawing/2014/main" id="{A22B501D-44DA-4073-9565-11E9E8039D2F}"/>
              </a:ext>
            </a:extLst>
          </p:cNvPr>
          <p:cNvCxnSpPr>
            <a:cxnSpLocks/>
          </p:cNvCxnSpPr>
          <p:nvPr/>
        </p:nvCxnSpPr>
        <p:spPr>
          <a:xfrm flipH="1">
            <a:off x="4726201" y="4449072"/>
            <a:ext cx="2818499" cy="6082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40E644C-21A6-4F51-BB69-EAE1E1C08EAA}"/>
              </a:ext>
            </a:extLst>
          </p:cNvPr>
          <p:cNvSpPr/>
          <p:nvPr/>
        </p:nvSpPr>
        <p:spPr>
          <a:xfrm>
            <a:off x="1035284" y="3997982"/>
            <a:ext cx="5987144" cy="4699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Simplified expression:</a:t>
            </a:r>
          </a:p>
        </p:txBody>
      </p:sp>
      <p:sp>
        <p:nvSpPr>
          <p:cNvPr id="26" name="TextBox 25">
            <a:extLst>
              <a:ext uri="{FF2B5EF4-FFF2-40B4-BE49-F238E27FC236}">
                <a16:creationId xmlns:a16="http://schemas.microsoft.com/office/drawing/2014/main" id="{05CA37B3-C4CE-42E2-8AFB-7038FB8F4ABF}"/>
              </a:ext>
            </a:extLst>
          </p:cNvPr>
          <p:cNvSpPr txBox="1"/>
          <p:nvPr/>
        </p:nvSpPr>
        <p:spPr>
          <a:xfrm>
            <a:off x="4508492" y="4001552"/>
            <a:ext cx="435414" cy="461665"/>
          </a:xfrm>
          <a:prstGeom prst="rect">
            <a:avLst/>
          </a:prstGeom>
          <a:noFill/>
        </p:spPr>
        <p:txBody>
          <a:bodyPr wrap="square">
            <a:spAutoFit/>
          </a:bodyPr>
          <a:lstStyle/>
          <a:p>
            <a:pPr algn="ctr"/>
            <a:r>
              <a:rPr lang="en-GB" sz="2400" b="1" i="0" dirty="0">
                <a:solidFill>
                  <a:schemeClr val="tx1"/>
                </a:solidFill>
                <a:effectLst/>
              </a:rPr>
              <a:t>V</a:t>
            </a:r>
            <a:endParaRPr lang="en-GB" dirty="0"/>
          </a:p>
        </p:txBody>
      </p:sp>
      <p:sp>
        <p:nvSpPr>
          <p:cNvPr id="25" name="TextBox 24">
            <a:extLst>
              <a:ext uri="{FF2B5EF4-FFF2-40B4-BE49-F238E27FC236}">
                <a16:creationId xmlns:a16="http://schemas.microsoft.com/office/drawing/2014/main" id="{CD32C0E2-84DC-40EC-88C7-1DA32956BB6C}"/>
              </a:ext>
            </a:extLst>
          </p:cNvPr>
          <p:cNvSpPr txBox="1"/>
          <p:nvPr/>
        </p:nvSpPr>
        <p:spPr>
          <a:xfrm>
            <a:off x="7477335" y="5320055"/>
            <a:ext cx="642063" cy="461665"/>
          </a:xfrm>
          <a:prstGeom prst="rect">
            <a:avLst/>
          </a:prstGeom>
          <a:noFill/>
        </p:spPr>
        <p:txBody>
          <a:bodyPr wrap="square">
            <a:spAutoFit/>
          </a:bodyPr>
          <a:lstStyle/>
          <a:p>
            <a:r>
              <a:rPr lang="en-GB" sz="2400" b="1" i="0" dirty="0">
                <a:solidFill>
                  <a:schemeClr val="tx1"/>
                </a:solidFill>
                <a:effectLst/>
              </a:rPr>
              <a:t>¬D</a:t>
            </a:r>
            <a:endParaRPr lang="en-GB" dirty="0"/>
          </a:p>
        </p:txBody>
      </p:sp>
      <p:sp>
        <p:nvSpPr>
          <p:cNvPr id="29" name="TextBox 28">
            <a:extLst>
              <a:ext uri="{FF2B5EF4-FFF2-40B4-BE49-F238E27FC236}">
                <a16:creationId xmlns:a16="http://schemas.microsoft.com/office/drawing/2014/main" id="{6810E9D2-1659-4A32-BB01-D9D8D5DCC2E1}"/>
              </a:ext>
            </a:extLst>
          </p:cNvPr>
          <p:cNvSpPr txBox="1"/>
          <p:nvPr/>
        </p:nvSpPr>
        <p:spPr>
          <a:xfrm>
            <a:off x="7066145" y="3987407"/>
            <a:ext cx="1514325" cy="461665"/>
          </a:xfrm>
          <a:prstGeom prst="rect">
            <a:avLst/>
          </a:prstGeom>
          <a:noFill/>
        </p:spPr>
        <p:txBody>
          <a:bodyPr wrap="square">
            <a:spAutoFit/>
          </a:bodyPr>
          <a:lstStyle/>
          <a:p>
            <a:r>
              <a:rPr lang="en-GB" sz="2400" b="1" i="0" dirty="0">
                <a:solidFill>
                  <a:schemeClr val="tx1"/>
                </a:solidFill>
                <a:effectLst/>
              </a:rPr>
              <a:t>¬A ∧ B ∧ C</a:t>
            </a:r>
            <a:endParaRPr lang="en-GB" dirty="0"/>
          </a:p>
        </p:txBody>
      </p:sp>
    </p:spTree>
    <p:extLst>
      <p:ext uri="{BB962C8B-B14F-4D97-AF65-F5344CB8AC3E}">
        <p14:creationId xmlns:p14="http://schemas.microsoft.com/office/powerpoint/2010/main" val="213522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8"/>
                                        </p:tgtEl>
                                      </p:cBhvr>
                                    </p:animEffect>
                                    <p:set>
                                      <p:cBhvr>
                                        <p:cTn id="7" dur="1" fill="hold">
                                          <p:stCondLst>
                                            <p:cond delay="999"/>
                                          </p:stCondLst>
                                        </p:cTn>
                                        <p:tgtEl>
                                          <p:spTgt spid="2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3"/>
                                        </p:tgtEl>
                                      </p:cBhvr>
                                    </p:animEffect>
                                    <p:set>
                                      <p:cBhvr>
                                        <p:cTn id="10" dur="1" fill="hold">
                                          <p:stCondLst>
                                            <p:cond delay="999"/>
                                          </p:stCondLst>
                                        </p:cTn>
                                        <p:tgtEl>
                                          <p:spTgt spid="23"/>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childTnLst>
                          </p:cTn>
                        </p:par>
                        <p:par>
                          <p:cTn id="19" fill="hold">
                            <p:stCondLst>
                              <p:cond delay="3000"/>
                            </p:stCondLst>
                            <p:childTnLst>
                              <p:par>
                                <p:cTn id="20" presetID="42" presetClass="path" presetSubtype="0" accel="50000" decel="50000" fill="hold" grpId="0" nodeType="afterEffect">
                                  <p:stCondLst>
                                    <p:cond delay="0"/>
                                  </p:stCondLst>
                                  <p:childTnLst>
                                    <p:animMotion origin="layout" path="M 3.33333E-6 3.7037E-6 L -0.18542 0.00139 " pathEditMode="relative" rAng="0" ptsTypes="AA">
                                      <p:cBhvr>
                                        <p:cTn id="21" dur="2000" fill="hold"/>
                                        <p:tgtEl>
                                          <p:spTgt spid="29"/>
                                        </p:tgtEl>
                                        <p:attrNameLst>
                                          <p:attrName>ppt_x</p:attrName>
                                          <p:attrName>ppt_y</p:attrName>
                                        </p:attrNameLst>
                                      </p:cBhvr>
                                      <p:rCtr x="-9271" y="69"/>
                                    </p:animMotion>
                                  </p:childTnLst>
                                </p:cTn>
                              </p:par>
                              <p:par>
                                <p:cTn id="22" presetID="42" presetClass="path" presetSubtype="0" accel="50000" decel="50000" fill="hold" grpId="0" nodeType="withEffect">
                                  <p:stCondLst>
                                    <p:cond delay="0"/>
                                  </p:stCondLst>
                                  <p:childTnLst>
                                    <p:animMotion origin="layout" path="M -3.33333E-6 7.40741E-7 L -0.27929 -0.19282 " pathEditMode="relative" rAng="0" ptsTypes="AA">
                                      <p:cBhvr>
                                        <p:cTn id="23" dur="2000" fill="hold"/>
                                        <p:tgtEl>
                                          <p:spTgt spid="25"/>
                                        </p:tgtEl>
                                        <p:attrNameLst>
                                          <p:attrName>ppt_x</p:attrName>
                                          <p:attrName>ppt_y</p:attrName>
                                        </p:attrNameLst>
                                      </p:cBhvr>
                                      <p:rCtr x="-13971" y="-9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5"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3A2C081-5208-4B67-841D-8B7D37747A58}"/>
              </a:ext>
            </a:extLst>
          </p:cNvPr>
          <p:cNvGraphicFramePr>
            <a:graphicFrameLocks noGrp="1"/>
          </p:cNvGraphicFramePr>
          <p:nvPr>
            <p:extLst>
              <p:ext uri="{D42A27DB-BD31-4B8C-83A1-F6EECF244321}">
                <p14:modId xmlns:p14="http://schemas.microsoft.com/office/powerpoint/2010/main" val="3420481458"/>
              </p:ext>
            </p:extLst>
          </p:nvPr>
        </p:nvGraphicFramePr>
        <p:xfrm>
          <a:off x="220904" y="991261"/>
          <a:ext cx="6905058" cy="5475988"/>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6">
                  <a:txBody>
                    <a:bodyPr/>
                    <a:lstStyle/>
                    <a:p>
                      <a:pPr algn="l"/>
                      <a:r>
                        <a:rPr lang="en-GB" sz="2400" b="1" dirty="0"/>
                        <a:t>Expression: </a:t>
                      </a:r>
                      <a:r>
                        <a:rPr lang="pt-BR" sz="2400" b="1" dirty="0"/>
                        <a:t>¬A ∧ B ∧ C ∧ D V ¬A ∧ B ∧ C V ¬D</a:t>
                      </a:r>
                    </a:p>
                    <a:p>
                      <a:pPr algn="l"/>
                      <a:r>
                        <a:rPr lang="en-GB" sz="2400" b="1" noProof="0" dirty="0"/>
                        <a:t>Simplified</a:t>
                      </a:r>
                      <a:r>
                        <a:rPr lang="pt-BR" sz="2400" b="1" dirty="0"/>
                        <a:t> expression: ¬D V ¬A ∧ B ∧ C</a:t>
                      </a: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solidFill>
                            <a:schemeClr val="tx1"/>
                          </a:solidFill>
                        </a:rPr>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chemeClr val="tx1"/>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solidFill>
                            <a:schemeClr val="tx1"/>
                          </a:solidFill>
                        </a:rPr>
                        <a:t>C D</a:t>
                      </a:r>
                    </a:p>
                  </a:txBody>
                  <a:tcPr marL="125183" marR="125183" marT="62591" marB="62591" anchor="ctr">
                    <a:solidFill>
                      <a:srgbClr val="F8D7CD"/>
                    </a:solidFill>
                  </a:tcPr>
                </a:tc>
                <a:tc>
                  <a:txBody>
                    <a:bodyPr/>
                    <a:lstStyle/>
                    <a:p>
                      <a:pPr algn="ctr"/>
                      <a:r>
                        <a:rPr lang="en-GB" sz="2500" dirty="0">
                          <a:solidFill>
                            <a:schemeClr val="tx1"/>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sp>
        <p:nvSpPr>
          <p:cNvPr id="2" name="Rectangle 1">
            <a:extLst>
              <a:ext uri="{FF2B5EF4-FFF2-40B4-BE49-F238E27FC236}">
                <a16:creationId xmlns:a16="http://schemas.microsoft.com/office/drawing/2014/main" id="{99538329-3E68-4E1D-8425-C735CFE71B79}"/>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2166A2-97C4-4985-BF14-5083D3094B89}"/>
              </a:ext>
            </a:extLst>
          </p:cNvPr>
          <p:cNvSpPr/>
          <p:nvPr/>
        </p:nvSpPr>
        <p:spPr>
          <a:xfrm>
            <a:off x="8520652" y="1075982"/>
            <a:ext cx="3529637" cy="562961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This simplified expression could also be written as ¬A ∧ B ∧ C V ¬D, and there are many other valid combinations.</a:t>
            </a:r>
          </a:p>
          <a:p>
            <a:pPr marL="742950" lvl="1"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order of your simplified expression is determined only by the order in which you consider the boxes and variables.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However, because of the law of commutation, each version is valid and will be accepted in the exam.</a:t>
            </a:r>
          </a:p>
          <a:p>
            <a:pPr marL="742950" lvl="1" indent="-285750">
              <a:buFont typeface="Arial" panose="020B0604020202020204" pitchFamily="34" charset="0"/>
              <a:buChar char="•"/>
            </a:pPr>
            <a:endParaRPr lang="en-GB" sz="1600" dirty="0">
              <a:solidFill>
                <a:schemeClr val="tx1"/>
              </a:solidFill>
            </a:endParaRPr>
          </a:p>
        </p:txBody>
      </p:sp>
      <p:cxnSp>
        <p:nvCxnSpPr>
          <p:cNvPr id="5" name="Straight Connector 4">
            <a:extLst>
              <a:ext uri="{FF2B5EF4-FFF2-40B4-BE49-F238E27FC236}">
                <a16:creationId xmlns:a16="http://schemas.microsoft.com/office/drawing/2014/main" id="{6E6C31C5-AA99-42A9-8589-B7E16D21F1BA}"/>
              </a:ext>
            </a:extLst>
          </p:cNvPr>
          <p:cNvCxnSpPr>
            <a:cxnSpLocks/>
          </p:cNvCxnSpPr>
          <p:nvPr/>
        </p:nvCxnSpPr>
        <p:spPr>
          <a:xfrm flipH="1" flipV="1">
            <a:off x="220904" y="1848649"/>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9CFF2-C887-4152-9901-6EA6CAFD70AB}"/>
              </a:ext>
            </a:extLst>
          </p:cNvPr>
          <p:cNvSpPr txBox="1"/>
          <p:nvPr/>
        </p:nvSpPr>
        <p:spPr>
          <a:xfrm>
            <a:off x="1614297" y="2008742"/>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5B749252-5FCE-4036-8C64-D63ABE3028A5}"/>
              </a:ext>
            </a:extLst>
          </p:cNvPr>
          <p:cNvSpPr txBox="1"/>
          <p:nvPr/>
        </p:nvSpPr>
        <p:spPr>
          <a:xfrm>
            <a:off x="477631" y="2710070"/>
            <a:ext cx="726705" cy="477054"/>
          </a:xfrm>
          <a:prstGeom prst="rect">
            <a:avLst/>
          </a:prstGeom>
          <a:noFill/>
        </p:spPr>
        <p:txBody>
          <a:bodyPr wrap="square" rtlCol="0">
            <a:spAutoFit/>
          </a:bodyPr>
          <a:lstStyle/>
          <a:p>
            <a:r>
              <a:rPr lang="en-GB" sz="2500" b="1" dirty="0"/>
              <a:t>C D</a:t>
            </a:r>
          </a:p>
        </p:txBody>
      </p:sp>
      <p:grpSp>
        <p:nvGrpSpPr>
          <p:cNvPr id="8" name="Group 7">
            <a:extLst>
              <a:ext uri="{FF2B5EF4-FFF2-40B4-BE49-F238E27FC236}">
                <a16:creationId xmlns:a16="http://schemas.microsoft.com/office/drawing/2014/main" id="{8FF7410B-9247-421F-8694-71DFE44122FD}"/>
              </a:ext>
            </a:extLst>
          </p:cNvPr>
          <p:cNvGrpSpPr/>
          <p:nvPr/>
        </p:nvGrpSpPr>
        <p:grpSpPr>
          <a:xfrm>
            <a:off x="2589080" y="3123731"/>
            <a:ext cx="4405734" cy="3449108"/>
            <a:chOff x="2589080" y="3004859"/>
            <a:chExt cx="4405734" cy="3449108"/>
          </a:xfrm>
        </p:grpSpPr>
        <p:grpSp>
          <p:nvGrpSpPr>
            <p:cNvPr id="9" name="Group 8">
              <a:extLst>
                <a:ext uri="{FF2B5EF4-FFF2-40B4-BE49-F238E27FC236}">
                  <a16:creationId xmlns:a16="http://schemas.microsoft.com/office/drawing/2014/main" id="{9E1A38E9-685D-4F4D-996E-5B36721BCE1C}"/>
                </a:ext>
              </a:extLst>
            </p:cNvPr>
            <p:cNvGrpSpPr/>
            <p:nvPr/>
          </p:nvGrpSpPr>
          <p:grpSpPr>
            <a:xfrm>
              <a:off x="2590799" y="3004859"/>
              <a:ext cx="4404015" cy="863911"/>
              <a:chOff x="2590799" y="3004859"/>
              <a:chExt cx="4404015" cy="863911"/>
            </a:xfrm>
          </p:grpSpPr>
          <p:cxnSp>
            <p:nvCxnSpPr>
              <p:cNvPr id="15" name="Straight Connector 14">
                <a:extLst>
                  <a:ext uri="{FF2B5EF4-FFF2-40B4-BE49-F238E27FC236}">
                    <a16:creationId xmlns:a16="http://schemas.microsoft.com/office/drawing/2014/main" id="{8F356326-6BFE-4CAB-8321-DD21E4139AFB}"/>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DD90E-2886-4A7D-A127-8ABFA0C196C2}"/>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A3EC5-37C9-4BBA-8E9D-C5262CF3877D}"/>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30CA95-4552-4814-B865-220AD12AB18D}"/>
                  </a:ext>
                </a:extLst>
              </p:cNvPr>
              <p:cNvCxnSpPr/>
              <p:nvPr/>
            </p:nvCxnSpPr>
            <p:spPr>
              <a:xfrm>
                <a:off x="6980525" y="3004859"/>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4D16740-3259-4B66-8C29-F52B0C58D98F}"/>
                </a:ext>
              </a:extLst>
            </p:cNvPr>
            <p:cNvGrpSpPr/>
            <p:nvPr/>
          </p:nvGrpSpPr>
          <p:grpSpPr>
            <a:xfrm flipV="1">
              <a:off x="2589080" y="5599200"/>
              <a:ext cx="4404015" cy="854767"/>
              <a:chOff x="2590799" y="3014003"/>
              <a:chExt cx="4404015" cy="854767"/>
            </a:xfrm>
          </p:grpSpPr>
          <p:cxnSp>
            <p:nvCxnSpPr>
              <p:cNvPr id="11" name="Straight Connector 10">
                <a:extLst>
                  <a:ext uri="{FF2B5EF4-FFF2-40B4-BE49-F238E27FC236}">
                    <a16:creationId xmlns:a16="http://schemas.microsoft.com/office/drawing/2014/main" id="{BF7F9308-6C32-4C00-81AC-B3E72BBDEE64}"/>
                  </a:ext>
                </a:extLst>
              </p:cNvPr>
              <p:cNvCxnSpPr/>
              <p:nvPr/>
            </p:nvCxnSpPr>
            <p:spPr>
              <a:xfrm>
                <a:off x="2599026" y="3025258"/>
                <a:ext cx="4395788" cy="0"/>
              </a:xfrm>
              <a:prstGeom prst="line">
                <a:avLst/>
              </a:prstGeom>
              <a:ln w="38100">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7E616-3579-459E-834C-5981292762F9}"/>
                  </a:ext>
                </a:extLst>
              </p:cNvPr>
              <p:cNvCxnSpPr/>
              <p:nvPr/>
            </p:nvCxnSpPr>
            <p:spPr>
              <a:xfrm>
                <a:off x="2604582" y="3020488"/>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638C-0CD5-482D-9D20-D19CAECA652A}"/>
                  </a:ext>
                </a:extLst>
              </p:cNvPr>
              <p:cNvCxnSpPr>
                <a:cxnSpLocks/>
              </p:cNvCxnSpPr>
              <p:nvPr/>
            </p:nvCxnSpPr>
            <p:spPr>
              <a:xfrm flipH="1">
                <a:off x="2590799" y="3868770"/>
                <a:ext cx="4404015" cy="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1A7F3-870C-4197-A9E1-02B6BCAB0DC6}"/>
                  </a:ext>
                </a:extLst>
              </p:cNvPr>
              <p:cNvCxnSpPr/>
              <p:nvPr/>
            </p:nvCxnSpPr>
            <p:spPr>
              <a:xfrm>
                <a:off x="6980525" y="3014003"/>
                <a:ext cx="0" cy="848282"/>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9" name="Rectangle 18">
            <a:extLst>
              <a:ext uri="{FF2B5EF4-FFF2-40B4-BE49-F238E27FC236}">
                <a16:creationId xmlns:a16="http://schemas.microsoft.com/office/drawing/2014/main" id="{40F5F824-9AB7-4A96-9911-D02246986917}"/>
              </a:ext>
            </a:extLst>
          </p:cNvPr>
          <p:cNvSpPr/>
          <p:nvPr/>
        </p:nvSpPr>
        <p:spPr>
          <a:xfrm rot="5400000">
            <a:off x="3560992" y="5132614"/>
            <a:ext cx="1367958" cy="96245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7673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4E5A0B8-DF52-4CA6-8E21-E8D69AA612EA}"/>
              </a:ext>
            </a:extLst>
          </p:cNvPr>
          <p:cNvPicPr>
            <a:picLocks noChangeAspect="1"/>
          </p:cNvPicPr>
          <p:nvPr/>
        </p:nvPicPr>
        <p:blipFill>
          <a:blip r:embed="rId2"/>
          <a:stretch>
            <a:fillRect/>
          </a:stretch>
        </p:blipFill>
        <p:spPr>
          <a:xfrm>
            <a:off x="0" y="415744"/>
            <a:ext cx="12192000" cy="2438400"/>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4C66A59F-2611-4CD7-AE9B-D62C0C3C8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51" y="824969"/>
            <a:ext cx="1470976" cy="1470976"/>
          </a:xfrm>
          <a:prstGeom prst="rect">
            <a:avLst/>
          </a:prstGeom>
        </p:spPr>
      </p:pic>
      <p:sp>
        <p:nvSpPr>
          <p:cNvPr id="17" name="TextBox 16">
            <a:extLst>
              <a:ext uri="{FF2B5EF4-FFF2-40B4-BE49-F238E27FC236}">
                <a16:creationId xmlns:a16="http://schemas.microsoft.com/office/drawing/2014/main" id="{C173DBB5-0C46-42EF-A5DE-7DBA8A354C3C}"/>
              </a:ext>
            </a:extLst>
          </p:cNvPr>
          <p:cNvSpPr txBox="1"/>
          <p:nvPr/>
        </p:nvSpPr>
        <p:spPr>
          <a:xfrm>
            <a:off x="1529854" y="3311359"/>
            <a:ext cx="9132292" cy="954107"/>
          </a:xfrm>
          <a:prstGeom prst="rect">
            <a:avLst/>
          </a:prstGeom>
          <a:noFill/>
        </p:spPr>
        <p:txBody>
          <a:bodyPr wrap="square">
            <a:spAutoFit/>
          </a:bodyPr>
          <a:lstStyle/>
          <a:p>
            <a:pPr marL="342900" indent="-342900">
              <a:buFont typeface="Arial" panose="020B0604020202020204" pitchFamily="34" charset="0"/>
              <a:buChar char="•"/>
            </a:pPr>
            <a:r>
              <a:rPr lang="en-GB" sz="2800" dirty="0"/>
              <a:t>How can Karnaugh maps be used to simplify Boolean expressions?</a:t>
            </a:r>
          </a:p>
        </p:txBody>
      </p:sp>
      <p:sp>
        <p:nvSpPr>
          <p:cNvPr id="13" name="Rectangle 12">
            <a:extLst>
              <a:ext uri="{FF2B5EF4-FFF2-40B4-BE49-F238E27FC236}">
                <a16:creationId xmlns:a16="http://schemas.microsoft.com/office/drawing/2014/main" id="{B1F1938E-8769-44AB-8F10-383347A5A6E1}"/>
              </a:ext>
            </a:extLst>
          </p:cNvPr>
          <p:cNvSpPr/>
          <p:nvPr/>
        </p:nvSpPr>
        <p:spPr>
          <a:xfrm>
            <a:off x="2277502" y="1063494"/>
            <a:ext cx="6960765" cy="993926"/>
          </a:xfrm>
          <a:prstGeom prst="rect">
            <a:avLst/>
          </a:prstGeom>
        </p:spPr>
        <p:txBody>
          <a:bodyPr wrap="square">
            <a:spAutoFit/>
          </a:bodyPr>
          <a:lstStyle/>
          <a:p>
            <a:pPr>
              <a:lnSpc>
                <a:spcPct val="107000"/>
              </a:lnSpc>
              <a:spcAft>
                <a:spcPts val="800"/>
              </a:spcAft>
            </a:pPr>
            <a:r>
              <a:rPr lang="en-GB"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Having watched this video, you should be able to answer the following key question.</a:t>
            </a:r>
            <a:endParaRPr lang="en-GB" sz="1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67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342EC1-2AFD-4406-9F14-4D674F90CAE8}"/>
              </a:ext>
            </a:extLst>
          </p:cNvPr>
          <p:cNvSpPr txBox="1"/>
          <p:nvPr/>
        </p:nvSpPr>
        <p:spPr>
          <a:xfrm>
            <a:off x="304800" y="92954"/>
            <a:ext cx="987927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C00000"/>
                </a:solidFill>
                <a:latin typeface="Century Gothic" panose="020B0502020202020204" pitchFamily="34" charset="0"/>
                <a:ea typeface="+mj-ea"/>
                <a:cs typeface="+mj-cs"/>
              </a:rPr>
              <a:t>SLR15 Boolean algebra</a:t>
            </a:r>
          </a:p>
        </p:txBody>
      </p:sp>
      <p:sp>
        <p:nvSpPr>
          <p:cNvPr id="6" name="TextBox 5">
            <a:extLst>
              <a:ext uri="{FF2B5EF4-FFF2-40B4-BE49-F238E27FC236}">
                <a16:creationId xmlns:a16="http://schemas.microsoft.com/office/drawing/2014/main" id="{5FABF442-A178-4CA8-8D0A-DF0A8E18C046}"/>
              </a:ext>
            </a:extLst>
          </p:cNvPr>
          <p:cNvSpPr txBox="1"/>
          <p:nvPr/>
        </p:nvSpPr>
        <p:spPr>
          <a:xfrm>
            <a:off x="927651" y="1650609"/>
            <a:ext cx="8473523" cy="3450613"/>
          </a:xfrm>
          <a:prstGeom prst="rect">
            <a:avLst/>
          </a:prstGeom>
        </p:spPr>
        <p:txBody>
          <a:bodyPr vert="horz" lIns="91440" tIns="45720" rIns="91440" bIns="45720" rtlCol="0" anchor="ctr">
            <a:normAutofit/>
          </a:bodyPr>
          <a:lstStyle/>
          <a:p>
            <a:pPr algn="ctr">
              <a:lnSpc>
                <a:spcPct val="90000"/>
              </a:lnSpc>
              <a:spcAft>
                <a:spcPts val="1200"/>
              </a:spcAft>
            </a:pPr>
            <a:r>
              <a:rPr lang="en-GB" sz="4000">
                <a:solidFill>
                  <a:srgbClr val="C00000"/>
                </a:solidFill>
              </a:rPr>
              <a:t>Boolean Algebra cheat sheet</a:t>
            </a:r>
            <a:endParaRPr lang="en-US" sz="4000" dirty="0">
              <a:solidFill>
                <a:srgbClr val="C00000"/>
              </a:solidFill>
            </a:endParaRPr>
          </a:p>
        </p:txBody>
      </p:sp>
      <p:pic>
        <p:nvPicPr>
          <p:cNvPr id="7" name="Picture 6" descr="A close up of a sign&#10;&#10;Description automatically generated">
            <a:extLst>
              <a:ext uri="{FF2B5EF4-FFF2-40B4-BE49-F238E27FC236}">
                <a16:creationId xmlns:a16="http://schemas.microsoft.com/office/drawing/2014/main" id="{D0590891-F990-439E-B303-C9EF7D49F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92" y="2662950"/>
            <a:ext cx="1403535" cy="1403535"/>
          </a:xfrm>
          <a:prstGeom prst="rect">
            <a:avLst/>
          </a:prstGeom>
        </p:spPr>
      </p:pic>
    </p:spTree>
    <p:extLst>
      <p:ext uri="{BB962C8B-B14F-4D97-AF65-F5344CB8AC3E}">
        <p14:creationId xmlns:p14="http://schemas.microsoft.com/office/powerpoint/2010/main" val="1549341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2689DEB4-FE9D-46E4-BB63-DF54C6041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8506">
            <a:off x="244098" y="892877"/>
            <a:ext cx="8032106" cy="5680163"/>
          </a:xfrm>
          <a:prstGeom prst="rect">
            <a:avLst/>
          </a:prstGeom>
          <a:effectLst>
            <a:outerShdw blurRad="50800" dist="38100" dir="2700000" algn="tl" rotWithShape="0">
              <a:prstClr val="black">
                <a:alpha val="40000"/>
              </a:prstClr>
            </a:outerShdw>
          </a:effectLst>
        </p:spPr>
      </p:pic>
      <p:pic>
        <p:nvPicPr>
          <p:cNvPr id="3" name="Picture 2" descr="Table, calendar&#10;&#10;Description automatically generated">
            <a:extLst>
              <a:ext uri="{FF2B5EF4-FFF2-40B4-BE49-F238E27FC236}">
                <a16:creationId xmlns:a16="http://schemas.microsoft.com/office/drawing/2014/main" id="{20F07586-8880-4719-A053-3356B4451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433">
            <a:off x="3986508" y="892876"/>
            <a:ext cx="8030576" cy="56801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9998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17B2EE0-163E-46C8-AB4C-CD02326C73DB}"/>
              </a:ext>
            </a:extLst>
          </p:cNvPr>
          <p:cNvGrpSpPr/>
          <p:nvPr/>
        </p:nvGrpSpPr>
        <p:grpSpPr>
          <a:xfrm>
            <a:off x="2184400" y="638252"/>
            <a:ext cx="7823200" cy="6219748"/>
            <a:chOff x="175491" y="538066"/>
            <a:chExt cx="7176654" cy="5705719"/>
          </a:xfrm>
        </p:grpSpPr>
        <p:grpSp>
          <p:nvGrpSpPr>
            <p:cNvPr id="7" name="Group 6">
              <a:extLst>
                <a:ext uri="{FF2B5EF4-FFF2-40B4-BE49-F238E27FC236}">
                  <a16:creationId xmlns:a16="http://schemas.microsoft.com/office/drawing/2014/main" id="{ECC1636E-157A-42F4-A432-158032431B90}"/>
                </a:ext>
              </a:extLst>
            </p:cNvPr>
            <p:cNvGrpSpPr/>
            <p:nvPr/>
          </p:nvGrpSpPr>
          <p:grpSpPr>
            <a:xfrm>
              <a:off x="2588843" y="5018756"/>
              <a:ext cx="2356649" cy="1225029"/>
              <a:chOff x="2588843" y="5471334"/>
              <a:chExt cx="2356649" cy="1225029"/>
            </a:xfrm>
          </p:grpSpPr>
          <p:sp>
            <p:nvSpPr>
              <p:cNvPr id="12" name="Freeform: Shape 11">
                <a:extLst>
                  <a:ext uri="{FF2B5EF4-FFF2-40B4-BE49-F238E27FC236}">
                    <a16:creationId xmlns:a16="http://schemas.microsoft.com/office/drawing/2014/main" id="{474BF0C5-4390-427F-9363-208D72254E18}"/>
                  </a:ext>
                </a:extLst>
              </p:cNvPr>
              <p:cNvSpPr/>
              <p:nvPr/>
            </p:nvSpPr>
            <p:spPr>
              <a:xfrm>
                <a:off x="2589874" y="5471334"/>
                <a:ext cx="2355104" cy="1225029"/>
              </a:xfrm>
              <a:custGeom>
                <a:avLst/>
                <a:gdLst>
                  <a:gd name="connsiteX0" fmla="*/ 1152152 w 1153666"/>
                  <a:gd name="connsiteY0" fmla="*/ 541817 h 568879"/>
                  <a:gd name="connsiteX1" fmla="*/ 1068827 w 1153666"/>
                  <a:gd name="connsiteY1" fmla="*/ 501670 h 568879"/>
                  <a:gd name="connsiteX2" fmla="*/ 977170 w 1153666"/>
                  <a:gd name="connsiteY2" fmla="*/ 361786 h 568879"/>
                  <a:gd name="connsiteX3" fmla="*/ 926670 w 1153666"/>
                  <a:gd name="connsiteY3" fmla="*/ -45 h 568879"/>
                  <a:gd name="connsiteX4" fmla="*/ 224724 w 1153666"/>
                  <a:gd name="connsiteY4" fmla="*/ -45 h 568879"/>
                  <a:gd name="connsiteX5" fmla="*/ 174224 w 1153666"/>
                  <a:gd name="connsiteY5" fmla="*/ 361786 h 568879"/>
                  <a:gd name="connsiteX6" fmla="*/ 82315 w 1153666"/>
                  <a:gd name="connsiteY6" fmla="*/ 501670 h 568879"/>
                  <a:gd name="connsiteX7" fmla="*/ 82315 w 1153666"/>
                  <a:gd name="connsiteY7" fmla="*/ 501670 h 568879"/>
                  <a:gd name="connsiteX8" fmla="*/ 0 w 1153666"/>
                  <a:gd name="connsiteY8" fmla="*/ 541313 h 568879"/>
                  <a:gd name="connsiteX9" fmla="*/ 0 w 1153666"/>
                  <a:gd name="connsiteY9" fmla="*/ 543585 h 568879"/>
                  <a:gd name="connsiteX10" fmla="*/ 25250 w 1153666"/>
                  <a:gd name="connsiteY10" fmla="*/ 568835 h 568879"/>
                  <a:gd name="connsiteX11" fmla="*/ 1128417 w 1153666"/>
                  <a:gd name="connsiteY11" fmla="*/ 568835 h 568879"/>
                  <a:gd name="connsiteX12" fmla="*/ 1153667 w 1153666"/>
                  <a:gd name="connsiteY12" fmla="*/ 543585 h 568879"/>
                  <a:gd name="connsiteX13" fmla="*/ 1152152 w 1153666"/>
                  <a:gd name="connsiteY13" fmla="*/ 541817 h 56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3666" h="568879">
                    <a:moveTo>
                      <a:pt x="1152152" y="541817"/>
                    </a:moveTo>
                    <a:lnTo>
                      <a:pt x="1068827" y="501670"/>
                    </a:lnTo>
                    <a:cubicBezTo>
                      <a:pt x="1021105" y="478440"/>
                      <a:pt x="984240" y="413043"/>
                      <a:pt x="977170" y="361786"/>
                    </a:cubicBezTo>
                    <a:lnTo>
                      <a:pt x="926670" y="-45"/>
                    </a:lnTo>
                    <a:lnTo>
                      <a:pt x="224724" y="-45"/>
                    </a:lnTo>
                    <a:lnTo>
                      <a:pt x="174224" y="361786"/>
                    </a:lnTo>
                    <a:cubicBezTo>
                      <a:pt x="167154" y="412286"/>
                      <a:pt x="130037" y="478440"/>
                      <a:pt x="82315" y="501670"/>
                    </a:cubicBezTo>
                    <a:lnTo>
                      <a:pt x="82315" y="501670"/>
                    </a:lnTo>
                    <a:lnTo>
                      <a:pt x="0" y="541313"/>
                    </a:lnTo>
                    <a:cubicBezTo>
                      <a:pt x="47" y="542069"/>
                      <a:pt x="47" y="542828"/>
                      <a:pt x="0" y="543585"/>
                    </a:cubicBezTo>
                    <a:lnTo>
                      <a:pt x="25250" y="568835"/>
                    </a:lnTo>
                    <a:lnTo>
                      <a:pt x="1128417" y="568835"/>
                    </a:lnTo>
                    <a:lnTo>
                      <a:pt x="1153667" y="543585"/>
                    </a:lnTo>
                    <a:cubicBezTo>
                      <a:pt x="1152977" y="543184"/>
                      <a:pt x="1152443" y="542561"/>
                      <a:pt x="1152152" y="541817"/>
                    </a:cubicBezTo>
                    <a:close/>
                  </a:path>
                </a:pathLst>
              </a:custGeom>
              <a:solidFill>
                <a:srgbClr val="7E7E7E"/>
              </a:solidFill>
              <a:ln w="2521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A089A578-ACF1-48CE-94CB-ECFCE42429A5}"/>
                  </a:ext>
                </a:extLst>
              </p:cNvPr>
              <p:cNvSpPr/>
              <p:nvPr/>
            </p:nvSpPr>
            <p:spPr>
              <a:xfrm>
                <a:off x="2616678" y="5492540"/>
                <a:ext cx="2309744" cy="1178811"/>
              </a:xfrm>
              <a:custGeom>
                <a:avLst/>
                <a:gdLst>
                  <a:gd name="connsiteX0" fmla="*/ 1110237 w 1131446"/>
                  <a:gd name="connsiteY0" fmla="*/ 547372 h 547416"/>
                  <a:gd name="connsiteX1" fmla="*/ 16160 w 1131446"/>
                  <a:gd name="connsiteY1" fmla="*/ 547372 h 547416"/>
                  <a:gd name="connsiteX2" fmla="*/ 0 w 1131446"/>
                  <a:gd name="connsiteY2" fmla="*/ 535758 h 547416"/>
                  <a:gd name="connsiteX3" fmla="*/ 75750 w 1131446"/>
                  <a:gd name="connsiteY3" fmla="*/ 501670 h 547416"/>
                  <a:gd name="connsiteX4" fmla="*/ 141399 w 1131446"/>
                  <a:gd name="connsiteY4" fmla="*/ 438293 h 547416"/>
                  <a:gd name="connsiteX5" fmla="*/ 173467 w 1131446"/>
                  <a:gd name="connsiteY5" fmla="*/ 353454 h 547416"/>
                  <a:gd name="connsiteX6" fmla="*/ 221946 w 1131446"/>
                  <a:gd name="connsiteY6" fmla="*/ -45 h 547416"/>
                  <a:gd name="connsiteX7" fmla="*/ 903693 w 1131446"/>
                  <a:gd name="connsiteY7" fmla="*/ -45 h 547416"/>
                  <a:gd name="connsiteX8" fmla="*/ 952173 w 1131446"/>
                  <a:gd name="connsiteY8" fmla="*/ 353454 h 547416"/>
                  <a:gd name="connsiteX9" fmla="*/ 984240 w 1131446"/>
                  <a:gd name="connsiteY9" fmla="*/ 438293 h 547416"/>
                  <a:gd name="connsiteX10" fmla="*/ 1049890 w 1131446"/>
                  <a:gd name="connsiteY10" fmla="*/ 501670 h 547416"/>
                  <a:gd name="connsiteX11" fmla="*/ 1131447 w 1131446"/>
                  <a:gd name="connsiteY11" fmla="*/ 535758 h 547416"/>
                  <a:gd name="connsiteX12" fmla="*/ 1109227 w 1131446"/>
                  <a:gd name="connsiteY12" fmla="*/ 547372 h 54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1446" h="547416">
                    <a:moveTo>
                      <a:pt x="1110237" y="547372"/>
                    </a:moveTo>
                    <a:lnTo>
                      <a:pt x="16160" y="547372"/>
                    </a:lnTo>
                    <a:lnTo>
                      <a:pt x="0" y="535758"/>
                    </a:lnTo>
                    <a:lnTo>
                      <a:pt x="75750" y="501670"/>
                    </a:lnTo>
                    <a:cubicBezTo>
                      <a:pt x="103025" y="486956"/>
                      <a:pt x="125734" y="465033"/>
                      <a:pt x="141399" y="438293"/>
                    </a:cubicBezTo>
                    <a:cubicBezTo>
                      <a:pt x="157808" y="412519"/>
                      <a:pt x="168724" y="383637"/>
                      <a:pt x="173467" y="353454"/>
                    </a:cubicBezTo>
                    <a:lnTo>
                      <a:pt x="221946" y="-45"/>
                    </a:lnTo>
                    <a:lnTo>
                      <a:pt x="903693" y="-45"/>
                    </a:lnTo>
                    <a:lnTo>
                      <a:pt x="952173" y="353454"/>
                    </a:lnTo>
                    <a:cubicBezTo>
                      <a:pt x="957052" y="383601"/>
                      <a:pt x="967959" y="412455"/>
                      <a:pt x="984240" y="438293"/>
                    </a:cubicBezTo>
                    <a:cubicBezTo>
                      <a:pt x="1000046" y="464922"/>
                      <a:pt x="1022721" y="486812"/>
                      <a:pt x="1049890" y="501670"/>
                    </a:cubicBezTo>
                    <a:lnTo>
                      <a:pt x="1131447" y="535758"/>
                    </a:lnTo>
                    <a:lnTo>
                      <a:pt x="1109227" y="547372"/>
                    </a:lnTo>
                    <a:close/>
                  </a:path>
                </a:pathLst>
              </a:custGeom>
              <a:solidFill>
                <a:srgbClr val="929292"/>
              </a:solidFill>
              <a:ln w="2521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C014B19-A1C9-448E-AAE8-07AFCBE34AB0}"/>
                  </a:ext>
                </a:extLst>
              </p:cNvPr>
              <p:cNvSpPr/>
              <p:nvPr/>
            </p:nvSpPr>
            <p:spPr>
              <a:xfrm>
                <a:off x="2590388" y="6639817"/>
                <a:ext cx="2355104" cy="54918"/>
              </a:xfrm>
              <a:custGeom>
                <a:avLst/>
                <a:gdLst>
                  <a:gd name="connsiteX0" fmla="*/ 1152909 w 1153666"/>
                  <a:gd name="connsiteY0" fmla="*/ 1976 h 25503"/>
                  <a:gd name="connsiteX1" fmla="*/ 1152909 w 1153666"/>
                  <a:gd name="connsiteY1" fmla="*/ -45 h 25503"/>
                  <a:gd name="connsiteX2" fmla="*/ 1515 w 1153666"/>
                  <a:gd name="connsiteY2" fmla="*/ -45 h 25503"/>
                  <a:gd name="connsiteX3" fmla="*/ 0 w 1153666"/>
                  <a:gd name="connsiteY3" fmla="*/ 2986 h 25503"/>
                  <a:gd name="connsiteX4" fmla="*/ 25250 w 1153666"/>
                  <a:gd name="connsiteY4" fmla="*/ 25458 h 25503"/>
                  <a:gd name="connsiteX5" fmla="*/ 1128417 w 1153666"/>
                  <a:gd name="connsiteY5" fmla="*/ 25458 h 25503"/>
                  <a:gd name="connsiteX6" fmla="*/ 1153667 w 1153666"/>
                  <a:gd name="connsiteY6" fmla="*/ 3491 h 25503"/>
                  <a:gd name="connsiteX7" fmla="*/ 1152909 w 1153666"/>
                  <a:gd name="connsiteY7" fmla="*/ 1976 h 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3666" h="25503">
                    <a:moveTo>
                      <a:pt x="1152909" y="1976"/>
                    </a:moveTo>
                    <a:lnTo>
                      <a:pt x="1152909" y="-45"/>
                    </a:lnTo>
                    <a:lnTo>
                      <a:pt x="1515" y="-45"/>
                    </a:lnTo>
                    <a:lnTo>
                      <a:pt x="0" y="2986"/>
                    </a:lnTo>
                    <a:cubicBezTo>
                      <a:pt x="1422" y="15836"/>
                      <a:pt x="12321" y="25537"/>
                      <a:pt x="25250" y="25458"/>
                    </a:cubicBezTo>
                    <a:lnTo>
                      <a:pt x="1128417" y="25458"/>
                    </a:lnTo>
                    <a:cubicBezTo>
                      <a:pt x="1141174" y="25566"/>
                      <a:pt x="1152008" y="16141"/>
                      <a:pt x="1153667" y="3491"/>
                    </a:cubicBezTo>
                    <a:cubicBezTo>
                      <a:pt x="1153667" y="3491"/>
                      <a:pt x="1152909" y="2481"/>
                      <a:pt x="1152909" y="1976"/>
                    </a:cubicBezTo>
                    <a:close/>
                  </a:path>
                </a:pathLst>
              </a:custGeom>
              <a:solidFill>
                <a:srgbClr val="7E7E7E"/>
              </a:solidFill>
              <a:ln w="2521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D7830B3-A474-4598-8230-CA09F4FBB44D}"/>
                  </a:ext>
                </a:extLst>
              </p:cNvPr>
              <p:cNvSpPr/>
              <p:nvPr/>
            </p:nvSpPr>
            <p:spPr>
              <a:xfrm>
                <a:off x="3696036" y="6641449"/>
                <a:ext cx="1248426" cy="54374"/>
              </a:xfrm>
              <a:custGeom>
                <a:avLst/>
                <a:gdLst>
                  <a:gd name="connsiteX0" fmla="*/ 610794 w 611551"/>
                  <a:gd name="connsiteY0" fmla="*/ -45 h 25250"/>
                  <a:gd name="connsiteX1" fmla="*/ 610794 w 611551"/>
                  <a:gd name="connsiteY1" fmla="*/ -45 h 25250"/>
                  <a:gd name="connsiteX2" fmla="*/ 0 w 611551"/>
                  <a:gd name="connsiteY2" fmla="*/ -45 h 25250"/>
                  <a:gd name="connsiteX3" fmla="*/ 0 w 611551"/>
                  <a:gd name="connsiteY3" fmla="*/ 25205 h 25250"/>
                  <a:gd name="connsiteX4" fmla="*/ 586302 w 611551"/>
                  <a:gd name="connsiteY4" fmla="*/ 25205 h 25250"/>
                  <a:gd name="connsiteX5" fmla="*/ 611552 w 611551"/>
                  <a:gd name="connsiteY5" fmla="*/ 2985 h 2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551" h="25250">
                    <a:moveTo>
                      <a:pt x="610794" y="-45"/>
                    </a:moveTo>
                    <a:cubicBezTo>
                      <a:pt x="610794" y="-45"/>
                      <a:pt x="610794" y="-45"/>
                      <a:pt x="610794" y="-45"/>
                    </a:cubicBezTo>
                    <a:lnTo>
                      <a:pt x="0" y="-45"/>
                    </a:lnTo>
                    <a:lnTo>
                      <a:pt x="0" y="25205"/>
                    </a:lnTo>
                    <a:lnTo>
                      <a:pt x="586302" y="25205"/>
                    </a:lnTo>
                    <a:cubicBezTo>
                      <a:pt x="599145" y="25298"/>
                      <a:pt x="610011" y="15736"/>
                      <a:pt x="611552" y="2985"/>
                    </a:cubicBezTo>
                    <a:close/>
                  </a:path>
                </a:pathLst>
              </a:custGeom>
              <a:solidFill>
                <a:srgbClr val="7E7E7E"/>
              </a:solidFill>
              <a:ln w="2521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D8039EE-8980-432F-B6CB-9F007C2AD732}"/>
                  </a:ext>
                </a:extLst>
              </p:cNvPr>
              <p:cNvSpPr/>
              <p:nvPr/>
            </p:nvSpPr>
            <p:spPr>
              <a:xfrm>
                <a:off x="2588843" y="6632204"/>
                <a:ext cx="2355621" cy="14680"/>
              </a:xfrm>
              <a:custGeom>
                <a:avLst/>
                <a:gdLst>
                  <a:gd name="connsiteX0" fmla="*/ 0 w 1153919"/>
                  <a:gd name="connsiteY0" fmla="*/ 6773 h 6817"/>
                  <a:gd name="connsiteX1" fmla="*/ 1153919 w 1153919"/>
                  <a:gd name="connsiteY1" fmla="*/ 6773 h 6817"/>
                  <a:gd name="connsiteX2" fmla="*/ 1147354 w 1153919"/>
                  <a:gd name="connsiteY2" fmla="*/ -45 h 6817"/>
                  <a:gd name="connsiteX3" fmla="*/ 6817 w 1153919"/>
                  <a:gd name="connsiteY3" fmla="*/ -45 h 6817"/>
                  <a:gd name="connsiteX4" fmla="*/ 0 w 1153919"/>
                  <a:gd name="connsiteY4" fmla="*/ 6773 h 6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9" h="6817">
                    <a:moveTo>
                      <a:pt x="0" y="6773"/>
                    </a:moveTo>
                    <a:lnTo>
                      <a:pt x="1153919" y="6773"/>
                    </a:lnTo>
                    <a:cubicBezTo>
                      <a:pt x="1153922" y="3104"/>
                      <a:pt x="1151020" y="91"/>
                      <a:pt x="1147354" y="-45"/>
                    </a:cubicBezTo>
                    <a:lnTo>
                      <a:pt x="6817" y="-45"/>
                    </a:lnTo>
                    <a:cubicBezTo>
                      <a:pt x="3052" y="-45"/>
                      <a:pt x="0" y="3008"/>
                      <a:pt x="0" y="6773"/>
                    </a:cubicBezTo>
                    <a:close/>
                  </a:path>
                </a:pathLst>
              </a:custGeom>
              <a:solidFill>
                <a:srgbClr val="FFFFFF"/>
              </a:solidFill>
              <a:ln w="2521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4823D1B-3A3D-49A3-97C5-F47C0A3BE0FB}"/>
                  </a:ext>
                </a:extLst>
              </p:cNvPr>
              <p:cNvSpPr/>
              <p:nvPr/>
            </p:nvSpPr>
            <p:spPr>
              <a:xfrm>
                <a:off x="2597090" y="6670266"/>
                <a:ext cx="2334486" cy="24467"/>
              </a:xfrm>
              <a:custGeom>
                <a:avLst/>
                <a:gdLst>
                  <a:gd name="connsiteX0" fmla="*/ 1138769 w 1143566"/>
                  <a:gd name="connsiteY0" fmla="*/ 4248 h 11362"/>
                  <a:gd name="connsiteX1" fmla="*/ 1125387 w 1143566"/>
                  <a:gd name="connsiteY1" fmla="*/ 5510 h 11362"/>
                  <a:gd name="connsiteX2" fmla="*/ 18685 w 1143566"/>
                  <a:gd name="connsiteY2" fmla="*/ 5510 h 11362"/>
                  <a:gd name="connsiteX3" fmla="*/ 1515 w 1143566"/>
                  <a:gd name="connsiteY3" fmla="*/ 1723 h 11362"/>
                  <a:gd name="connsiteX4" fmla="*/ 0 w 1143566"/>
                  <a:gd name="connsiteY4" fmla="*/ -45 h 11362"/>
                  <a:gd name="connsiteX5" fmla="*/ 0 w 1143566"/>
                  <a:gd name="connsiteY5" fmla="*/ 1976 h 11362"/>
                  <a:gd name="connsiteX6" fmla="*/ 20200 w 1143566"/>
                  <a:gd name="connsiteY6" fmla="*/ 11318 h 11362"/>
                  <a:gd name="connsiteX7" fmla="*/ 1123367 w 1143566"/>
                  <a:gd name="connsiteY7" fmla="*/ 11318 h 11362"/>
                  <a:gd name="connsiteX8" fmla="*/ 1128922 w 1143566"/>
                  <a:gd name="connsiteY8" fmla="*/ 11318 h 11362"/>
                  <a:gd name="connsiteX9" fmla="*/ 1131952 w 1143566"/>
                  <a:gd name="connsiteY9" fmla="*/ 11318 h 11362"/>
                  <a:gd name="connsiteX10" fmla="*/ 1142304 w 1143566"/>
                  <a:gd name="connsiteY10" fmla="*/ 4248 h 11362"/>
                  <a:gd name="connsiteX11" fmla="*/ 1142304 w 1143566"/>
                  <a:gd name="connsiteY11" fmla="*/ 2733 h 11362"/>
                  <a:gd name="connsiteX12" fmla="*/ 1143567 w 1143566"/>
                  <a:gd name="connsiteY12" fmla="*/ 965 h 11362"/>
                  <a:gd name="connsiteX13" fmla="*/ 1142304 w 1143566"/>
                  <a:gd name="connsiteY13" fmla="*/ 2228 h 11362"/>
                  <a:gd name="connsiteX14" fmla="*/ 1139779 w 1143566"/>
                  <a:gd name="connsiteY14" fmla="*/ 3490 h 1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566" h="11362">
                    <a:moveTo>
                      <a:pt x="1138769" y="4248"/>
                    </a:moveTo>
                    <a:cubicBezTo>
                      <a:pt x="1134385" y="5263"/>
                      <a:pt x="1129884" y="5688"/>
                      <a:pt x="1125387" y="5510"/>
                    </a:cubicBezTo>
                    <a:lnTo>
                      <a:pt x="18685" y="5510"/>
                    </a:lnTo>
                    <a:cubicBezTo>
                      <a:pt x="12699" y="6198"/>
                      <a:pt x="6656" y="4865"/>
                      <a:pt x="1515" y="1723"/>
                    </a:cubicBezTo>
                    <a:lnTo>
                      <a:pt x="0" y="-45"/>
                    </a:lnTo>
                    <a:cubicBezTo>
                      <a:pt x="77" y="627"/>
                      <a:pt x="77" y="1304"/>
                      <a:pt x="0" y="1976"/>
                    </a:cubicBezTo>
                    <a:cubicBezTo>
                      <a:pt x="5058" y="7874"/>
                      <a:pt x="12430" y="11284"/>
                      <a:pt x="20200" y="11318"/>
                    </a:cubicBezTo>
                    <a:lnTo>
                      <a:pt x="1123367" y="11318"/>
                    </a:lnTo>
                    <a:lnTo>
                      <a:pt x="1128922" y="11318"/>
                    </a:lnTo>
                    <a:lnTo>
                      <a:pt x="1131952" y="11318"/>
                    </a:lnTo>
                    <a:cubicBezTo>
                      <a:pt x="1136225" y="10478"/>
                      <a:pt x="1139967" y="7922"/>
                      <a:pt x="1142304" y="4248"/>
                    </a:cubicBezTo>
                    <a:lnTo>
                      <a:pt x="1142304" y="2733"/>
                    </a:lnTo>
                    <a:lnTo>
                      <a:pt x="1143567" y="965"/>
                    </a:lnTo>
                    <a:cubicBezTo>
                      <a:pt x="1143282" y="1504"/>
                      <a:pt x="1142842" y="1943"/>
                      <a:pt x="1142304" y="2228"/>
                    </a:cubicBezTo>
                    <a:cubicBezTo>
                      <a:pt x="1141574" y="2842"/>
                      <a:pt x="1140708" y="3274"/>
                      <a:pt x="1139779" y="3490"/>
                    </a:cubicBezTo>
                    <a:close/>
                  </a:path>
                </a:pathLst>
              </a:custGeom>
              <a:solidFill>
                <a:srgbClr val="414141"/>
              </a:solidFill>
              <a:ln w="25219" cap="flat">
                <a:noFill/>
                <a:prstDash val="solid"/>
                <a:miter/>
              </a:ln>
            </p:spPr>
            <p:txBody>
              <a:bodyPr rtlCol="0" anchor="ctr"/>
              <a:lstStyle/>
              <a:p>
                <a:endParaRPr lang="en-GB"/>
              </a:p>
            </p:txBody>
          </p:sp>
        </p:grpSp>
        <p:sp>
          <p:nvSpPr>
            <p:cNvPr id="8" name="Rectangle: Rounded Corners 7">
              <a:extLst>
                <a:ext uri="{FF2B5EF4-FFF2-40B4-BE49-F238E27FC236}">
                  <a16:creationId xmlns:a16="http://schemas.microsoft.com/office/drawing/2014/main" id="{3236A161-BF0D-498E-920D-EFAE373E793C}"/>
                </a:ext>
              </a:extLst>
            </p:cNvPr>
            <p:cNvSpPr/>
            <p:nvPr/>
          </p:nvSpPr>
          <p:spPr>
            <a:xfrm>
              <a:off x="175954" y="538066"/>
              <a:ext cx="7162787" cy="5197543"/>
            </a:xfrm>
            <a:prstGeom prst="roundRect">
              <a:avLst>
                <a:gd name="adj" fmla="val 39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FF5E08A-8884-4280-BD9D-C60681CDD162}"/>
                </a:ext>
              </a:extLst>
            </p:cNvPr>
            <p:cNvSpPr/>
            <p:nvPr/>
          </p:nvSpPr>
          <p:spPr>
            <a:xfrm>
              <a:off x="175491" y="5013510"/>
              <a:ext cx="7176654" cy="740564"/>
            </a:xfrm>
            <a:custGeom>
              <a:avLst/>
              <a:gdLst>
                <a:gd name="connsiteX0" fmla="*/ 0 w 3515539"/>
                <a:gd name="connsiteY0" fmla="*/ -45 h 343903"/>
                <a:gd name="connsiteX1" fmla="*/ 0 w 3515539"/>
                <a:gd name="connsiteY1" fmla="*/ 252454 h 343903"/>
                <a:gd name="connsiteX2" fmla="*/ 91405 w 3515539"/>
                <a:gd name="connsiteY2" fmla="*/ 343859 h 343903"/>
                <a:gd name="connsiteX3" fmla="*/ 3424387 w 3515539"/>
                <a:gd name="connsiteY3" fmla="*/ 343859 h 343903"/>
                <a:gd name="connsiteX4" fmla="*/ 3515539 w 3515539"/>
                <a:gd name="connsiteY4" fmla="*/ 252454 h 343903"/>
                <a:gd name="connsiteX5" fmla="*/ 3515539 w 3515539"/>
                <a:gd name="connsiteY5" fmla="*/ -45 h 34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5539" h="343903">
                  <a:moveTo>
                    <a:pt x="0" y="-45"/>
                  </a:moveTo>
                  <a:lnTo>
                    <a:pt x="0" y="252454"/>
                  </a:lnTo>
                  <a:cubicBezTo>
                    <a:pt x="0" y="302936"/>
                    <a:pt x="40923" y="343859"/>
                    <a:pt x="91405" y="343859"/>
                  </a:cubicBezTo>
                  <a:lnTo>
                    <a:pt x="3424387" y="343859"/>
                  </a:lnTo>
                  <a:cubicBezTo>
                    <a:pt x="3474770" y="343720"/>
                    <a:pt x="3515539" y="302837"/>
                    <a:pt x="3515539" y="252454"/>
                  </a:cubicBezTo>
                  <a:lnTo>
                    <a:pt x="3515539" y="-45"/>
                  </a:lnTo>
                  <a:close/>
                </a:path>
              </a:pathLst>
            </a:custGeom>
            <a:solidFill>
              <a:srgbClr val="F1F1F1"/>
            </a:solidFill>
            <a:ln w="2521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1DA96CE-9CB8-46C4-923E-1C38668F7583}"/>
                </a:ext>
              </a:extLst>
            </p:cNvPr>
            <p:cNvSpPr/>
            <p:nvPr/>
          </p:nvSpPr>
          <p:spPr>
            <a:xfrm>
              <a:off x="473422" y="864284"/>
              <a:ext cx="6587491" cy="3876816"/>
            </a:xfrm>
            <a:custGeom>
              <a:avLst/>
              <a:gdLst>
                <a:gd name="connsiteX0" fmla="*/ 0 w 3226933"/>
                <a:gd name="connsiteY0" fmla="*/ 0 h 1800315"/>
                <a:gd name="connsiteX1" fmla="*/ 3226933 w 3226933"/>
                <a:gd name="connsiteY1" fmla="*/ 0 h 1800315"/>
                <a:gd name="connsiteX2" fmla="*/ 3226933 w 3226933"/>
                <a:gd name="connsiteY2" fmla="*/ 1800316 h 1800315"/>
                <a:gd name="connsiteX3" fmla="*/ 0 w 3226933"/>
                <a:gd name="connsiteY3" fmla="*/ 1800316 h 1800315"/>
              </a:gdLst>
              <a:ahLst/>
              <a:cxnLst>
                <a:cxn ang="0">
                  <a:pos x="connsiteX0" y="connsiteY0"/>
                </a:cxn>
                <a:cxn ang="0">
                  <a:pos x="connsiteX1" y="connsiteY1"/>
                </a:cxn>
                <a:cxn ang="0">
                  <a:pos x="connsiteX2" y="connsiteY2"/>
                </a:cxn>
                <a:cxn ang="0">
                  <a:pos x="connsiteX3" y="connsiteY3"/>
                </a:cxn>
              </a:cxnLst>
              <a:rect l="l" t="t" r="r" b="b"/>
              <a:pathLst>
                <a:path w="3226933" h="1800315">
                  <a:moveTo>
                    <a:pt x="0" y="0"/>
                  </a:moveTo>
                  <a:lnTo>
                    <a:pt x="3226933" y="0"/>
                  </a:lnTo>
                  <a:lnTo>
                    <a:pt x="3226933" y="1800316"/>
                  </a:lnTo>
                  <a:lnTo>
                    <a:pt x="0" y="1800316"/>
                  </a:lnTo>
                  <a:close/>
                </a:path>
              </a:pathLst>
            </a:custGeom>
            <a:solidFill>
              <a:srgbClr val="F1F1F1"/>
            </a:solidFill>
            <a:ln w="2521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0421F865-EC9F-4C5B-8ED1-A19E4975A77F}"/>
                </a:ext>
              </a:extLst>
            </p:cNvPr>
            <p:cNvSpPr/>
            <p:nvPr/>
          </p:nvSpPr>
          <p:spPr>
            <a:xfrm>
              <a:off x="472908" y="864284"/>
              <a:ext cx="6587491" cy="3876271"/>
            </a:xfrm>
            <a:custGeom>
              <a:avLst/>
              <a:gdLst>
                <a:gd name="connsiteX0" fmla="*/ 0 w 3226933"/>
                <a:gd name="connsiteY0" fmla="*/ -45 h 1800062"/>
                <a:gd name="connsiteX1" fmla="*/ 0 w 3226933"/>
                <a:gd name="connsiteY1" fmla="*/ 1800018 h 1800062"/>
                <a:gd name="connsiteX2" fmla="*/ 3226934 w 3226933"/>
                <a:gd name="connsiteY2" fmla="*/ 1800018 h 1800062"/>
                <a:gd name="connsiteX3" fmla="*/ 3226934 w 3226933"/>
                <a:gd name="connsiteY3" fmla="*/ -45 h 1800062"/>
                <a:gd name="connsiteX4" fmla="*/ 3216328 w 3226933"/>
                <a:gd name="connsiteY4" fmla="*/ 1789414 h 1800062"/>
                <a:gd name="connsiteX5" fmla="*/ 9595 w 3226933"/>
                <a:gd name="connsiteY5" fmla="*/ 1789414 h 1800062"/>
                <a:gd name="connsiteX6" fmla="*/ 9595 w 3226933"/>
                <a:gd name="connsiteY6" fmla="*/ 10560 h 1800062"/>
                <a:gd name="connsiteX7" fmla="*/ 3216328 w 3226933"/>
                <a:gd name="connsiteY7" fmla="*/ 10560 h 18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6933" h="1800062">
                  <a:moveTo>
                    <a:pt x="0" y="-45"/>
                  </a:moveTo>
                  <a:lnTo>
                    <a:pt x="0" y="1800018"/>
                  </a:lnTo>
                  <a:lnTo>
                    <a:pt x="3226934" y="1800018"/>
                  </a:lnTo>
                  <a:lnTo>
                    <a:pt x="3226934" y="-45"/>
                  </a:lnTo>
                  <a:close/>
                  <a:moveTo>
                    <a:pt x="3216328" y="1789414"/>
                  </a:moveTo>
                  <a:lnTo>
                    <a:pt x="9595" y="1789414"/>
                  </a:lnTo>
                  <a:lnTo>
                    <a:pt x="9595" y="10560"/>
                  </a:lnTo>
                  <a:lnTo>
                    <a:pt x="3216328" y="10560"/>
                  </a:lnTo>
                  <a:close/>
                </a:path>
              </a:pathLst>
            </a:custGeom>
            <a:solidFill>
              <a:srgbClr val="FFFFFF"/>
            </a:solidFill>
            <a:ln w="25219" cap="flat">
              <a:noFill/>
              <a:prstDash val="solid"/>
              <a:miter/>
            </a:ln>
          </p:spPr>
          <p:txBody>
            <a:bodyPr rtlCol="0" anchor="ctr"/>
            <a:lstStyle/>
            <a:p>
              <a:endParaRPr lang="en-GB"/>
            </a:p>
          </p:txBody>
        </p:sp>
      </p:grpSp>
      <p:sp>
        <p:nvSpPr>
          <p:cNvPr id="19" name="TextBox 18">
            <a:extLst>
              <a:ext uri="{FF2B5EF4-FFF2-40B4-BE49-F238E27FC236}">
                <a16:creationId xmlns:a16="http://schemas.microsoft.com/office/drawing/2014/main" id="{C25605C8-F02E-41D9-9F10-33CC33273A5E}"/>
              </a:ext>
            </a:extLst>
          </p:cNvPr>
          <p:cNvSpPr txBox="1"/>
          <p:nvPr/>
        </p:nvSpPr>
        <p:spPr>
          <a:xfrm>
            <a:off x="2184400" y="5526314"/>
            <a:ext cx="7808084" cy="769441"/>
          </a:xfrm>
          <a:prstGeom prst="rect">
            <a:avLst/>
          </a:prstGeom>
          <a:noFill/>
        </p:spPr>
        <p:txBody>
          <a:bodyPr wrap="square">
            <a:spAutoFit/>
          </a:bodyPr>
          <a:lstStyle/>
          <a:p>
            <a:pPr algn="ctr"/>
            <a:r>
              <a:rPr lang="en-GB" sz="4400" b="1">
                <a:solidFill>
                  <a:schemeClr val="tx1">
                    <a:lumMod val="50000"/>
                    <a:lumOff val="50000"/>
                  </a:schemeClr>
                </a:solidFill>
              </a:rPr>
              <a:t>student.craigndave.org</a:t>
            </a:r>
          </a:p>
        </p:txBody>
      </p:sp>
      <p:pic>
        <p:nvPicPr>
          <p:cNvPr id="2" name="Screen Recording 1">
            <a:hlinkClick r:id="" action="ppaction://media"/>
            <a:extLst>
              <a:ext uri="{FF2B5EF4-FFF2-40B4-BE49-F238E27FC236}">
                <a16:creationId xmlns:a16="http://schemas.microsoft.com/office/drawing/2014/main" id="{B1EA1BE8-C720-4C6A-8348-301596B53B5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13948" y="997713"/>
            <a:ext cx="7180959" cy="4217776"/>
          </a:xfrm>
          <a:prstGeom prst="rect">
            <a:avLst/>
          </a:prstGeom>
        </p:spPr>
      </p:pic>
    </p:spTree>
    <p:extLst>
      <p:ext uri="{BB962C8B-B14F-4D97-AF65-F5344CB8AC3E}">
        <p14:creationId xmlns:p14="http://schemas.microsoft.com/office/powerpoint/2010/main" val="322141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947853-E1EE-4D77-9DC1-BD14C2A8064E}"/>
              </a:ext>
            </a:extLst>
          </p:cNvPr>
          <p:cNvPicPr>
            <a:picLocks noChangeAspect="1"/>
          </p:cNvPicPr>
          <p:nvPr/>
        </p:nvPicPr>
        <p:blipFill>
          <a:blip r:embed="rId2"/>
          <a:stretch>
            <a:fillRect/>
          </a:stretch>
        </p:blipFill>
        <p:spPr>
          <a:xfrm>
            <a:off x="-47626" y="-28576"/>
            <a:ext cx="12239625" cy="6886575"/>
          </a:xfrm>
          <a:prstGeom prst="rect">
            <a:avLst/>
          </a:prstGeom>
        </p:spPr>
      </p:pic>
    </p:spTree>
    <p:extLst>
      <p:ext uri="{BB962C8B-B14F-4D97-AF65-F5344CB8AC3E}">
        <p14:creationId xmlns:p14="http://schemas.microsoft.com/office/powerpoint/2010/main" val="3814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b="1" dirty="0">
                <a:solidFill>
                  <a:schemeClr val="tx1"/>
                </a:solidFill>
              </a:rPr>
              <a:t>Karnaugh maps</a:t>
            </a:r>
            <a:r>
              <a:rPr lang="en-GB" sz="1600" dirty="0">
                <a:solidFill>
                  <a:schemeClr val="tx1"/>
                </a:solidFill>
              </a:rPr>
              <a:t> are a method of simplifying </a:t>
            </a:r>
            <a:r>
              <a:rPr lang="en-GB" sz="1600" b="1" dirty="0">
                <a:solidFill>
                  <a:schemeClr val="tx1"/>
                </a:solidFill>
              </a:rPr>
              <a:t>Boolean expressions</a:t>
            </a:r>
            <a:r>
              <a:rPr lang="en-GB" sz="1600" dirty="0">
                <a:solidFill>
                  <a:schemeClr val="tx1"/>
                </a:solidFill>
              </a:rPr>
              <a: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 four-input </a:t>
            </a:r>
            <a:r>
              <a:rPr lang="en-GB" sz="1600" b="1" dirty="0">
                <a:solidFill>
                  <a:schemeClr val="tx1"/>
                </a:solidFill>
              </a:rPr>
              <a:t>Karnaugh map</a:t>
            </a:r>
            <a:r>
              <a:rPr lang="en-GB" sz="1600" dirty="0">
                <a:solidFill>
                  <a:schemeClr val="tx1"/>
                </a:solidFill>
              </a:rPr>
              <a:t> can be used to illustrate an expression with four variables.</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The expression we want to simplify here is: ¬C ∧ D V A ∧ B</a:t>
            </a:r>
          </a:p>
          <a:p>
            <a:pPr>
              <a:buClr>
                <a:schemeClr val="tx1"/>
              </a:buCl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As we have four variables, we put two across each axis.</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In this case, we have decided to put A/B across the top and C/D down the side, but we could have gone with any configuration we like.</a:t>
            </a:r>
          </a:p>
        </p:txBody>
      </p:sp>
      <p:graphicFrame>
        <p:nvGraphicFramePr>
          <p:cNvPr id="4" name="Table 2">
            <a:extLst>
              <a:ext uri="{FF2B5EF4-FFF2-40B4-BE49-F238E27FC236}">
                <a16:creationId xmlns:a16="http://schemas.microsoft.com/office/drawing/2014/main" id="{EABC5223-5EAD-489E-A8A7-DDA872302FD9}"/>
              </a:ext>
            </a:extLst>
          </p:cNvPr>
          <p:cNvGraphicFramePr>
            <a:graphicFrameLocks noGrp="1"/>
          </p:cNvGraphicFramePr>
          <p:nvPr>
            <p:extLst>
              <p:ext uri="{D42A27DB-BD31-4B8C-83A1-F6EECF244321}">
                <p14:modId xmlns:p14="http://schemas.microsoft.com/office/powerpoint/2010/main" val="3466027878"/>
              </p:ext>
            </p:extLst>
          </p:nvPr>
        </p:nvGraphicFramePr>
        <p:xfrm>
          <a:off x="218120" y="87017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D V A </a:t>
                      </a:r>
                      <a:r>
                        <a:rPr lang="en-GB" sz="2400" b="1" i="0" dirty="0">
                          <a:solidFill>
                            <a:schemeClr val="tx1"/>
                          </a:solidFill>
                          <a:effectLst/>
                        </a:rPr>
                        <a:t>∧ B</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endParaRPr lang="en-GB" sz="2500" b="1" dirty="0"/>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endParaRPr lang="en-GB" sz="2500" b="1" dirty="0"/>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endParaRPr lang="en-GB" sz="2500" b="1" dirty="0"/>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endParaRPr lang="en-GB" sz="2500" b="1" dirty="0"/>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endParaRPr lang="en-GB" sz="2500" b="1" dirty="0"/>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cxnSp>
        <p:nvCxnSpPr>
          <p:cNvPr id="5" name="Straight Connector 4">
            <a:extLst>
              <a:ext uri="{FF2B5EF4-FFF2-40B4-BE49-F238E27FC236}">
                <a16:creationId xmlns:a16="http://schemas.microsoft.com/office/drawing/2014/main" id="{634BF3E3-FBE3-4CC2-92FC-F46CD4D7FBD5}"/>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7569742-FB83-45A8-ACF6-E17D6FDF8820}"/>
              </a:ext>
            </a:extLst>
          </p:cNvPr>
          <p:cNvSpPr txBox="1"/>
          <p:nvPr/>
        </p:nvSpPr>
        <p:spPr>
          <a:xfrm>
            <a:off x="2771329" y="1790040"/>
            <a:ext cx="662091"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952C892B-FA3F-4E09-BE27-3F8A38160256}"/>
              </a:ext>
            </a:extLst>
          </p:cNvPr>
          <p:cNvSpPr txBox="1"/>
          <p:nvPr/>
        </p:nvSpPr>
        <p:spPr>
          <a:xfrm>
            <a:off x="3916788" y="1785124"/>
            <a:ext cx="662091" cy="477054"/>
          </a:xfrm>
          <a:prstGeom prst="rect">
            <a:avLst/>
          </a:prstGeom>
          <a:noFill/>
        </p:spPr>
        <p:txBody>
          <a:bodyPr wrap="square" rtlCol="0">
            <a:spAutoFit/>
          </a:bodyPr>
          <a:lstStyle/>
          <a:p>
            <a:r>
              <a:rPr lang="en-GB" sz="2500" b="1" dirty="0"/>
              <a:t>A B</a:t>
            </a:r>
          </a:p>
        </p:txBody>
      </p:sp>
      <p:sp>
        <p:nvSpPr>
          <p:cNvPr id="8" name="TextBox 7">
            <a:extLst>
              <a:ext uri="{FF2B5EF4-FFF2-40B4-BE49-F238E27FC236}">
                <a16:creationId xmlns:a16="http://schemas.microsoft.com/office/drawing/2014/main" id="{47CEFDA6-DCEE-4A59-9C42-BABF9EEE2925}"/>
              </a:ext>
            </a:extLst>
          </p:cNvPr>
          <p:cNvSpPr txBox="1"/>
          <p:nvPr/>
        </p:nvSpPr>
        <p:spPr>
          <a:xfrm>
            <a:off x="5076995" y="1792650"/>
            <a:ext cx="662091" cy="477054"/>
          </a:xfrm>
          <a:prstGeom prst="rect">
            <a:avLst/>
          </a:prstGeom>
          <a:noFill/>
        </p:spPr>
        <p:txBody>
          <a:bodyPr wrap="square" rtlCol="0">
            <a:spAutoFit/>
          </a:bodyPr>
          <a:lstStyle/>
          <a:p>
            <a:r>
              <a:rPr lang="en-GB" sz="2500" b="1" dirty="0"/>
              <a:t>A B</a:t>
            </a:r>
          </a:p>
        </p:txBody>
      </p:sp>
      <p:sp>
        <p:nvSpPr>
          <p:cNvPr id="9" name="TextBox 8">
            <a:extLst>
              <a:ext uri="{FF2B5EF4-FFF2-40B4-BE49-F238E27FC236}">
                <a16:creationId xmlns:a16="http://schemas.microsoft.com/office/drawing/2014/main" id="{A510A9E0-DDC4-488D-8392-7B15FBE50119}"/>
              </a:ext>
            </a:extLst>
          </p:cNvPr>
          <p:cNvSpPr txBox="1"/>
          <p:nvPr/>
        </p:nvSpPr>
        <p:spPr>
          <a:xfrm>
            <a:off x="6222454" y="1787734"/>
            <a:ext cx="662091" cy="477054"/>
          </a:xfrm>
          <a:prstGeom prst="rect">
            <a:avLst/>
          </a:prstGeom>
          <a:noFill/>
        </p:spPr>
        <p:txBody>
          <a:bodyPr wrap="square" rtlCol="0">
            <a:spAutoFit/>
          </a:bodyPr>
          <a:lstStyle/>
          <a:p>
            <a:r>
              <a:rPr lang="en-GB" sz="2500" b="1" dirty="0"/>
              <a:t>A B</a:t>
            </a:r>
          </a:p>
        </p:txBody>
      </p:sp>
      <p:cxnSp>
        <p:nvCxnSpPr>
          <p:cNvPr id="10" name="Straight Arrow Connector 9">
            <a:extLst>
              <a:ext uri="{FF2B5EF4-FFF2-40B4-BE49-F238E27FC236}">
                <a16:creationId xmlns:a16="http://schemas.microsoft.com/office/drawing/2014/main" id="{49591BB6-C7E3-413B-B5BB-599267FDF669}"/>
              </a:ext>
            </a:extLst>
          </p:cNvPr>
          <p:cNvCxnSpPr/>
          <p:nvPr/>
        </p:nvCxnSpPr>
        <p:spPr>
          <a:xfrm flipH="1">
            <a:off x="7108426" y="2023651"/>
            <a:ext cx="10096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2950C0-5EB8-4E05-9D58-7F71C15DCEA4}"/>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15" name="TextBox 14">
            <a:extLst>
              <a:ext uri="{FF2B5EF4-FFF2-40B4-BE49-F238E27FC236}">
                <a16:creationId xmlns:a16="http://schemas.microsoft.com/office/drawing/2014/main" id="{CBF30B76-1E52-4762-9C14-4349EDBDE6C2}"/>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6" name="TextBox 15">
            <a:extLst>
              <a:ext uri="{FF2B5EF4-FFF2-40B4-BE49-F238E27FC236}">
                <a16:creationId xmlns:a16="http://schemas.microsoft.com/office/drawing/2014/main" id="{D0409368-3C70-41DE-A997-532820F8F454}"/>
              </a:ext>
            </a:extLst>
          </p:cNvPr>
          <p:cNvSpPr txBox="1"/>
          <p:nvPr/>
        </p:nvSpPr>
        <p:spPr>
          <a:xfrm>
            <a:off x="485393" y="3323958"/>
            <a:ext cx="726705" cy="477054"/>
          </a:xfrm>
          <a:prstGeom prst="rect">
            <a:avLst/>
          </a:prstGeom>
          <a:noFill/>
        </p:spPr>
        <p:txBody>
          <a:bodyPr wrap="square" rtlCol="0">
            <a:spAutoFit/>
          </a:bodyPr>
          <a:lstStyle/>
          <a:p>
            <a:r>
              <a:rPr lang="en-GB" sz="2500" b="1" dirty="0"/>
              <a:t>C D</a:t>
            </a:r>
          </a:p>
        </p:txBody>
      </p:sp>
      <p:sp>
        <p:nvSpPr>
          <p:cNvPr id="17" name="TextBox 16">
            <a:extLst>
              <a:ext uri="{FF2B5EF4-FFF2-40B4-BE49-F238E27FC236}">
                <a16:creationId xmlns:a16="http://schemas.microsoft.com/office/drawing/2014/main" id="{30A97F12-0DB0-4488-904E-BD2519A7251B}"/>
              </a:ext>
            </a:extLst>
          </p:cNvPr>
          <p:cNvSpPr txBox="1"/>
          <p:nvPr/>
        </p:nvSpPr>
        <p:spPr>
          <a:xfrm>
            <a:off x="485392" y="4093153"/>
            <a:ext cx="726705" cy="477054"/>
          </a:xfrm>
          <a:prstGeom prst="rect">
            <a:avLst/>
          </a:prstGeom>
          <a:noFill/>
        </p:spPr>
        <p:txBody>
          <a:bodyPr wrap="square" rtlCol="0">
            <a:spAutoFit/>
          </a:bodyPr>
          <a:lstStyle/>
          <a:p>
            <a:r>
              <a:rPr lang="en-GB" sz="2500" b="1" dirty="0"/>
              <a:t>C D</a:t>
            </a:r>
          </a:p>
        </p:txBody>
      </p:sp>
      <p:sp>
        <p:nvSpPr>
          <p:cNvPr id="18" name="TextBox 17">
            <a:extLst>
              <a:ext uri="{FF2B5EF4-FFF2-40B4-BE49-F238E27FC236}">
                <a16:creationId xmlns:a16="http://schemas.microsoft.com/office/drawing/2014/main" id="{E170FB55-C371-4B00-B348-7BA4088CC508}"/>
              </a:ext>
            </a:extLst>
          </p:cNvPr>
          <p:cNvSpPr txBox="1"/>
          <p:nvPr/>
        </p:nvSpPr>
        <p:spPr>
          <a:xfrm>
            <a:off x="485391" y="4862348"/>
            <a:ext cx="726705" cy="477054"/>
          </a:xfrm>
          <a:prstGeom prst="rect">
            <a:avLst/>
          </a:prstGeom>
          <a:noFill/>
        </p:spPr>
        <p:txBody>
          <a:bodyPr wrap="square" rtlCol="0">
            <a:spAutoFit/>
          </a:bodyPr>
          <a:lstStyle/>
          <a:p>
            <a:r>
              <a:rPr lang="en-GB" sz="2500" b="1" dirty="0"/>
              <a:t>C D</a:t>
            </a:r>
          </a:p>
        </p:txBody>
      </p:sp>
      <p:sp>
        <p:nvSpPr>
          <p:cNvPr id="19" name="TextBox 18">
            <a:extLst>
              <a:ext uri="{FF2B5EF4-FFF2-40B4-BE49-F238E27FC236}">
                <a16:creationId xmlns:a16="http://schemas.microsoft.com/office/drawing/2014/main" id="{5052DDF8-C43C-49FD-B915-E6486AB846B1}"/>
              </a:ext>
            </a:extLst>
          </p:cNvPr>
          <p:cNvSpPr txBox="1"/>
          <p:nvPr/>
        </p:nvSpPr>
        <p:spPr>
          <a:xfrm>
            <a:off x="485390" y="5633781"/>
            <a:ext cx="726705" cy="477054"/>
          </a:xfrm>
          <a:prstGeom prst="rect">
            <a:avLst/>
          </a:prstGeom>
          <a:noFill/>
        </p:spPr>
        <p:txBody>
          <a:bodyPr wrap="square" rtlCol="0">
            <a:spAutoFit/>
          </a:bodyPr>
          <a:lstStyle/>
          <a:p>
            <a:r>
              <a:rPr lang="en-GB" sz="2500" b="1" dirty="0"/>
              <a:t>C D</a:t>
            </a:r>
          </a:p>
        </p:txBody>
      </p:sp>
      <p:cxnSp>
        <p:nvCxnSpPr>
          <p:cNvPr id="20" name="Straight Arrow Connector 19">
            <a:extLst>
              <a:ext uri="{FF2B5EF4-FFF2-40B4-BE49-F238E27FC236}">
                <a16:creationId xmlns:a16="http://schemas.microsoft.com/office/drawing/2014/main" id="{EDC65379-C18D-4810-B0CA-68C5DA4C8019}"/>
              </a:ext>
            </a:extLst>
          </p:cNvPr>
          <p:cNvCxnSpPr>
            <a:cxnSpLocks/>
          </p:cNvCxnSpPr>
          <p:nvPr/>
        </p:nvCxnSpPr>
        <p:spPr>
          <a:xfrm flipV="1">
            <a:off x="771906" y="6259346"/>
            <a:ext cx="0" cy="51396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511C2E3-DC4A-4889-94F6-AD176C187A2C}"/>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97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2"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par>
                                <p:cTn id="30" presetID="2" presetClass="entr" presetSubtype="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ppt_x"/>
                                          </p:val>
                                        </p:tav>
                                        <p:tav tm="100000">
                                          <p:val>
                                            <p:strVal val="#ppt_x"/>
                                          </p:val>
                                        </p:tav>
                                      </p:tavLst>
                                    </p:anim>
                                    <p:anim calcmode="lin" valueType="num">
                                      <p:cBhvr additive="base">
                                        <p:cTn id="33" dur="1000" fill="hold"/>
                                        <p:tgtEl>
                                          <p:spTgt spid="9"/>
                                        </p:tgtEl>
                                        <p:attrNameLst>
                                          <p:attrName>ppt_y</p:attrName>
                                        </p:attrNameLst>
                                      </p:cBhvr>
                                      <p:tavLst>
                                        <p:tav tm="0">
                                          <p:val>
                                            <p:strVal val="0-#ppt_h/2"/>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1000" fill="hold"/>
                                        <p:tgtEl>
                                          <p:spTgt spid="19"/>
                                        </p:tgtEl>
                                        <p:attrNameLst>
                                          <p:attrName>ppt_x</p:attrName>
                                        </p:attrNameLst>
                                      </p:cBhvr>
                                      <p:tavLst>
                                        <p:tav tm="0">
                                          <p:val>
                                            <p:strVal val="0-#ppt_w/2"/>
                                          </p:val>
                                        </p:tav>
                                        <p:tav tm="100000">
                                          <p:val>
                                            <p:strVal val="#ppt_x"/>
                                          </p:val>
                                        </p:tav>
                                      </p:tavLst>
                                    </p:anim>
                                    <p:anim calcmode="lin" valueType="num">
                                      <p:cBhvr additive="base">
                                        <p:cTn id="45" dur="10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1000" fill="hold"/>
                                        <p:tgtEl>
                                          <p:spTgt spid="18"/>
                                        </p:tgtEl>
                                        <p:attrNameLst>
                                          <p:attrName>ppt_x</p:attrName>
                                        </p:attrNameLst>
                                      </p:cBhvr>
                                      <p:tavLst>
                                        <p:tav tm="0">
                                          <p:val>
                                            <p:strVal val="0-#ppt_w/2"/>
                                          </p:val>
                                        </p:tav>
                                        <p:tav tm="100000">
                                          <p:val>
                                            <p:strVal val="#ppt_x"/>
                                          </p:val>
                                        </p:tav>
                                      </p:tavLst>
                                    </p:anim>
                                    <p:anim calcmode="lin" valueType="num">
                                      <p:cBhvr additive="base">
                                        <p:cTn id="49" dur="1000" fill="hold"/>
                                        <p:tgtEl>
                                          <p:spTgt spid="1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1000" fill="hold"/>
                                        <p:tgtEl>
                                          <p:spTgt spid="17"/>
                                        </p:tgtEl>
                                        <p:attrNameLst>
                                          <p:attrName>ppt_x</p:attrName>
                                        </p:attrNameLst>
                                      </p:cBhvr>
                                      <p:tavLst>
                                        <p:tav tm="0">
                                          <p:val>
                                            <p:strVal val="0-#ppt_w/2"/>
                                          </p:val>
                                        </p:tav>
                                        <p:tav tm="100000">
                                          <p:val>
                                            <p:strVal val="#ppt_x"/>
                                          </p:val>
                                        </p:tav>
                                      </p:tavLst>
                                    </p:anim>
                                    <p:anim calcmode="lin" valueType="num">
                                      <p:cBhvr additive="base">
                                        <p:cTn id="53" dur="10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1000" fill="hold"/>
                                        <p:tgtEl>
                                          <p:spTgt spid="16"/>
                                        </p:tgtEl>
                                        <p:attrNameLst>
                                          <p:attrName>ppt_x</p:attrName>
                                        </p:attrNameLst>
                                      </p:cBhvr>
                                      <p:tavLst>
                                        <p:tav tm="0">
                                          <p:val>
                                            <p:strVal val="0-#ppt_w/2"/>
                                          </p:val>
                                        </p:tav>
                                        <p:tav tm="100000">
                                          <p:val>
                                            <p:strVal val="#ppt_x"/>
                                          </p:val>
                                        </p:tav>
                                      </p:tavLst>
                                    </p:anim>
                                    <p:anim calcmode="lin" valueType="num">
                                      <p:cBhvr additive="base">
                                        <p:cTn id="57" dur="1000" fill="hold"/>
                                        <p:tgtEl>
                                          <p:spTgt spid="16"/>
                                        </p:tgtEl>
                                        <p:attrNameLst>
                                          <p:attrName>ppt_y</p:attrName>
                                        </p:attrNameLst>
                                      </p:cBhvr>
                                      <p:tavLst>
                                        <p:tav tm="0">
                                          <p:val>
                                            <p:strVal val="#ppt_y"/>
                                          </p:val>
                                        </p:tav>
                                        <p:tav tm="100000">
                                          <p:val>
                                            <p:strVal val="#ppt_y"/>
                                          </p:val>
                                        </p:tav>
                                      </p:tavLst>
                                    </p:anim>
                                  </p:childTnLst>
                                </p:cTn>
                              </p:par>
                              <p:par>
                                <p:cTn id="58" presetID="10" presetClass="entr" presetSubtype="0" fill="hold" grpId="1"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6" grpId="0"/>
      <p:bldP spid="16" grpId="1"/>
      <p:bldP spid="17" grpId="0"/>
      <p:bldP spid="17" grpId="1"/>
      <p:bldP spid="18" grpId="0"/>
      <p:bldP spid="18" grpId="1"/>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then insert the binary headings representing all the possible states of each of the four variables.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the order of the binary numbers in the headings matters – we </a:t>
            </a:r>
            <a:r>
              <a:rPr lang="en-GB" sz="1600" i="1" dirty="0">
                <a:solidFill>
                  <a:schemeClr val="tx1"/>
                </a:solidFill>
              </a:rPr>
              <a:t>cannot</a:t>
            </a:r>
            <a:r>
              <a:rPr lang="en-GB" sz="1600" dirty="0">
                <a:solidFill>
                  <a:schemeClr val="tx1"/>
                </a:solidFill>
              </a:rPr>
              <a:t> simply count up in binary.</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As we move from one position to the next, we can only change a single digit at a time.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These sequences are known as </a:t>
            </a:r>
            <a:r>
              <a:rPr lang="en-GB" sz="1600" b="1" dirty="0">
                <a:solidFill>
                  <a:schemeClr val="tx1"/>
                </a:solidFill>
              </a:rPr>
              <a:t>Gray codes</a:t>
            </a:r>
            <a:r>
              <a:rPr lang="en-GB" sz="1600" dirty="0">
                <a:solidFill>
                  <a:schemeClr val="tx1"/>
                </a:solidFill>
              </a:rPr>
              <a:t> – we explained what they are and the reason we need to use them at the end of the last video.</a:t>
            </a:r>
          </a:p>
          <a:p>
            <a:pPr marL="285750" indent="-285750">
              <a:buClr>
                <a:schemeClr val="tx1"/>
              </a:buClr>
              <a:buFont typeface="Arial" panose="020B0604020202020204" pitchFamily="34" charset="0"/>
              <a:buChar char="•"/>
            </a:pPr>
            <a:endParaRPr lang="en-GB" sz="1600" dirty="0">
              <a:solidFill>
                <a:schemeClr val="tx1"/>
              </a:solidFill>
            </a:endParaRPr>
          </a:p>
        </p:txBody>
      </p:sp>
      <p:graphicFrame>
        <p:nvGraphicFramePr>
          <p:cNvPr id="4" name="Table 2">
            <a:extLst>
              <a:ext uri="{FF2B5EF4-FFF2-40B4-BE49-F238E27FC236}">
                <a16:creationId xmlns:a16="http://schemas.microsoft.com/office/drawing/2014/main" id="{EABC5223-5EAD-489E-A8A7-DDA872302FD9}"/>
              </a:ext>
            </a:extLst>
          </p:cNvPr>
          <p:cNvGraphicFramePr>
            <a:graphicFrameLocks noGrp="1"/>
          </p:cNvGraphicFramePr>
          <p:nvPr>
            <p:extLst>
              <p:ext uri="{D42A27DB-BD31-4B8C-83A1-F6EECF244321}">
                <p14:modId xmlns:p14="http://schemas.microsoft.com/office/powerpoint/2010/main" val="2469417230"/>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D V A </a:t>
                      </a:r>
                      <a:r>
                        <a:rPr lang="en-GB" sz="2400" b="1" i="0" dirty="0">
                          <a:solidFill>
                            <a:schemeClr val="tx1"/>
                          </a:solidFill>
                          <a:effectLst/>
                        </a:rPr>
                        <a:t>∧ B</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cxnSp>
        <p:nvCxnSpPr>
          <p:cNvPr id="5" name="Straight Connector 4">
            <a:extLst>
              <a:ext uri="{FF2B5EF4-FFF2-40B4-BE49-F238E27FC236}">
                <a16:creationId xmlns:a16="http://schemas.microsoft.com/office/drawing/2014/main" id="{634BF3E3-FBE3-4CC2-92FC-F46CD4D7FBD5}"/>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2950C0-5EB8-4E05-9D58-7F71C15DCEA4}"/>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15" name="TextBox 14">
            <a:extLst>
              <a:ext uri="{FF2B5EF4-FFF2-40B4-BE49-F238E27FC236}">
                <a16:creationId xmlns:a16="http://schemas.microsoft.com/office/drawing/2014/main" id="{CBF30B76-1E52-4762-9C14-4349EDBDE6C2}"/>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grpSp>
        <p:nvGrpSpPr>
          <p:cNvPr id="2" name="Group 1">
            <a:extLst>
              <a:ext uri="{FF2B5EF4-FFF2-40B4-BE49-F238E27FC236}">
                <a16:creationId xmlns:a16="http://schemas.microsoft.com/office/drawing/2014/main" id="{40A7A20B-6442-4DC1-9201-0D224D258F4C}"/>
              </a:ext>
            </a:extLst>
          </p:cNvPr>
          <p:cNvGrpSpPr/>
          <p:nvPr/>
        </p:nvGrpSpPr>
        <p:grpSpPr>
          <a:xfrm>
            <a:off x="1656540" y="2561227"/>
            <a:ext cx="1788386" cy="1241774"/>
            <a:chOff x="1665684" y="2588659"/>
            <a:chExt cx="1788386" cy="1241774"/>
          </a:xfrm>
        </p:grpSpPr>
        <p:sp>
          <p:nvSpPr>
            <p:cNvPr id="21" name="TextBox 20">
              <a:extLst>
                <a:ext uri="{FF2B5EF4-FFF2-40B4-BE49-F238E27FC236}">
                  <a16:creationId xmlns:a16="http://schemas.microsoft.com/office/drawing/2014/main" id="{744EC683-F500-47F2-BFB3-35F3F701C4F8}"/>
                </a:ext>
              </a:extLst>
            </p:cNvPr>
            <p:cNvSpPr txBox="1"/>
            <p:nvPr/>
          </p:nvSpPr>
          <p:spPr>
            <a:xfrm>
              <a:off x="2818258" y="2588659"/>
              <a:ext cx="635812" cy="477054"/>
            </a:xfrm>
            <a:prstGeom prst="rect">
              <a:avLst/>
            </a:prstGeom>
            <a:noFill/>
          </p:spPr>
          <p:txBody>
            <a:bodyPr wrap="square" rtlCol="0">
              <a:spAutoFit/>
            </a:bodyPr>
            <a:lstStyle/>
            <a:p>
              <a:r>
                <a:rPr lang="en-GB" sz="2500" dirty="0"/>
                <a:t>0 0</a:t>
              </a:r>
            </a:p>
          </p:txBody>
        </p:sp>
        <p:sp>
          <p:nvSpPr>
            <p:cNvPr id="25" name="TextBox 24">
              <a:extLst>
                <a:ext uri="{FF2B5EF4-FFF2-40B4-BE49-F238E27FC236}">
                  <a16:creationId xmlns:a16="http://schemas.microsoft.com/office/drawing/2014/main" id="{A6278C7A-D05F-4EBA-B2B6-EE24F5A62B5C}"/>
                </a:ext>
              </a:extLst>
            </p:cNvPr>
            <p:cNvSpPr txBox="1"/>
            <p:nvPr/>
          </p:nvSpPr>
          <p:spPr>
            <a:xfrm>
              <a:off x="1665684" y="3353379"/>
              <a:ext cx="635812" cy="477054"/>
            </a:xfrm>
            <a:prstGeom prst="rect">
              <a:avLst/>
            </a:prstGeom>
            <a:noFill/>
          </p:spPr>
          <p:txBody>
            <a:bodyPr wrap="square" rtlCol="0">
              <a:spAutoFit/>
            </a:bodyPr>
            <a:lstStyle/>
            <a:p>
              <a:r>
                <a:rPr lang="en-GB" sz="2500" dirty="0"/>
                <a:t>0 0</a:t>
              </a:r>
            </a:p>
          </p:txBody>
        </p:sp>
      </p:grpSp>
      <p:grpSp>
        <p:nvGrpSpPr>
          <p:cNvPr id="3" name="Group 2">
            <a:extLst>
              <a:ext uri="{FF2B5EF4-FFF2-40B4-BE49-F238E27FC236}">
                <a16:creationId xmlns:a16="http://schemas.microsoft.com/office/drawing/2014/main" id="{9125C0EA-668C-4A23-B6EE-7B7F0FECEE14}"/>
              </a:ext>
            </a:extLst>
          </p:cNvPr>
          <p:cNvGrpSpPr/>
          <p:nvPr/>
        </p:nvGrpSpPr>
        <p:grpSpPr>
          <a:xfrm>
            <a:off x="1663322" y="2561227"/>
            <a:ext cx="2936358" cy="2015656"/>
            <a:chOff x="1672466" y="2588659"/>
            <a:chExt cx="2936358" cy="2015656"/>
          </a:xfrm>
        </p:grpSpPr>
        <p:sp>
          <p:nvSpPr>
            <p:cNvPr id="22" name="TextBox 21">
              <a:extLst>
                <a:ext uri="{FF2B5EF4-FFF2-40B4-BE49-F238E27FC236}">
                  <a16:creationId xmlns:a16="http://schemas.microsoft.com/office/drawing/2014/main" id="{480862E3-CB9D-4A18-8255-37DBCC0349DA}"/>
                </a:ext>
              </a:extLst>
            </p:cNvPr>
            <p:cNvSpPr txBox="1"/>
            <p:nvPr/>
          </p:nvSpPr>
          <p:spPr>
            <a:xfrm>
              <a:off x="3973012" y="2588659"/>
              <a:ext cx="635812" cy="477054"/>
            </a:xfrm>
            <a:prstGeom prst="rect">
              <a:avLst/>
            </a:prstGeom>
            <a:noFill/>
          </p:spPr>
          <p:txBody>
            <a:bodyPr wrap="square" rtlCol="0">
              <a:spAutoFit/>
            </a:bodyPr>
            <a:lstStyle/>
            <a:p>
              <a:r>
                <a:rPr lang="en-GB" sz="2500" dirty="0"/>
                <a:t>0 1</a:t>
              </a:r>
            </a:p>
          </p:txBody>
        </p:sp>
        <p:sp>
          <p:nvSpPr>
            <p:cNvPr id="26" name="TextBox 25">
              <a:extLst>
                <a:ext uri="{FF2B5EF4-FFF2-40B4-BE49-F238E27FC236}">
                  <a16:creationId xmlns:a16="http://schemas.microsoft.com/office/drawing/2014/main" id="{3C305920-A45F-415F-B8FF-B458B1370DAD}"/>
                </a:ext>
              </a:extLst>
            </p:cNvPr>
            <p:cNvSpPr txBox="1"/>
            <p:nvPr/>
          </p:nvSpPr>
          <p:spPr>
            <a:xfrm>
              <a:off x="1672466" y="4127261"/>
              <a:ext cx="635812" cy="477054"/>
            </a:xfrm>
            <a:prstGeom prst="rect">
              <a:avLst/>
            </a:prstGeom>
            <a:noFill/>
          </p:spPr>
          <p:txBody>
            <a:bodyPr wrap="square" rtlCol="0">
              <a:spAutoFit/>
            </a:bodyPr>
            <a:lstStyle/>
            <a:p>
              <a:r>
                <a:rPr lang="en-GB" sz="2500" dirty="0"/>
                <a:t>0 1</a:t>
              </a:r>
            </a:p>
          </p:txBody>
        </p:sp>
      </p:grpSp>
      <p:grpSp>
        <p:nvGrpSpPr>
          <p:cNvPr id="13" name="Group 12">
            <a:extLst>
              <a:ext uri="{FF2B5EF4-FFF2-40B4-BE49-F238E27FC236}">
                <a16:creationId xmlns:a16="http://schemas.microsoft.com/office/drawing/2014/main" id="{3155A351-89BE-45C8-BBE1-B823FD9F4181}"/>
              </a:ext>
            </a:extLst>
          </p:cNvPr>
          <p:cNvGrpSpPr/>
          <p:nvPr/>
        </p:nvGrpSpPr>
        <p:grpSpPr>
          <a:xfrm>
            <a:off x="1656540" y="2561722"/>
            <a:ext cx="4097894" cy="2790968"/>
            <a:chOff x="1665684" y="2589154"/>
            <a:chExt cx="4097894" cy="2790968"/>
          </a:xfrm>
        </p:grpSpPr>
        <p:sp>
          <p:nvSpPr>
            <p:cNvPr id="23" name="TextBox 22">
              <a:extLst>
                <a:ext uri="{FF2B5EF4-FFF2-40B4-BE49-F238E27FC236}">
                  <a16:creationId xmlns:a16="http://schemas.microsoft.com/office/drawing/2014/main" id="{9B029953-DBBF-4AE5-8A2B-9CBC83F260E2}"/>
                </a:ext>
              </a:extLst>
            </p:cNvPr>
            <p:cNvSpPr txBox="1"/>
            <p:nvPr/>
          </p:nvSpPr>
          <p:spPr>
            <a:xfrm>
              <a:off x="5127766" y="2589154"/>
              <a:ext cx="635812" cy="477054"/>
            </a:xfrm>
            <a:prstGeom prst="rect">
              <a:avLst/>
            </a:prstGeom>
            <a:noFill/>
          </p:spPr>
          <p:txBody>
            <a:bodyPr wrap="square" rtlCol="0">
              <a:spAutoFit/>
            </a:bodyPr>
            <a:lstStyle/>
            <a:p>
              <a:r>
                <a:rPr lang="en-GB" sz="2500" dirty="0"/>
                <a:t>1 1</a:t>
              </a:r>
            </a:p>
          </p:txBody>
        </p:sp>
        <p:sp>
          <p:nvSpPr>
            <p:cNvPr id="27" name="TextBox 26">
              <a:extLst>
                <a:ext uri="{FF2B5EF4-FFF2-40B4-BE49-F238E27FC236}">
                  <a16:creationId xmlns:a16="http://schemas.microsoft.com/office/drawing/2014/main" id="{7E8C39AA-28C9-423E-BBCB-D11295687515}"/>
                </a:ext>
              </a:extLst>
            </p:cNvPr>
            <p:cNvSpPr txBox="1"/>
            <p:nvPr/>
          </p:nvSpPr>
          <p:spPr>
            <a:xfrm>
              <a:off x="1665684" y="4903068"/>
              <a:ext cx="635812" cy="477054"/>
            </a:xfrm>
            <a:prstGeom prst="rect">
              <a:avLst/>
            </a:prstGeom>
            <a:noFill/>
          </p:spPr>
          <p:txBody>
            <a:bodyPr wrap="square" rtlCol="0">
              <a:spAutoFit/>
            </a:bodyPr>
            <a:lstStyle/>
            <a:p>
              <a:r>
                <a:rPr lang="en-GB" sz="2500" dirty="0"/>
                <a:t>1 1</a:t>
              </a:r>
            </a:p>
          </p:txBody>
        </p:sp>
      </p:grpSp>
      <p:grpSp>
        <p:nvGrpSpPr>
          <p:cNvPr id="14" name="Group 13">
            <a:extLst>
              <a:ext uri="{FF2B5EF4-FFF2-40B4-BE49-F238E27FC236}">
                <a16:creationId xmlns:a16="http://schemas.microsoft.com/office/drawing/2014/main" id="{6B870911-5BED-47CC-A1CD-B399E186F4A4}"/>
              </a:ext>
            </a:extLst>
          </p:cNvPr>
          <p:cNvGrpSpPr/>
          <p:nvPr/>
        </p:nvGrpSpPr>
        <p:grpSpPr>
          <a:xfrm>
            <a:off x="1656540" y="2561722"/>
            <a:ext cx="5244588" cy="3555706"/>
            <a:chOff x="1665684" y="2589154"/>
            <a:chExt cx="5244588" cy="3555706"/>
          </a:xfrm>
        </p:grpSpPr>
        <p:sp>
          <p:nvSpPr>
            <p:cNvPr id="24" name="TextBox 23">
              <a:extLst>
                <a:ext uri="{FF2B5EF4-FFF2-40B4-BE49-F238E27FC236}">
                  <a16:creationId xmlns:a16="http://schemas.microsoft.com/office/drawing/2014/main" id="{702F5436-7618-4C9A-A75D-DB5E79D2FC0A}"/>
                </a:ext>
              </a:extLst>
            </p:cNvPr>
            <p:cNvSpPr txBox="1"/>
            <p:nvPr/>
          </p:nvSpPr>
          <p:spPr>
            <a:xfrm>
              <a:off x="6274460" y="2589154"/>
              <a:ext cx="635812" cy="477054"/>
            </a:xfrm>
            <a:prstGeom prst="rect">
              <a:avLst/>
            </a:prstGeom>
            <a:noFill/>
          </p:spPr>
          <p:txBody>
            <a:bodyPr wrap="square" rtlCol="0">
              <a:spAutoFit/>
            </a:bodyPr>
            <a:lstStyle/>
            <a:p>
              <a:r>
                <a:rPr lang="en-GB" sz="2500" dirty="0"/>
                <a:t>1 0</a:t>
              </a:r>
            </a:p>
          </p:txBody>
        </p:sp>
        <p:sp>
          <p:nvSpPr>
            <p:cNvPr id="28" name="TextBox 27">
              <a:extLst>
                <a:ext uri="{FF2B5EF4-FFF2-40B4-BE49-F238E27FC236}">
                  <a16:creationId xmlns:a16="http://schemas.microsoft.com/office/drawing/2014/main" id="{7E4C6728-C297-4571-A013-E3FB74393147}"/>
                </a:ext>
              </a:extLst>
            </p:cNvPr>
            <p:cNvSpPr txBox="1"/>
            <p:nvPr/>
          </p:nvSpPr>
          <p:spPr>
            <a:xfrm>
              <a:off x="1665684" y="5667806"/>
              <a:ext cx="635812" cy="477054"/>
            </a:xfrm>
            <a:prstGeom prst="rect">
              <a:avLst/>
            </a:prstGeom>
            <a:noFill/>
          </p:spPr>
          <p:txBody>
            <a:bodyPr wrap="square" rtlCol="0">
              <a:spAutoFit/>
            </a:bodyPr>
            <a:lstStyle/>
            <a:p>
              <a:r>
                <a:rPr lang="en-GB" sz="2500" dirty="0"/>
                <a:t>1 0</a:t>
              </a:r>
            </a:p>
          </p:txBody>
        </p:sp>
      </p:grpSp>
      <p:sp>
        <p:nvSpPr>
          <p:cNvPr id="30" name="Rectangle 29">
            <a:extLst>
              <a:ext uri="{FF2B5EF4-FFF2-40B4-BE49-F238E27FC236}">
                <a16:creationId xmlns:a16="http://schemas.microsoft.com/office/drawing/2014/main" id="{98EE1858-B53D-45E0-AE48-9258245A1F2A}"/>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809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88A3868-6B85-4E60-AB59-8EC01D0EF03C}"/>
              </a:ext>
            </a:extLst>
          </p:cNvPr>
          <p:cNvGraphicFramePr>
            <a:graphicFrameLocks noGrp="1"/>
          </p:cNvGraphicFramePr>
          <p:nvPr>
            <p:extLst>
              <p:ext uri="{D42A27DB-BD31-4B8C-83A1-F6EECF244321}">
                <p14:modId xmlns:p14="http://schemas.microsoft.com/office/powerpoint/2010/main" val="4047516195"/>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D V A </a:t>
                      </a:r>
                      <a:r>
                        <a:rPr lang="en-GB" sz="2400" b="1" i="0" dirty="0">
                          <a:solidFill>
                            <a:schemeClr val="tx1"/>
                          </a:solidFill>
                          <a:effectLst/>
                        </a:rPr>
                        <a:t>∧ B</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cxnSp>
        <p:nvCxnSpPr>
          <p:cNvPr id="3" name="Straight Connector 2">
            <a:extLst>
              <a:ext uri="{FF2B5EF4-FFF2-40B4-BE49-F238E27FC236}">
                <a16:creationId xmlns:a16="http://schemas.microsoft.com/office/drawing/2014/main" id="{158CDA34-0289-4BA9-821B-95FE083652BD}"/>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56126D7-39DE-4BFE-A706-B815C44B2484}"/>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5" name="TextBox 4">
            <a:extLst>
              <a:ext uri="{FF2B5EF4-FFF2-40B4-BE49-F238E27FC236}">
                <a16:creationId xmlns:a16="http://schemas.microsoft.com/office/drawing/2014/main" id="{9695D500-B220-49ED-B680-F5721A53955C}"/>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8" name="Rectangle 17">
            <a:extLst>
              <a:ext uri="{FF2B5EF4-FFF2-40B4-BE49-F238E27FC236}">
                <a16:creationId xmlns:a16="http://schemas.microsoft.com/office/drawing/2014/main" id="{FF7FD8C7-1915-430B-91B7-9BB21E0F7F12}"/>
              </a:ext>
            </a:extLst>
          </p:cNvPr>
          <p:cNvSpPr/>
          <p:nvPr/>
        </p:nvSpPr>
        <p:spPr>
          <a:xfrm>
            <a:off x="8520652" y="1075981"/>
            <a:ext cx="3529637" cy="566039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Now our </a:t>
            </a:r>
            <a:r>
              <a:rPr lang="en-GB" sz="1600" b="1" dirty="0">
                <a:solidFill>
                  <a:schemeClr val="tx1"/>
                </a:solidFill>
              </a:rPr>
              <a:t>Karnaugh map</a:t>
            </a:r>
            <a:r>
              <a:rPr lang="en-GB" sz="1600" dirty="0">
                <a:solidFill>
                  <a:schemeClr val="tx1"/>
                </a:solidFill>
              </a:rPr>
              <a:t> is ready, we will place the first part of the expression into it.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we separate the expressions using </a:t>
            </a:r>
            <a:r>
              <a:rPr lang="en-GB" sz="1600" b="1" dirty="0">
                <a:solidFill>
                  <a:schemeClr val="tx1"/>
                </a:solidFill>
              </a:rPr>
              <a:t>OR </a:t>
            </a:r>
            <a:r>
              <a:rPr lang="en-GB" sz="1600" dirty="0">
                <a:solidFill>
                  <a:schemeClr val="tx1"/>
                </a:solidFill>
              </a:rPr>
              <a:t>symbols.</a:t>
            </a:r>
          </a:p>
          <a:p>
            <a:pPr marL="285750" indent="-285750">
              <a:buClr>
                <a:schemeClr val="tx1"/>
              </a:buClr>
              <a:buFont typeface="Arial" panose="020B0604020202020204" pitchFamily="34" charset="0"/>
              <a:buChar char="•"/>
            </a:pPr>
            <a:endParaRPr lang="en-GB" sz="1600" dirty="0">
              <a:solidFill>
                <a:schemeClr val="tx1"/>
              </a:solidFill>
            </a:endParaRPr>
          </a:p>
        </p:txBody>
      </p:sp>
      <p:sp>
        <p:nvSpPr>
          <p:cNvPr id="19" name="Rectangle 18">
            <a:extLst>
              <a:ext uri="{FF2B5EF4-FFF2-40B4-BE49-F238E27FC236}">
                <a16:creationId xmlns:a16="http://schemas.microsoft.com/office/drawing/2014/main" id="{5A4130B7-49DC-424D-90F3-113FDF621BFF}"/>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4775130B-C403-4B42-8970-439CCDB0B5FB}"/>
              </a:ext>
            </a:extLst>
          </p:cNvPr>
          <p:cNvSpPr/>
          <p:nvPr/>
        </p:nvSpPr>
        <p:spPr>
          <a:xfrm>
            <a:off x="6096000" y="5866942"/>
            <a:ext cx="2349305"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 ∧ D V A ∧ B</a:t>
            </a:r>
          </a:p>
        </p:txBody>
      </p:sp>
      <p:sp>
        <p:nvSpPr>
          <p:cNvPr id="29" name="TextBox 28">
            <a:extLst>
              <a:ext uri="{FF2B5EF4-FFF2-40B4-BE49-F238E27FC236}">
                <a16:creationId xmlns:a16="http://schemas.microsoft.com/office/drawing/2014/main" id="{BA00AF78-DDD1-4248-91D5-6ECEAF0F2086}"/>
              </a:ext>
            </a:extLst>
          </p:cNvPr>
          <p:cNvSpPr txBox="1"/>
          <p:nvPr/>
        </p:nvSpPr>
        <p:spPr>
          <a:xfrm>
            <a:off x="7108227" y="5319166"/>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30" name="Straight Connector 29">
            <a:extLst>
              <a:ext uri="{FF2B5EF4-FFF2-40B4-BE49-F238E27FC236}">
                <a16:creationId xmlns:a16="http://schemas.microsoft.com/office/drawing/2014/main" id="{0A8B2852-8B94-405B-98E9-09B1329728AA}"/>
              </a:ext>
            </a:extLst>
          </p:cNvPr>
          <p:cNvCxnSpPr>
            <a:cxnSpLocks/>
          </p:cNvCxnSpPr>
          <p:nvPr/>
        </p:nvCxnSpPr>
        <p:spPr>
          <a:xfrm>
            <a:off x="7353625" y="5719276"/>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A450391-7034-408D-97C8-C6EA21B2BE72}"/>
              </a:ext>
            </a:extLst>
          </p:cNvPr>
          <p:cNvSpPr txBox="1"/>
          <p:nvPr/>
        </p:nvSpPr>
        <p:spPr>
          <a:xfrm>
            <a:off x="7166643" y="5886647"/>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32" name="Rectangle: Rounded Corners 31">
            <a:extLst>
              <a:ext uri="{FF2B5EF4-FFF2-40B4-BE49-F238E27FC236}">
                <a16:creationId xmlns:a16="http://schemas.microsoft.com/office/drawing/2014/main" id="{4249299E-D071-4571-ABCF-4F564F8F2D0C}"/>
              </a:ext>
            </a:extLst>
          </p:cNvPr>
          <p:cNvSpPr/>
          <p:nvPr/>
        </p:nvSpPr>
        <p:spPr>
          <a:xfrm>
            <a:off x="6190848" y="5932175"/>
            <a:ext cx="981828"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541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88A3868-6B85-4E60-AB59-8EC01D0EF03C}"/>
              </a:ext>
            </a:extLst>
          </p:cNvPr>
          <p:cNvGraphicFramePr>
            <a:graphicFrameLocks noGrp="1"/>
          </p:cNvGraphicFramePr>
          <p:nvPr>
            <p:extLst>
              <p:ext uri="{D42A27DB-BD31-4B8C-83A1-F6EECF244321}">
                <p14:modId xmlns:p14="http://schemas.microsoft.com/office/powerpoint/2010/main" val="1990143181"/>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D V A </a:t>
                      </a:r>
                      <a:r>
                        <a:rPr lang="en-GB" sz="2400" b="1" i="0" dirty="0">
                          <a:solidFill>
                            <a:schemeClr val="tx1"/>
                          </a:solidFill>
                          <a:effectLst/>
                        </a:rPr>
                        <a:t>∧ B</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chemeClr val="accent4"/>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cxnSp>
        <p:nvCxnSpPr>
          <p:cNvPr id="3" name="Straight Connector 2">
            <a:extLst>
              <a:ext uri="{FF2B5EF4-FFF2-40B4-BE49-F238E27FC236}">
                <a16:creationId xmlns:a16="http://schemas.microsoft.com/office/drawing/2014/main" id="{158CDA34-0289-4BA9-821B-95FE083652BD}"/>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56126D7-39DE-4BFE-A706-B815C44B2484}"/>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5" name="TextBox 4">
            <a:extLst>
              <a:ext uri="{FF2B5EF4-FFF2-40B4-BE49-F238E27FC236}">
                <a16:creationId xmlns:a16="http://schemas.microsoft.com/office/drawing/2014/main" id="{9695D500-B220-49ED-B680-F5721A53955C}"/>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8" name="Rectangle 17">
            <a:extLst>
              <a:ext uri="{FF2B5EF4-FFF2-40B4-BE49-F238E27FC236}">
                <a16:creationId xmlns:a16="http://schemas.microsoft.com/office/drawing/2014/main" id="{FF7FD8C7-1915-430B-91B7-9BB21E0F7F12}"/>
              </a:ext>
            </a:extLst>
          </p:cNvPr>
          <p:cNvSpPr/>
          <p:nvPr/>
        </p:nvSpPr>
        <p:spPr>
          <a:xfrm>
            <a:off x="8520652" y="1075981"/>
            <a:ext cx="3529637" cy="566039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Now our </a:t>
            </a:r>
            <a:r>
              <a:rPr lang="en-GB" sz="1600" b="1" dirty="0">
                <a:solidFill>
                  <a:schemeClr val="tx1"/>
                </a:solidFill>
              </a:rPr>
              <a:t>Karnaugh map</a:t>
            </a:r>
            <a:r>
              <a:rPr lang="en-GB" sz="1600" dirty="0">
                <a:solidFill>
                  <a:schemeClr val="tx1"/>
                </a:solidFill>
              </a:rPr>
              <a:t> is ready, we will place the first part of the expression into it.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we separate the expressions using </a:t>
            </a:r>
            <a:r>
              <a:rPr lang="en-GB" sz="1600" b="1" dirty="0">
                <a:solidFill>
                  <a:schemeClr val="tx1"/>
                </a:solidFill>
              </a:rPr>
              <a:t>OR </a:t>
            </a:r>
            <a:r>
              <a:rPr lang="en-GB" sz="1600" dirty="0">
                <a:solidFill>
                  <a:schemeClr val="tx1"/>
                </a:solidFill>
              </a:rPr>
              <a:t>symbols.</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are starting with NOT C AND D.</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There are four cells where C is 0 and D is 1 – we put 1s in these cells.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expression we are looking at only contains C and D, so we can ignore A and B at this stage.</a:t>
            </a:r>
          </a:p>
          <a:p>
            <a:pPr marL="285750" indent="-285750">
              <a:buClr>
                <a:schemeClr val="tx1"/>
              </a:buClr>
              <a:buFont typeface="Arial" panose="020B0604020202020204" pitchFamily="34" charset="0"/>
              <a:buChar char="•"/>
            </a:pPr>
            <a:endParaRPr lang="en-GB" sz="1600" dirty="0">
              <a:solidFill>
                <a:schemeClr val="tx1"/>
              </a:solidFill>
            </a:endParaRPr>
          </a:p>
        </p:txBody>
      </p:sp>
      <p:sp>
        <p:nvSpPr>
          <p:cNvPr id="19" name="Rectangle 18">
            <a:extLst>
              <a:ext uri="{FF2B5EF4-FFF2-40B4-BE49-F238E27FC236}">
                <a16:creationId xmlns:a16="http://schemas.microsoft.com/office/drawing/2014/main" id="{5A4130B7-49DC-424D-90F3-113FDF621BFF}"/>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4775130B-C403-4B42-8970-439CCDB0B5FB}"/>
              </a:ext>
            </a:extLst>
          </p:cNvPr>
          <p:cNvSpPr/>
          <p:nvPr/>
        </p:nvSpPr>
        <p:spPr>
          <a:xfrm>
            <a:off x="6096000" y="5866942"/>
            <a:ext cx="2349305"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 ∧ D V A ∧ B</a:t>
            </a:r>
          </a:p>
        </p:txBody>
      </p:sp>
      <p:sp>
        <p:nvSpPr>
          <p:cNvPr id="29" name="TextBox 28">
            <a:extLst>
              <a:ext uri="{FF2B5EF4-FFF2-40B4-BE49-F238E27FC236}">
                <a16:creationId xmlns:a16="http://schemas.microsoft.com/office/drawing/2014/main" id="{BA00AF78-DDD1-4248-91D5-6ECEAF0F2086}"/>
              </a:ext>
            </a:extLst>
          </p:cNvPr>
          <p:cNvSpPr txBox="1"/>
          <p:nvPr/>
        </p:nvSpPr>
        <p:spPr>
          <a:xfrm>
            <a:off x="7108227" y="5319166"/>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30" name="Straight Connector 29">
            <a:extLst>
              <a:ext uri="{FF2B5EF4-FFF2-40B4-BE49-F238E27FC236}">
                <a16:creationId xmlns:a16="http://schemas.microsoft.com/office/drawing/2014/main" id="{0A8B2852-8B94-405B-98E9-09B1329728AA}"/>
              </a:ext>
            </a:extLst>
          </p:cNvPr>
          <p:cNvCxnSpPr>
            <a:cxnSpLocks/>
          </p:cNvCxnSpPr>
          <p:nvPr/>
        </p:nvCxnSpPr>
        <p:spPr>
          <a:xfrm>
            <a:off x="7353625" y="5719276"/>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A450391-7034-408D-97C8-C6EA21B2BE72}"/>
              </a:ext>
            </a:extLst>
          </p:cNvPr>
          <p:cNvSpPr txBox="1"/>
          <p:nvPr/>
        </p:nvSpPr>
        <p:spPr>
          <a:xfrm>
            <a:off x="7166643" y="5886647"/>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32" name="Rectangle: Rounded Corners 31">
            <a:extLst>
              <a:ext uri="{FF2B5EF4-FFF2-40B4-BE49-F238E27FC236}">
                <a16:creationId xmlns:a16="http://schemas.microsoft.com/office/drawing/2014/main" id="{4249299E-D071-4571-ABCF-4F564F8F2D0C}"/>
              </a:ext>
            </a:extLst>
          </p:cNvPr>
          <p:cNvSpPr/>
          <p:nvPr/>
        </p:nvSpPr>
        <p:spPr>
          <a:xfrm>
            <a:off x="6190848" y="5932175"/>
            <a:ext cx="981828"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59673A3-9FAF-41AD-AE84-733568529E12}"/>
              </a:ext>
            </a:extLst>
          </p:cNvPr>
          <p:cNvSpPr txBox="1"/>
          <p:nvPr/>
        </p:nvSpPr>
        <p:spPr>
          <a:xfrm>
            <a:off x="2918461" y="4097117"/>
            <a:ext cx="324128" cy="477054"/>
          </a:xfrm>
          <a:prstGeom prst="rect">
            <a:avLst/>
          </a:prstGeom>
          <a:noFill/>
        </p:spPr>
        <p:txBody>
          <a:bodyPr wrap="square" rtlCol="0">
            <a:spAutoFit/>
          </a:bodyPr>
          <a:lstStyle/>
          <a:p>
            <a:r>
              <a:rPr lang="en-GB" sz="2500" dirty="0"/>
              <a:t>1</a:t>
            </a:r>
          </a:p>
        </p:txBody>
      </p:sp>
      <p:sp>
        <p:nvSpPr>
          <p:cNvPr id="14" name="TextBox 13">
            <a:extLst>
              <a:ext uri="{FF2B5EF4-FFF2-40B4-BE49-F238E27FC236}">
                <a16:creationId xmlns:a16="http://schemas.microsoft.com/office/drawing/2014/main" id="{D50DBFD4-27D1-4268-9CC8-925F1A3A8A29}"/>
              </a:ext>
            </a:extLst>
          </p:cNvPr>
          <p:cNvSpPr txBox="1"/>
          <p:nvPr/>
        </p:nvSpPr>
        <p:spPr>
          <a:xfrm>
            <a:off x="4078275" y="4100419"/>
            <a:ext cx="324128" cy="477054"/>
          </a:xfrm>
          <a:prstGeom prst="rect">
            <a:avLst/>
          </a:prstGeom>
          <a:noFill/>
        </p:spPr>
        <p:txBody>
          <a:bodyPr wrap="square" rtlCol="0">
            <a:spAutoFit/>
          </a:bodyPr>
          <a:lstStyle/>
          <a:p>
            <a:r>
              <a:rPr lang="en-GB" sz="2500" dirty="0"/>
              <a:t>1</a:t>
            </a:r>
          </a:p>
        </p:txBody>
      </p:sp>
      <p:sp>
        <p:nvSpPr>
          <p:cNvPr id="15" name="TextBox 14">
            <a:extLst>
              <a:ext uri="{FF2B5EF4-FFF2-40B4-BE49-F238E27FC236}">
                <a16:creationId xmlns:a16="http://schemas.microsoft.com/office/drawing/2014/main" id="{8A264FF6-583C-4128-BE04-0A56F2A4B4B8}"/>
              </a:ext>
            </a:extLst>
          </p:cNvPr>
          <p:cNvSpPr txBox="1"/>
          <p:nvPr/>
        </p:nvSpPr>
        <p:spPr>
          <a:xfrm>
            <a:off x="5230809" y="4098239"/>
            <a:ext cx="324128" cy="477054"/>
          </a:xfrm>
          <a:prstGeom prst="rect">
            <a:avLst/>
          </a:prstGeom>
          <a:noFill/>
        </p:spPr>
        <p:txBody>
          <a:bodyPr wrap="square" rtlCol="0">
            <a:spAutoFit/>
          </a:bodyPr>
          <a:lstStyle/>
          <a:p>
            <a:r>
              <a:rPr lang="en-GB" sz="2500" dirty="0"/>
              <a:t>1</a:t>
            </a:r>
          </a:p>
        </p:txBody>
      </p:sp>
      <p:sp>
        <p:nvSpPr>
          <p:cNvPr id="16" name="TextBox 15">
            <a:extLst>
              <a:ext uri="{FF2B5EF4-FFF2-40B4-BE49-F238E27FC236}">
                <a16:creationId xmlns:a16="http://schemas.microsoft.com/office/drawing/2014/main" id="{33A55519-77B4-4BEC-98B3-15F82585314C}"/>
              </a:ext>
            </a:extLst>
          </p:cNvPr>
          <p:cNvSpPr txBox="1"/>
          <p:nvPr/>
        </p:nvSpPr>
        <p:spPr>
          <a:xfrm>
            <a:off x="6381479" y="4092397"/>
            <a:ext cx="324128" cy="477054"/>
          </a:xfrm>
          <a:prstGeom prst="rect">
            <a:avLst/>
          </a:prstGeom>
          <a:noFill/>
        </p:spPr>
        <p:txBody>
          <a:bodyPr wrap="square" rtlCol="0">
            <a:spAutoFit/>
          </a:bodyPr>
          <a:lstStyle/>
          <a:p>
            <a:r>
              <a:rPr lang="en-GB" sz="2500" dirty="0"/>
              <a:t>1</a:t>
            </a:r>
          </a:p>
        </p:txBody>
      </p:sp>
    </p:spTree>
    <p:extLst>
      <p:ext uri="{BB962C8B-B14F-4D97-AF65-F5344CB8AC3E}">
        <p14:creationId xmlns:p14="http://schemas.microsoft.com/office/powerpoint/2010/main" val="401458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Effect transition="in" filter="fade">
                                      <p:cBhvr>
                                        <p:cTn id="15" dur="1000"/>
                                        <p:tgtEl>
                                          <p:spTgt spid="14"/>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Effect transition="in" filter="fade">
                                      <p:cBhvr>
                                        <p:cTn id="21" dur="1000"/>
                                        <p:tgtEl>
                                          <p:spTgt spid="1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88A3868-6B85-4E60-AB59-8EC01D0EF03C}"/>
              </a:ext>
            </a:extLst>
          </p:cNvPr>
          <p:cNvGraphicFramePr>
            <a:graphicFrameLocks noGrp="1"/>
          </p:cNvGraphicFramePr>
          <p:nvPr>
            <p:extLst>
              <p:ext uri="{D42A27DB-BD31-4B8C-83A1-F6EECF244321}">
                <p14:modId xmlns:p14="http://schemas.microsoft.com/office/powerpoint/2010/main" val="3562358158"/>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D V A </a:t>
                      </a:r>
                      <a:r>
                        <a:rPr lang="en-GB" sz="2400" b="1" i="0" dirty="0">
                          <a:solidFill>
                            <a:schemeClr val="tx1"/>
                          </a:solidFill>
                          <a:effectLst/>
                        </a:rPr>
                        <a:t>∧ B</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chemeClr val="accent4"/>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cxnSp>
        <p:nvCxnSpPr>
          <p:cNvPr id="3" name="Straight Connector 2">
            <a:extLst>
              <a:ext uri="{FF2B5EF4-FFF2-40B4-BE49-F238E27FC236}">
                <a16:creationId xmlns:a16="http://schemas.microsoft.com/office/drawing/2014/main" id="{158CDA34-0289-4BA9-821B-95FE083652BD}"/>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56126D7-39DE-4BFE-A706-B815C44B2484}"/>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5" name="TextBox 4">
            <a:extLst>
              <a:ext uri="{FF2B5EF4-FFF2-40B4-BE49-F238E27FC236}">
                <a16:creationId xmlns:a16="http://schemas.microsoft.com/office/drawing/2014/main" id="{9695D500-B220-49ED-B680-F5721A53955C}"/>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8" name="Rectangle 17">
            <a:extLst>
              <a:ext uri="{FF2B5EF4-FFF2-40B4-BE49-F238E27FC236}">
                <a16:creationId xmlns:a16="http://schemas.microsoft.com/office/drawing/2014/main" id="{FF7FD8C7-1915-430B-91B7-9BB21E0F7F12}"/>
              </a:ext>
            </a:extLst>
          </p:cNvPr>
          <p:cNvSpPr/>
          <p:nvPr/>
        </p:nvSpPr>
        <p:spPr>
          <a:xfrm>
            <a:off x="8520652" y="1075981"/>
            <a:ext cx="3529637" cy="566039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now move onto the next part of the expression: A AND B</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To put A AND B in the map, we find all the cells where A is 1 and B is 1.</a:t>
            </a:r>
          </a:p>
          <a:p>
            <a:pPr marL="285750" indent="-285750">
              <a:buClr>
                <a:schemeClr val="tx1"/>
              </a:buClr>
              <a:buFont typeface="Arial" panose="020B0604020202020204" pitchFamily="34" charset="0"/>
              <a:buChar char="•"/>
            </a:pPr>
            <a:endParaRPr lang="en-GB" sz="1600" dirty="0">
              <a:solidFill>
                <a:schemeClr val="tx1"/>
              </a:solidFill>
            </a:endParaRPr>
          </a:p>
        </p:txBody>
      </p:sp>
      <p:sp>
        <p:nvSpPr>
          <p:cNvPr id="19" name="Rectangle 18">
            <a:extLst>
              <a:ext uri="{FF2B5EF4-FFF2-40B4-BE49-F238E27FC236}">
                <a16:creationId xmlns:a16="http://schemas.microsoft.com/office/drawing/2014/main" id="{5A4130B7-49DC-424D-90F3-113FDF621BFF}"/>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4775130B-C403-4B42-8970-439CCDB0B5FB}"/>
              </a:ext>
            </a:extLst>
          </p:cNvPr>
          <p:cNvSpPr/>
          <p:nvPr/>
        </p:nvSpPr>
        <p:spPr>
          <a:xfrm>
            <a:off x="6096000" y="5866942"/>
            <a:ext cx="2349305"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 ∧ D V A ∧ B</a:t>
            </a:r>
          </a:p>
        </p:txBody>
      </p:sp>
      <p:sp>
        <p:nvSpPr>
          <p:cNvPr id="29" name="TextBox 28">
            <a:extLst>
              <a:ext uri="{FF2B5EF4-FFF2-40B4-BE49-F238E27FC236}">
                <a16:creationId xmlns:a16="http://schemas.microsoft.com/office/drawing/2014/main" id="{BA00AF78-DDD1-4248-91D5-6ECEAF0F2086}"/>
              </a:ext>
            </a:extLst>
          </p:cNvPr>
          <p:cNvSpPr txBox="1"/>
          <p:nvPr/>
        </p:nvSpPr>
        <p:spPr>
          <a:xfrm>
            <a:off x="7108227" y="5319166"/>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30" name="Straight Connector 29">
            <a:extLst>
              <a:ext uri="{FF2B5EF4-FFF2-40B4-BE49-F238E27FC236}">
                <a16:creationId xmlns:a16="http://schemas.microsoft.com/office/drawing/2014/main" id="{0A8B2852-8B94-405B-98E9-09B1329728AA}"/>
              </a:ext>
            </a:extLst>
          </p:cNvPr>
          <p:cNvCxnSpPr>
            <a:cxnSpLocks/>
          </p:cNvCxnSpPr>
          <p:nvPr/>
        </p:nvCxnSpPr>
        <p:spPr>
          <a:xfrm>
            <a:off x="7353625" y="5719276"/>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A450391-7034-408D-97C8-C6EA21B2BE72}"/>
              </a:ext>
            </a:extLst>
          </p:cNvPr>
          <p:cNvSpPr txBox="1"/>
          <p:nvPr/>
        </p:nvSpPr>
        <p:spPr>
          <a:xfrm>
            <a:off x="7166643" y="5886647"/>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32" name="Rectangle: Rounded Corners 31">
            <a:extLst>
              <a:ext uri="{FF2B5EF4-FFF2-40B4-BE49-F238E27FC236}">
                <a16:creationId xmlns:a16="http://schemas.microsoft.com/office/drawing/2014/main" id="{4249299E-D071-4571-ABCF-4F564F8F2D0C}"/>
              </a:ext>
            </a:extLst>
          </p:cNvPr>
          <p:cNvSpPr/>
          <p:nvPr/>
        </p:nvSpPr>
        <p:spPr>
          <a:xfrm>
            <a:off x="6190848" y="5932175"/>
            <a:ext cx="981828"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03906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1.85185E-6 L 0.10156 0.00046 " pathEditMode="relative" rAng="0" ptsTypes="AA">
                                      <p:cBhvr>
                                        <p:cTn id="6" dur="2000" fill="hold"/>
                                        <p:tgtEl>
                                          <p:spTgt spid="32"/>
                                        </p:tgtEl>
                                        <p:attrNameLst>
                                          <p:attrName>ppt_x</p:attrName>
                                          <p:attrName>ppt_y</p:attrName>
                                        </p:attrNameLst>
                                      </p:cBhvr>
                                      <p:rCtr x="507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88A3868-6B85-4E60-AB59-8EC01D0EF03C}"/>
              </a:ext>
            </a:extLst>
          </p:cNvPr>
          <p:cNvGraphicFramePr>
            <a:graphicFrameLocks noGrp="1"/>
          </p:cNvGraphicFramePr>
          <p:nvPr>
            <p:extLst>
              <p:ext uri="{D42A27DB-BD31-4B8C-83A1-F6EECF244321}">
                <p14:modId xmlns:p14="http://schemas.microsoft.com/office/powerpoint/2010/main" val="2093977570"/>
              </p:ext>
            </p:extLst>
          </p:nvPr>
        </p:nvGraphicFramePr>
        <p:xfrm>
          <a:off x="220904" y="872389"/>
          <a:ext cx="6905058" cy="5389167"/>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D V A </a:t>
                      </a:r>
                      <a:r>
                        <a:rPr lang="en-GB" sz="2400" b="1" i="0" dirty="0">
                          <a:solidFill>
                            <a:schemeClr val="tx1"/>
                          </a:solidFill>
                          <a:effectLst/>
                        </a:rPr>
                        <a:t>∧ B</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noFill/>
                  </a:tcPr>
                </a:tc>
                <a:tc>
                  <a:txBody>
                    <a:bodyPr/>
                    <a:lstStyle/>
                    <a:p>
                      <a:pPr algn="ctr"/>
                      <a:r>
                        <a:rPr lang="en-GB" sz="2500" dirty="0"/>
                        <a:t>1</a:t>
                      </a:r>
                    </a:p>
                  </a:txBody>
                  <a:tcPr marL="125183" marR="125183" marT="62591" marB="62591" anchor="ctr">
                    <a:no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noFill/>
                  </a:tcPr>
                </a:tc>
                <a:extLst>
                  <a:ext uri="{0D108BD9-81ED-4DB2-BD59-A6C34878D82A}">
                    <a16:rowId xmlns:a16="http://schemas.microsoft.com/office/drawing/2014/main" val="1181444203"/>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2341535855"/>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590007964"/>
                  </a:ext>
                </a:extLst>
              </a:tr>
            </a:tbl>
          </a:graphicData>
        </a:graphic>
      </p:graphicFrame>
      <p:cxnSp>
        <p:nvCxnSpPr>
          <p:cNvPr id="3" name="Straight Connector 2">
            <a:extLst>
              <a:ext uri="{FF2B5EF4-FFF2-40B4-BE49-F238E27FC236}">
                <a16:creationId xmlns:a16="http://schemas.microsoft.com/office/drawing/2014/main" id="{158CDA34-0289-4BA9-821B-95FE083652BD}"/>
              </a:ext>
            </a:extLst>
          </p:cNvPr>
          <p:cNvCxnSpPr>
            <a:cxnSpLocks/>
          </p:cNvCxnSpPr>
          <p:nvPr/>
        </p:nvCxnSpPr>
        <p:spPr>
          <a:xfrm flipH="1" flipV="1">
            <a:off x="218121" y="167068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56126D7-39DE-4BFE-A706-B815C44B2484}"/>
              </a:ext>
            </a:extLst>
          </p:cNvPr>
          <p:cNvSpPr txBox="1"/>
          <p:nvPr/>
        </p:nvSpPr>
        <p:spPr>
          <a:xfrm>
            <a:off x="1638252" y="1807006"/>
            <a:ext cx="868680" cy="477054"/>
          </a:xfrm>
          <a:prstGeom prst="rect">
            <a:avLst/>
          </a:prstGeom>
          <a:noFill/>
        </p:spPr>
        <p:txBody>
          <a:bodyPr wrap="square" rtlCol="0">
            <a:spAutoFit/>
          </a:bodyPr>
          <a:lstStyle/>
          <a:p>
            <a:r>
              <a:rPr lang="en-GB" sz="2500" b="1" dirty="0"/>
              <a:t>A B</a:t>
            </a:r>
          </a:p>
        </p:txBody>
      </p:sp>
      <p:sp>
        <p:nvSpPr>
          <p:cNvPr id="5" name="TextBox 4">
            <a:extLst>
              <a:ext uri="{FF2B5EF4-FFF2-40B4-BE49-F238E27FC236}">
                <a16:creationId xmlns:a16="http://schemas.microsoft.com/office/drawing/2014/main" id="{9695D500-B220-49ED-B680-F5721A53955C}"/>
              </a:ext>
            </a:extLst>
          </p:cNvPr>
          <p:cNvSpPr txBox="1"/>
          <p:nvPr/>
        </p:nvSpPr>
        <p:spPr>
          <a:xfrm>
            <a:off x="485394" y="2543434"/>
            <a:ext cx="726705" cy="477054"/>
          </a:xfrm>
          <a:prstGeom prst="rect">
            <a:avLst/>
          </a:prstGeom>
          <a:noFill/>
        </p:spPr>
        <p:txBody>
          <a:bodyPr wrap="square" rtlCol="0">
            <a:spAutoFit/>
          </a:bodyPr>
          <a:lstStyle/>
          <a:p>
            <a:r>
              <a:rPr lang="en-GB" sz="2500" b="1" dirty="0"/>
              <a:t>C D</a:t>
            </a:r>
          </a:p>
        </p:txBody>
      </p:sp>
      <p:sp>
        <p:nvSpPr>
          <p:cNvPr id="18" name="Rectangle 17">
            <a:extLst>
              <a:ext uri="{FF2B5EF4-FFF2-40B4-BE49-F238E27FC236}">
                <a16:creationId xmlns:a16="http://schemas.microsoft.com/office/drawing/2014/main" id="{FF7FD8C7-1915-430B-91B7-9BB21E0F7F12}"/>
              </a:ext>
            </a:extLst>
          </p:cNvPr>
          <p:cNvSpPr/>
          <p:nvPr/>
        </p:nvSpPr>
        <p:spPr>
          <a:xfrm>
            <a:off x="8520652" y="1075981"/>
            <a:ext cx="3529637" cy="566039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now move onto the next part of the expression: A AND B</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To put A AND B in the map, we find all the cells where A is 1 and B is 1.</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There are four cells where this is the case – we put a 1 in each of them.</a:t>
            </a:r>
          </a:p>
          <a:p>
            <a:pPr marL="285750" indent="-285750">
              <a:buClr>
                <a:schemeClr val="tx1"/>
              </a:buClr>
              <a:buFont typeface="Arial" panose="020B0604020202020204" pitchFamily="34" charset="0"/>
              <a:buChar char="•"/>
            </a:pPr>
            <a:endParaRPr lang="en-GB" sz="1600" dirty="0">
              <a:solidFill>
                <a:schemeClr val="tx1"/>
              </a:solidFill>
            </a:endParaRPr>
          </a:p>
        </p:txBody>
      </p:sp>
      <p:sp>
        <p:nvSpPr>
          <p:cNvPr id="19" name="Rectangle 18">
            <a:extLst>
              <a:ext uri="{FF2B5EF4-FFF2-40B4-BE49-F238E27FC236}">
                <a16:creationId xmlns:a16="http://schemas.microsoft.com/office/drawing/2014/main" id="{5A4130B7-49DC-424D-90F3-113FDF621BFF}"/>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four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4775130B-C403-4B42-8970-439CCDB0B5FB}"/>
              </a:ext>
            </a:extLst>
          </p:cNvPr>
          <p:cNvSpPr/>
          <p:nvPr/>
        </p:nvSpPr>
        <p:spPr>
          <a:xfrm>
            <a:off x="6096000" y="5866942"/>
            <a:ext cx="2349305"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 ∧ D V A ∧ B</a:t>
            </a:r>
          </a:p>
        </p:txBody>
      </p:sp>
      <p:sp>
        <p:nvSpPr>
          <p:cNvPr id="29" name="TextBox 28">
            <a:extLst>
              <a:ext uri="{FF2B5EF4-FFF2-40B4-BE49-F238E27FC236}">
                <a16:creationId xmlns:a16="http://schemas.microsoft.com/office/drawing/2014/main" id="{BA00AF78-DDD1-4248-91D5-6ECEAF0F2086}"/>
              </a:ext>
            </a:extLst>
          </p:cNvPr>
          <p:cNvSpPr txBox="1"/>
          <p:nvPr/>
        </p:nvSpPr>
        <p:spPr>
          <a:xfrm>
            <a:off x="7108227" y="5319166"/>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30" name="Straight Connector 29">
            <a:extLst>
              <a:ext uri="{FF2B5EF4-FFF2-40B4-BE49-F238E27FC236}">
                <a16:creationId xmlns:a16="http://schemas.microsoft.com/office/drawing/2014/main" id="{0A8B2852-8B94-405B-98E9-09B1329728AA}"/>
              </a:ext>
            </a:extLst>
          </p:cNvPr>
          <p:cNvCxnSpPr>
            <a:cxnSpLocks/>
          </p:cNvCxnSpPr>
          <p:nvPr/>
        </p:nvCxnSpPr>
        <p:spPr>
          <a:xfrm>
            <a:off x="7353625" y="5719276"/>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A450391-7034-408D-97C8-C6EA21B2BE72}"/>
              </a:ext>
            </a:extLst>
          </p:cNvPr>
          <p:cNvSpPr txBox="1"/>
          <p:nvPr/>
        </p:nvSpPr>
        <p:spPr>
          <a:xfrm>
            <a:off x="7166643" y="5886647"/>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32" name="Rectangle: Rounded Corners 31">
            <a:extLst>
              <a:ext uri="{FF2B5EF4-FFF2-40B4-BE49-F238E27FC236}">
                <a16:creationId xmlns:a16="http://schemas.microsoft.com/office/drawing/2014/main" id="{4249299E-D071-4571-ABCF-4F564F8F2D0C}"/>
              </a:ext>
            </a:extLst>
          </p:cNvPr>
          <p:cNvSpPr/>
          <p:nvPr/>
        </p:nvSpPr>
        <p:spPr>
          <a:xfrm>
            <a:off x="7422748" y="5932175"/>
            <a:ext cx="981828"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A8A2924-64A1-4B8C-87E6-29DE616E90FE}"/>
              </a:ext>
            </a:extLst>
          </p:cNvPr>
          <p:cNvSpPr txBox="1"/>
          <p:nvPr/>
        </p:nvSpPr>
        <p:spPr>
          <a:xfrm>
            <a:off x="5229861" y="3338038"/>
            <a:ext cx="324128" cy="477054"/>
          </a:xfrm>
          <a:prstGeom prst="rect">
            <a:avLst/>
          </a:prstGeom>
          <a:noFill/>
        </p:spPr>
        <p:txBody>
          <a:bodyPr wrap="square" rtlCol="0">
            <a:spAutoFit/>
          </a:bodyPr>
          <a:lstStyle/>
          <a:p>
            <a:r>
              <a:rPr lang="en-GB" sz="2500" dirty="0"/>
              <a:t>1</a:t>
            </a:r>
          </a:p>
        </p:txBody>
      </p:sp>
      <p:sp>
        <p:nvSpPr>
          <p:cNvPr id="14" name="TextBox 13">
            <a:extLst>
              <a:ext uri="{FF2B5EF4-FFF2-40B4-BE49-F238E27FC236}">
                <a16:creationId xmlns:a16="http://schemas.microsoft.com/office/drawing/2014/main" id="{0ACCCD39-72CE-47DF-BD51-6DE3064D32AE}"/>
              </a:ext>
            </a:extLst>
          </p:cNvPr>
          <p:cNvSpPr txBox="1"/>
          <p:nvPr/>
        </p:nvSpPr>
        <p:spPr>
          <a:xfrm>
            <a:off x="5229861" y="4868768"/>
            <a:ext cx="324128" cy="477054"/>
          </a:xfrm>
          <a:prstGeom prst="rect">
            <a:avLst/>
          </a:prstGeom>
          <a:noFill/>
        </p:spPr>
        <p:txBody>
          <a:bodyPr wrap="square" rtlCol="0">
            <a:spAutoFit/>
          </a:bodyPr>
          <a:lstStyle/>
          <a:p>
            <a:r>
              <a:rPr lang="en-GB" sz="2500" dirty="0"/>
              <a:t>1</a:t>
            </a:r>
          </a:p>
        </p:txBody>
      </p:sp>
      <p:sp>
        <p:nvSpPr>
          <p:cNvPr id="15" name="TextBox 14">
            <a:extLst>
              <a:ext uri="{FF2B5EF4-FFF2-40B4-BE49-F238E27FC236}">
                <a16:creationId xmlns:a16="http://schemas.microsoft.com/office/drawing/2014/main" id="{7632E0D3-E92C-4E32-9B04-AF7C60158F7D}"/>
              </a:ext>
            </a:extLst>
          </p:cNvPr>
          <p:cNvSpPr txBox="1"/>
          <p:nvPr/>
        </p:nvSpPr>
        <p:spPr>
          <a:xfrm>
            <a:off x="5223991" y="5637729"/>
            <a:ext cx="324128" cy="477054"/>
          </a:xfrm>
          <a:prstGeom prst="rect">
            <a:avLst/>
          </a:prstGeom>
          <a:noFill/>
        </p:spPr>
        <p:txBody>
          <a:bodyPr wrap="square" rtlCol="0">
            <a:spAutoFit/>
          </a:bodyPr>
          <a:lstStyle/>
          <a:p>
            <a:r>
              <a:rPr lang="en-GB" sz="2500" dirty="0"/>
              <a:t>1</a:t>
            </a:r>
          </a:p>
        </p:txBody>
      </p:sp>
    </p:spTree>
    <p:extLst>
      <p:ext uri="{BB962C8B-B14F-4D97-AF65-F5344CB8AC3E}">
        <p14:creationId xmlns:p14="http://schemas.microsoft.com/office/powerpoint/2010/main" val="96741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Effect transition="in" filter="fade">
                                      <p:cBhvr>
                                        <p:cTn id="15" dur="1000"/>
                                        <p:tgtEl>
                                          <p:spTgt spid="14"/>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Effect transition="in" filter="fade">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7810</TotalTime>
  <Words>4616</Words>
  <Application>Microsoft Office PowerPoint</Application>
  <PresentationFormat>Widescreen</PresentationFormat>
  <Paragraphs>1162</Paragraphs>
  <Slides>39</Slides>
  <Notes>20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Century Gothic</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Sargent</dc:creator>
  <cp:lastModifiedBy>Craig Sargent</cp:lastModifiedBy>
  <cp:revision>574</cp:revision>
  <dcterms:created xsi:type="dcterms:W3CDTF">2019-10-14T15:21:06Z</dcterms:created>
  <dcterms:modified xsi:type="dcterms:W3CDTF">2021-02-10T13:23:27Z</dcterms:modified>
</cp:coreProperties>
</file>