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34" r:id="rId3"/>
    <p:sldId id="335" r:id="rId4"/>
    <p:sldId id="336" r:id="rId5"/>
    <p:sldId id="33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5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3728" autoAdjust="0"/>
  </p:normalViewPr>
  <p:slideViewPr>
    <p:cSldViewPr>
      <p:cViewPr varScale="1">
        <p:scale>
          <a:sx n="55" d="100"/>
          <a:sy n="55" d="100"/>
        </p:scale>
        <p:origin x="90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620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416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819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1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tabase.guide/what-is-a-relationship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tabase.guide/what-is-a-primary-key/" TargetMode="External"/><Relationship Id="rId5" Type="http://schemas.openxmlformats.org/officeDocument/2006/relationships/hyperlink" Target="http://database.guide/what-is-a-foreign-key/" TargetMode="External"/><Relationship Id="rId4" Type="http://schemas.openxmlformats.org/officeDocument/2006/relationships/hyperlink" Target="http://database.guide/what-is-a-tabl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atabase.guide/what-is-an-orphaned-recor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4077072"/>
            <a:ext cx="5256584" cy="1828800"/>
          </a:xfrm>
        </p:spPr>
        <p:txBody>
          <a:bodyPr>
            <a:normAutofit/>
          </a:bodyPr>
          <a:lstStyle/>
          <a:p>
            <a:r>
              <a:rPr lang="en-GB" b="1" cap="none" dirty="0" smtClean="0"/>
              <a:t>Referential Integrity</a:t>
            </a:r>
            <a:endParaRPr lang="en-GB" sz="48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A Level Computer Science – Unit 1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smtClean="0"/>
              <a:t>Referential Integrity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1900808"/>
          </a:xfrm>
        </p:spPr>
        <p:txBody>
          <a:bodyPr>
            <a:normAutofit/>
          </a:bodyPr>
          <a:lstStyle/>
          <a:p>
            <a:r>
              <a:rPr lang="en-GB" sz="2400" dirty="0"/>
              <a:t>When tables are linked in a relational database, it is important to ensure that, for example, a </a:t>
            </a:r>
            <a:r>
              <a:rPr lang="en-GB" sz="2400" dirty="0" smtClean="0"/>
              <a:t>particular component </a:t>
            </a:r>
            <a:r>
              <a:rPr lang="en-GB" sz="2400" dirty="0"/>
              <a:t>is not deleted if it is used in a product in the Product table. This is known as </a:t>
            </a:r>
            <a:r>
              <a:rPr lang="en-GB" sz="2400" dirty="0" smtClean="0"/>
              <a:t>referential integrity</a:t>
            </a:r>
            <a:r>
              <a:rPr lang="en-GB" sz="2400" dirty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3759" t="31500" r="36909" b="32078"/>
          <a:stretch/>
        </p:blipFill>
        <p:spPr>
          <a:xfrm>
            <a:off x="2483768" y="2852936"/>
            <a:ext cx="4248472" cy="296591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34416" y="5949280"/>
            <a:ext cx="77471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32324"/>
                </a:solidFill>
                <a:latin typeface="Arial" panose="020B0604020202020204" pitchFamily="34" charset="0"/>
              </a:rPr>
              <a:t>The 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screenshot above shows a re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l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at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i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ons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h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ip being c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r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eated 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in </a:t>
            </a:r>
            <a:r>
              <a:rPr lang="en-GB" dirty="0">
                <a:solidFill>
                  <a:srgbClr val="232324"/>
                </a:solidFill>
                <a:latin typeface="Arial" panose="020B0604020202020204" pitchFamily="34" charset="0"/>
              </a:rPr>
              <a:t>MS Access between 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t</a:t>
            </a:r>
            <a:r>
              <a:rPr lang="en-GB" dirty="0">
                <a:solidFill>
                  <a:srgbClr val="343435"/>
                </a:solidFill>
                <a:latin typeface="Arial" panose="020B0604020202020204" pitchFamily="34" charset="0"/>
              </a:rPr>
              <a:t>wo tables </a:t>
            </a:r>
            <a:r>
              <a:rPr lang="en-GB" dirty="0" smtClean="0">
                <a:solidFill>
                  <a:srgbClr val="120E0D"/>
                </a:solidFill>
                <a:latin typeface="Arial" panose="020B0604020202020204" pitchFamily="34" charset="0"/>
              </a:rPr>
              <a:t>lin</a:t>
            </a:r>
            <a:r>
              <a:rPr lang="en-GB" dirty="0" smtClean="0">
                <a:solidFill>
                  <a:srgbClr val="343435"/>
                </a:solidFill>
                <a:latin typeface="Arial" panose="020B0604020202020204" pitchFamily="34" charset="0"/>
              </a:rPr>
              <a:t>ked </a:t>
            </a:r>
            <a:r>
              <a:rPr lang="en-GB" dirty="0" smtClean="0">
                <a:solidFill>
                  <a:srgbClr val="232324"/>
                </a:solidFill>
                <a:latin typeface="Arial" panose="020B0604020202020204" pitchFamily="34" charset="0"/>
              </a:rPr>
              <a:t>by </a:t>
            </a:r>
            <a:r>
              <a:rPr lang="en-GB" dirty="0" err="1" smtClean="0">
                <a:solidFill>
                  <a:srgbClr val="343435"/>
                </a:solidFill>
                <a:latin typeface="Arial" panose="020B0604020202020204" pitchFamily="34" charset="0"/>
              </a:rPr>
              <a:t>SchooIID</a:t>
            </a:r>
            <a:r>
              <a:rPr lang="en-GB" dirty="0">
                <a:solidFill>
                  <a:srgbClr val="120E0D"/>
                </a:solidFill>
                <a:latin typeface="Arial" panose="020B0604020202020204" pitchFamily="34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02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smtClean="0"/>
              <a:t>Referential Integrity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 lnSpcReduction="10000"/>
          </a:bodyPr>
          <a:lstStyle/>
          <a:p>
            <a:r>
              <a:rPr lang="en-GB" i="1" dirty="0"/>
              <a:t>Referential integrity</a:t>
            </a:r>
            <a:r>
              <a:rPr lang="en-GB" dirty="0"/>
              <a:t> refers to the accuracy and consistency of data within a </a:t>
            </a:r>
            <a:r>
              <a:rPr lang="en-GB" dirty="0">
                <a:hlinkClick r:id="rId3"/>
              </a:rPr>
              <a:t>relationship</a:t>
            </a:r>
            <a:r>
              <a:rPr lang="en-GB" dirty="0"/>
              <a:t>.</a:t>
            </a:r>
          </a:p>
          <a:p>
            <a:r>
              <a:rPr lang="en-GB" dirty="0"/>
              <a:t>In relationships, data is linked between two or more </a:t>
            </a:r>
            <a:r>
              <a:rPr lang="en-GB" dirty="0">
                <a:hlinkClick r:id="rId4"/>
              </a:rPr>
              <a:t>tables</a:t>
            </a:r>
            <a:r>
              <a:rPr lang="en-GB" dirty="0"/>
              <a:t>. This is achieved by having the </a:t>
            </a:r>
            <a:r>
              <a:rPr lang="en-GB" dirty="0">
                <a:hlinkClick r:id="rId5"/>
              </a:rPr>
              <a:t>foreign key</a:t>
            </a:r>
            <a:r>
              <a:rPr lang="en-GB" dirty="0"/>
              <a:t> (in the associated table) reference a </a:t>
            </a:r>
            <a:r>
              <a:rPr lang="en-GB" dirty="0">
                <a:hlinkClick r:id="rId6"/>
              </a:rPr>
              <a:t>primary key</a:t>
            </a:r>
            <a:r>
              <a:rPr lang="en-GB" dirty="0"/>
              <a:t> value (in the primary – or parent – table). Because of this, we need to ensure that data on both sides of the relationship remain intact.</a:t>
            </a:r>
          </a:p>
          <a:p>
            <a:r>
              <a:rPr lang="en-GB" dirty="0"/>
              <a:t>So, referential integrity requires that, </a:t>
            </a:r>
            <a:r>
              <a:rPr lang="en-GB" b="1" dirty="0"/>
              <a:t>whenever a foreign key value is used it must reference a valid, existing primary key in the parent table.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47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smtClean="0"/>
              <a:t>Referential Integrity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fontAlgn="base"/>
            <a:r>
              <a:rPr lang="en-GB" sz="2400" dirty="0" smtClean="0"/>
              <a:t>For </a:t>
            </a:r>
            <a:r>
              <a:rPr lang="en-GB" sz="2400" dirty="0"/>
              <a:t>example, if we delete record number 15 in a primary table, we need to be sure that there’s no foreign key in any related table with the value of 15. We should only be able to delete a primary key if there are no associated records. Otherwise, we would end up with an </a:t>
            </a:r>
            <a:r>
              <a:rPr lang="en-GB" sz="2400" dirty="0">
                <a:hlinkClick r:id="rId3"/>
              </a:rPr>
              <a:t>orphaned record</a:t>
            </a:r>
            <a:r>
              <a:rPr lang="en-GB" sz="2400" dirty="0"/>
              <a:t>.</a:t>
            </a:r>
          </a:p>
        </p:txBody>
      </p:sp>
      <p:pic>
        <p:nvPicPr>
          <p:cNvPr id="1026" name="Picture 2" descr="http://database.guide/wp-content/uploads/2016/05/referential-integrity-orphaned-recor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388" y="3970968"/>
            <a:ext cx="53530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392488" y="378904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i="1" dirty="0">
                <a:solidFill>
                  <a:srgbClr val="888888"/>
                </a:solidFill>
                <a:latin typeface="Lato"/>
              </a:rPr>
              <a:t>Here, the related table contains a foreign key value that doesn’t exist in the primary key field of the primary table (i.e. the “</a:t>
            </a:r>
            <a:r>
              <a:rPr lang="en-GB" i="1" dirty="0" err="1">
                <a:solidFill>
                  <a:srgbClr val="888888"/>
                </a:solidFill>
                <a:latin typeface="Lato"/>
              </a:rPr>
              <a:t>CompanyId</a:t>
            </a:r>
            <a:r>
              <a:rPr lang="en-GB" i="1" dirty="0">
                <a:solidFill>
                  <a:srgbClr val="888888"/>
                </a:solidFill>
                <a:latin typeface="Lato"/>
              </a:rPr>
              <a:t>” field). This has resulted in an “orphaned record”.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7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smtClean="0"/>
              <a:t>Referential Integrity</a:t>
            </a:r>
            <a:endParaRPr lang="en-GB" alt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So referential integrity will prevent users from:</a:t>
            </a:r>
          </a:p>
          <a:p>
            <a:r>
              <a:rPr lang="en-GB" dirty="0"/>
              <a:t>Adding records to a related table if there is no associated record in the primary table.</a:t>
            </a:r>
          </a:p>
          <a:p>
            <a:r>
              <a:rPr lang="en-GB" dirty="0"/>
              <a:t>Changing values in a primary table that result in orphaned records in a related table.</a:t>
            </a:r>
          </a:p>
          <a:p>
            <a:r>
              <a:rPr lang="en-GB" dirty="0"/>
              <a:t>Deleting records from a primary table if there are matching related records.</a:t>
            </a:r>
          </a:p>
        </p:txBody>
      </p:sp>
    </p:spTree>
    <p:extLst>
      <p:ext uri="{BB962C8B-B14F-4D97-AF65-F5344CB8AC3E}">
        <p14:creationId xmlns:p14="http://schemas.microsoft.com/office/powerpoint/2010/main" val="1305520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48768</TotalTime>
  <Words>184</Words>
  <Application>Microsoft Office PowerPoint</Application>
  <PresentationFormat>On-screen Show (4:3)</PresentationFormat>
  <Paragraphs>17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Lato</vt:lpstr>
      <vt:lpstr>Tw Cen MT</vt:lpstr>
      <vt:lpstr>Wingdings</vt:lpstr>
      <vt:lpstr>Wingdings 2</vt:lpstr>
      <vt:lpstr>Median</vt:lpstr>
      <vt:lpstr>Referential Integrity</vt:lpstr>
      <vt:lpstr>Referential Integrity</vt:lpstr>
      <vt:lpstr>Referential Integrity</vt:lpstr>
      <vt:lpstr>Referential Integrity</vt:lpstr>
      <vt:lpstr>Referential Integrity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585</cp:revision>
  <dcterms:created xsi:type="dcterms:W3CDTF">2014-06-23T10:47:17Z</dcterms:created>
  <dcterms:modified xsi:type="dcterms:W3CDTF">2018-03-26T11:00:03Z</dcterms:modified>
</cp:coreProperties>
</file>