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321" r:id="rId3"/>
    <p:sldId id="322" r:id="rId4"/>
    <p:sldId id="323" r:id="rId5"/>
    <p:sldId id="324" r:id="rId6"/>
    <p:sldId id="325" r:id="rId7"/>
    <p:sldId id="326" r:id="rId8"/>
    <p:sldId id="327" r:id="rId9"/>
    <p:sldId id="328" r:id="rId10"/>
    <p:sldId id="329" r:id="rId11"/>
    <p:sldId id="33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15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3728" autoAdjust="0"/>
  </p:normalViewPr>
  <p:slideViewPr>
    <p:cSldViewPr>
      <p:cViewPr varScale="1">
        <p:scale>
          <a:sx n="69" d="100"/>
          <a:sy n="69" d="100"/>
        </p:scale>
        <p:origin x="135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56AACB-4497-4975-84C7-26D592B71736}" type="datetimeFigureOut">
              <a:rPr lang="en-GB" smtClean="0"/>
              <a:pPr/>
              <a:t>03/06/2017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017D95-82D2-4295-A5C8-CFAEB402EFA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479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2B4108C-6F15-4D6F-950B-F60B0A652D9F}" type="datetimeFigureOut">
              <a:rPr lang="en-GB" smtClean="0"/>
              <a:pPr/>
              <a:t>03/06/2017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03/06/2017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2B4108C-6F15-4D6F-950B-F60B0A652D9F}" type="datetimeFigureOut">
              <a:rPr lang="en-GB" smtClean="0"/>
              <a:pPr/>
              <a:t>03/06/2017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03/06/2017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03/06/2017</a:t>
            </a:fld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2B4108C-6F15-4D6F-950B-F60B0A652D9F}" type="datetimeFigureOut">
              <a:rPr lang="en-GB" smtClean="0"/>
              <a:pPr/>
              <a:t>03/06/2017</a:t>
            </a:fld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2B4108C-6F15-4D6F-950B-F60B0A652D9F}" type="datetimeFigureOut">
              <a:rPr lang="en-GB" smtClean="0"/>
              <a:pPr/>
              <a:t>03/06/2017</a:t>
            </a:fld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03/06/2017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03/06/2017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03/06/2017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2B4108C-6F15-4D6F-950B-F60B0A652D9F}" type="datetimeFigureOut">
              <a:rPr lang="en-GB" smtClean="0"/>
              <a:pPr/>
              <a:t>03/06/2017</a:t>
            </a:fld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2B4108C-6F15-4D6F-950B-F60B0A652D9F}" type="datetimeFigureOut">
              <a:rPr lang="en-GB" smtClean="0"/>
              <a:pPr/>
              <a:t>03/06/2017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7704" y="4038600"/>
            <a:ext cx="6931496" cy="1828800"/>
          </a:xfrm>
        </p:spPr>
        <p:txBody>
          <a:bodyPr>
            <a:normAutofit/>
          </a:bodyPr>
          <a:lstStyle/>
          <a:p>
            <a:r>
              <a:rPr lang="en-GB" sz="4800" cap="none" dirty="0"/>
              <a:t>Interrupts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2800" dirty="0"/>
              <a:t>A Level Computer Science – Unit 1 </a:t>
            </a:r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Activity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600200"/>
            <a:ext cx="8442520" cy="1762983"/>
          </a:xfrm>
        </p:spPr>
        <p:txBody>
          <a:bodyPr>
            <a:no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2400" dirty="0"/>
              <a:t>Label the diagram to show how interrupts can occur in process management.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DBFC7AFC-1929-46F3-A814-0031492E3715}"/>
              </a:ext>
            </a:extLst>
          </p:cNvPr>
          <p:cNvSpPr/>
          <p:nvPr/>
        </p:nvSpPr>
        <p:spPr>
          <a:xfrm>
            <a:off x="1979712" y="2348880"/>
            <a:ext cx="1643074" cy="1643074"/>
          </a:xfrm>
          <a:prstGeom prst="ellipse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07557A65-E3E5-41E7-A3C5-AEB64E1BA73A}"/>
              </a:ext>
            </a:extLst>
          </p:cNvPr>
          <p:cNvSpPr/>
          <p:nvPr/>
        </p:nvSpPr>
        <p:spPr>
          <a:xfrm>
            <a:off x="6084168" y="2348880"/>
            <a:ext cx="1643074" cy="1643074"/>
          </a:xfrm>
          <a:prstGeom prst="ellipse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7BC8A584-5B94-4BA2-A090-9D91CF8489DE}"/>
              </a:ext>
            </a:extLst>
          </p:cNvPr>
          <p:cNvCxnSpPr>
            <a:endCxn id="12" idx="2"/>
          </p:cNvCxnSpPr>
          <p:nvPr/>
        </p:nvCxnSpPr>
        <p:spPr>
          <a:xfrm>
            <a:off x="683568" y="3170417"/>
            <a:ext cx="1296144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C7164406-00A0-4AE5-A0D0-7123DE5AB2F6}"/>
              </a:ext>
            </a:extLst>
          </p:cNvPr>
          <p:cNvCxnSpPr/>
          <p:nvPr/>
        </p:nvCxnSpPr>
        <p:spPr>
          <a:xfrm>
            <a:off x="3203848" y="3847938"/>
            <a:ext cx="936104" cy="158417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EAE298C-1FC1-46A4-9D6E-93A328A4795E}"/>
              </a:ext>
            </a:extLst>
          </p:cNvPr>
          <p:cNvCxnSpPr>
            <a:stCxn id="19" idx="7"/>
            <a:endCxn id="13" idx="3"/>
          </p:cNvCxnSpPr>
          <p:nvPr/>
        </p:nvCxnSpPr>
        <p:spPr>
          <a:xfrm flipV="1">
            <a:off x="5381568" y="3751331"/>
            <a:ext cx="943223" cy="157447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74E0E2BC-6691-44D8-917D-F9B9EAA8F3DC}"/>
              </a:ext>
            </a:extLst>
          </p:cNvPr>
          <p:cNvCxnSpPr>
            <a:stCxn id="12" idx="6"/>
            <a:endCxn id="13" idx="2"/>
          </p:cNvCxnSpPr>
          <p:nvPr/>
        </p:nvCxnSpPr>
        <p:spPr>
          <a:xfrm>
            <a:off x="3622786" y="3170417"/>
            <a:ext cx="2461382" cy="0"/>
          </a:xfrm>
          <a:prstGeom prst="straightConnector1">
            <a:avLst/>
          </a:prstGeom>
          <a:ln w="38100">
            <a:solidFill>
              <a:srgbClr val="FFC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C076BB8C-8153-444F-9392-2264FB4D010C}"/>
              </a:ext>
            </a:extLst>
          </p:cNvPr>
          <p:cNvCxnSpPr/>
          <p:nvPr/>
        </p:nvCxnSpPr>
        <p:spPr>
          <a:xfrm flipH="1" flipV="1">
            <a:off x="3491880" y="3573018"/>
            <a:ext cx="1008112" cy="1656182"/>
          </a:xfrm>
          <a:prstGeom prst="straightConnector1">
            <a:avLst/>
          </a:prstGeom>
          <a:ln w="38100">
            <a:solidFill>
              <a:srgbClr val="FFC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>
            <a:extLst>
              <a:ext uri="{FF2B5EF4-FFF2-40B4-BE49-F238E27FC236}">
                <a16:creationId xmlns:a16="http://schemas.microsoft.com/office/drawing/2014/main" id="{BD74BD50-6922-4445-9945-47E9ADCA33B2}"/>
              </a:ext>
            </a:extLst>
          </p:cNvPr>
          <p:cNvSpPr/>
          <p:nvPr/>
        </p:nvSpPr>
        <p:spPr>
          <a:xfrm>
            <a:off x="3979117" y="5085184"/>
            <a:ext cx="1643074" cy="1643074"/>
          </a:xfrm>
          <a:prstGeom prst="ellipse">
            <a:avLst/>
          </a:prstGeom>
          <a:solidFill>
            <a:srgbClr val="00CC00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3309DD4C-7950-4D43-953C-905A3AE93CFB}"/>
              </a:ext>
            </a:extLst>
          </p:cNvPr>
          <p:cNvCxnSpPr>
            <a:stCxn id="19" idx="6"/>
          </p:cNvCxnSpPr>
          <p:nvPr/>
        </p:nvCxnSpPr>
        <p:spPr>
          <a:xfrm>
            <a:off x="5622191" y="5906721"/>
            <a:ext cx="1470089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47716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Activity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600200"/>
            <a:ext cx="8442520" cy="1762983"/>
          </a:xfrm>
        </p:spPr>
        <p:txBody>
          <a:bodyPr>
            <a:no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2400" dirty="0"/>
              <a:t>Label the diagram to show how interrupts can occur in process management.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5C9DB55B-2F70-4AA8-9B6B-C32917BDF7A8}"/>
              </a:ext>
            </a:extLst>
          </p:cNvPr>
          <p:cNvSpPr/>
          <p:nvPr/>
        </p:nvSpPr>
        <p:spPr>
          <a:xfrm>
            <a:off x="1907704" y="2447434"/>
            <a:ext cx="1643074" cy="1643074"/>
          </a:xfrm>
          <a:prstGeom prst="ellipse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READY QUEUE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C1289437-B26F-4AA6-84AE-54CBDE01008F}"/>
              </a:ext>
            </a:extLst>
          </p:cNvPr>
          <p:cNvSpPr/>
          <p:nvPr/>
        </p:nvSpPr>
        <p:spPr>
          <a:xfrm>
            <a:off x="6012160" y="2447434"/>
            <a:ext cx="1643074" cy="1643074"/>
          </a:xfrm>
          <a:prstGeom prst="ellipse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PROCESS BLOCKED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C60E3890-3339-4A0B-9D1B-CBBC2D281D37}"/>
              </a:ext>
            </a:extLst>
          </p:cNvPr>
          <p:cNvCxnSpPr>
            <a:endCxn id="21" idx="2"/>
          </p:cNvCxnSpPr>
          <p:nvPr/>
        </p:nvCxnSpPr>
        <p:spPr>
          <a:xfrm>
            <a:off x="611560" y="3268971"/>
            <a:ext cx="1296144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7BC26DC3-134F-4750-A28D-BE01DD2C143E}"/>
              </a:ext>
            </a:extLst>
          </p:cNvPr>
          <p:cNvCxnSpPr/>
          <p:nvPr/>
        </p:nvCxnSpPr>
        <p:spPr>
          <a:xfrm>
            <a:off x="3131840" y="3946492"/>
            <a:ext cx="936104" cy="158417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4F9EE430-46E5-46FB-8833-0732E4BC458C}"/>
              </a:ext>
            </a:extLst>
          </p:cNvPr>
          <p:cNvCxnSpPr>
            <a:stCxn id="29" idx="7"/>
            <a:endCxn id="22" idx="3"/>
          </p:cNvCxnSpPr>
          <p:nvPr/>
        </p:nvCxnSpPr>
        <p:spPr>
          <a:xfrm flipV="1">
            <a:off x="5309560" y="3849885"/>
            <a:ext cx="943223" cy="157447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441ACAEC-BCDE-41D6-A600-F2A7EBCA273D}"/>
              </a:ext>
            </a:extLst>
          </p:cNvPr>
          <p:cNvCxnSpPr>
            <a:stCxn id="21" idx="6"/>
            <a:endCxn id="22" idx="2"/>
          </p:cNvCxnSpPr>
          <p:nvPr/>
        </p:nvCxnSpPr>
        <p:spPr>
          <a:xfrm>
            <a:off x="3550778" y="3268971"/>
            <a:ext cx="2461382" cy="0"/>
          </a:xfrm>
          <a:prstGeom prst="straightConnector1">
            <a:avLst/>
          </a:prstGeom>
          <a:ln w="38100">
            <a:solidFill>
              <a:srgbClr val="FFC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8ABCF84F-3A3B-4F5C-B582-55CFEABCAF7D}"/>
              </a:ext>
            </a:extLst>
          </p:cNvPr>
          <p:cNvCxnSpPr/>
          <p:nvPr/>
        </p:nvCxnSpPr>
        <p:spPr>
          <a:xfrm flipH="1" flipV="1">
            <a:off x="3419872" y="3671572"/>
            <a:ext cx="1008112" cy="1656182"/>
          </a:xfrm>
          <a:prstGeom prst="straightConnector1">
            <a:avLst/>
          </a:prstGeom>
          <a:ln w="38100">
            <a:solidFill>
              <a:srgbClr val="FFC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>
            <a:extLst>
              <a:ext uri="{FF2B5EF4-FFF2-40B4-BE49-F238E27FC236}">
                <a16:creationId xmlns:a16="http://schemas.microsoft.com/office/drawing/2014/main" id="{786D24AB-224A-4393-8278-76B94EA7598E}"/>
              </a:ext>
            </a:extLst>
          </p:cNvPr>
          <p:cNvSpPr/>
          <p:nvPr/>
        </p:nvSpPr>
        <p:spPr>
          <a:xfrm>
            <a:off x="3907109" y="5183738"/>
            <a:ext cx="1643074" cy="1643074"/>
          </a:xfrm>
          <a:prstGeom prst="ellipse">
            <a:avLst/>
          </a:prstGeom>
          <a:solidFill>
            <a:srgbClr val="00CC00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PROCESS RUNNING IN CPU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794DB6E5-B7D4-4538-B490-24B44438018C}"/>
              </a:ext>
            </a:extLst>
          </p:cNvPr>
          <p:cNvCxnSpPr>
            <a:stCxn id="29" idx="6"/>
          </p:cNvCxnSpPr>
          <p:nvPr/>
        </p:nvCxnSpPr>
        <p:spPr>
          <a:xfrm>
            <a:off x="5550183" y="6005275"/>
            <a:ext cx="1470089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">
            <a:extLst>
              <a:ext uri="{FF2B5EF4-FFF2-40B4-BE49-F238E27FC236}">
                <a16:creationId xmlns:a16="http://schemas.microsoft.com/office/drawing/2014/main" id="{AA141624-5D27-4843-A72F-9DAD695A3193}"/>
              </a:ext>
            </a:extLst>
          </p:cNvPr>
          <p:cNvSpPr txBox="1"/>
          <p:nvPr/>
        </p:nvSpPr>
        <p:spPr>
          <a:xfrm>
            <a:off x="528865" y="2895850"/>
            <a:ext cx="11122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New process</a:t>
            </a:r>
          </a:p>
        </p:txBody>
      </p:sp>
      <p:sp>
        <p:nvSpPr>
          <p:cNvPr id="32" name="TextBox 4">
            <a:extLst>
              <a:ext uri="{FF2B5EF4-FFF2-40B4-BE49-F238E27FC236}">
                <a16:creationId xmlns:a16="http://schemas.microsoft.com/office/drawing/2014/main" id="{3A5652BD-E162-46C5-BA70-066D1C6C4A79}"/>
              </a:ext>
            </a:extLst>
          </p:cNvPr>
          <p:cNvSpPr txBox="1"/>
          <p:nvPr/>
        </p:nvSpPr>
        <p:spPr>
          <a:xfrm rot="3550381">
            <a:off x="2485483" y="4707339"/>
            <a:ext cx="19550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Next highest priority job</a:t>
            </a:r>
          </a:p>
        </p:txBody>
      </p:sp>
      <p:sp>
        <p:nvSpPr>
          <p:cNvPr id="33" name="TextBox 5">
            <a:extLst>
              <a:ext uri="{FF2B5EF4-FFF2-40B4-BE49-F238E27FC236}">
                <a16:creationId xmlns:a16="http://schemas.microsoft.com/office/drawing/2014/main" id="{57DC15B3-A142-4346-B64D-AA9393ECBD67}"/>
              </a:ext>
            </a:extLst>
          </p:cNvPr>
          <p:cNvSpPr txBox="1"/>
          <p:nvPr/>
        </p:nvSpPr>
        <p:spPr>
          <a:xfrm>
            <a:off x="5521268" y="5660738"/>
            <a:ext cx="14630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Process complete</a:t>
            </a:r>
          </a:p>
        </p:txBody>
      </p:sp>
      <p:sp>
        <p:nvSpPr>
          <p:cNvPr id="34" name="TextBox 7">
            <a:extLst>
              <a:ext uri="{FF2B5EF4-FFF2-40B4-BE49-F238E27FC236}">
                <a16:creationId xmlns:a16="http://schemas.microsoft.com/office/drawing/2014/main" id="{F99F439C-A1FF-4C28-8AC8-E1A0FA5AC432}"/>
              </a:ext>
            </a:extLst>
          </p:cNvPr>
          <p:cNvSpPr txBox="1"/>
          <p:nvPr/>
        </p:nvSpPr>
        <p:spPr>
          <a:xfrm rot="3528705">
            <a:off x="3387118" y="4325074"/>
            <a:ext cx="14684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Time slice expires</a:t>
            </a:r>
          </a:p>
        </p:txBody>
      </p:sp>
      <p:sp>
        <p:nvSpPr>
          <p:cNvPr id="35" name="TextBox 8">
            <a:extLst>
              <a:ext uri="{FF2B5EF4-FFF2-40B4-BE49-F238E27FC236}">
                <a16:creationId xmlns:a16="http://schemas.microsoft.com/office/drawing/2014/main" id="{12AFE2BC-4884-4CB3-960D-327CCB300133}"/>
              </a:ext>
            </a:extLst>
          </p:cNvPr>
          <p:cNvSpPr txBox="1"/>
          <p:nvPr/>
        </p:nvSpPr>
        <p:spPr>
          <a:xfrm rot="18068347">
            <a:off x="4964463" y="4611598"/>
            <a:ext cx="18583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I/O request for process</a:t>
            </a:r>
          </a:p>
        </p:txBody>
      </p:sp>
      <p:sp>
        <p:nvSpPr>
          <p:cNvPr id="36" name="TextBox 9">
            <a:extLst>
              <a:ext uri="{FF2B5EF4-FFF2-40B4-BE49-F238E27FC236}">
                <a16:creationId xmlns:a16="http://schemas.microsoft.com/office/drawing/2014/main" id="{B997A2B9-C50E-400B-A75D-0E0583A0777C}"/>
              </a:ext>
            </a:extLst>
          </p:cNvPr>
          <p:cNvSpPr txBox="1"/>
          <p:nvPr/>
        </p:nvSpPr>
        <p:spPr>
          <a:xfrm>
            <a:off x="3996304" y="2932435"/>
            <a:ext cx="17012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I/O ready in memory</a:t>
            </a:r>
          </a:p>
        </p:txBody>
      </p:sp>
      <p:sp>
        <p:nvSpPr>
          <p:cNvPr id="37" name="TextBox 10">
            <a:extLst>
              <a:ext uri="{FF2B5EF4-FFF2-40B4-BE49-F238E27FC236}">
                <a16:creationId xmlns:a16="http://schemas.microsoft.com/office/drawing/2014/main" id="{40E88E28-B623-4307-BA86-F67734C0ED44}"/>
              </a:ext>
            </a:extLst>
          </p:cNvPr>
          <p:cNvSpPr txBox="1"/>
          <p:nvPr/>
        </p:nvSpPr>
        <p:spPr>
          <a:xfrm>
            <a:off x="5168054" y="3251651"/>
            <a:ext cx="8423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>
                <a:solidFill>
                  <a:srgbClr val="FFC000"/>
                </a:solidFill>
              </a:rPr>
              <a:t>interrupt</a:t>
            </a:r>
          </a:p>
        </p:txBody>
      </p:sp>
      <p:sp>
        <p:nvSpPr>
          <p:cNvPr id="38" name="TextBox 20">
            <a:extLst>
              <a:ext uri="{FF2B5EF4-FFF2-40B4-BE49-F238E27FC236}">
                <a16:creationId xmlns:a16="http://schemas.microsoft.com/office/drawing/2014/main" id="{262E2E76-90FF-419C-9349-E332CAA527DB}"/>
              </a:ext>
            </a:extLst>
          </p:cNvPr>
          <p:cNvSpPr txBox="1"/>
          <p:nvPr/>
        </p:nvSpPr>
        <p:spPr>
          <a:xfrm rot="3551953">
            <a:off x="3629378" y="4828126"/>
            <a:ext cx="8423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>
                <a:solidFill>
                  <a:srgbClr val="FFC000"/>
                </a:solidFill>
              </a:rPr>
              <a:t>interrupt</a:t>
            </a:r>
          </a:p>
        </p:txBody>
      </p:sp>
    </p:spTree>
    <p:extLst>
      <p:ext uri="{BB962C8B-B14F-4D97-AF65-F5344CB8AC3E}">
        <p14:creationId xmlns:p14="http://schemas.microsoft.com/office/powerpoint/2010/main" val="1792244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Interrupts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600200"/>
            <a:ext cx="8442520" cy="1762983"/>
          </a:xfrm>
        </p:spPr>
        <p:txBody>
          <a:bodyPr>
            <a:noAutofit/>
          </a:bodyPr>
          <a:lstStyle/>
          <a:p>
            <a:r>
              <a:rPr lang="en-GB" sz="2400" dirty="0"/>
              <a:t>An interrupt is a signal from a software program, hardware device or internal clock to the CPU.  A software interrupt occurs when an application program terminates or requests certain services from the operating system. A hardware interrupt may occur, for example, when an I/O operation is complete or an error such as 'Printer out of paper' occurs.</a:t>
            </a:r>
          </a:p>
          <a:p>
            <a:r>
              <a:rPr lang="en-GB" sz="2400" dirty="0"/>
              <a:t>Interrupts are also triggered regularly by a timer, to indicate that it is the turn of the next process to have  processor time (see 'Processor scheduling'). It is because a processor can be interrupted that multi-tasking can take place.</a:t>
            </a:r>
          </a:p>
        </p:txBody>
      </p:sp>
    </p:spTree>
    <p:extLst>
      <p:ext uri="{BB962C8B-B14F-4D97-AF65-F5344CB8AC3E}">
        <p14:creationId xmlns:p14="http://schemas.microsoft.com/office/powerpoint/2010/main" val="286247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Interrupt service routines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600200"/>
            <a:ext cx="8442520" cy="1762983"/>
          </a:xfrm>
        </p:spPr>
        <p:txBody>
          <a:bodyPr>
            <a:noAutofit/>
          </a:bodyPr>
          <a:lstStyle/>
          <a:p>
            <a:r>
              <a:rPr lang="en-GB" dirty="0"/>
              <a:t>When the CPU receives an interrupt signal, it suspends execution of the running program or process and disables all interrupts of a lower priority. It then puts the values of the program counter (PC) and of each register onto the system stack, while an </a:t>
            </a:r>
            <a:r>
              <a:rPr lang="en-GB" dirty="0">
                <a:solidFill>
                  <a:srgbClr val="00B050"/>
                </a:solidFill>
              </a:rPr>
              <a:t>Interrupt Service Routine </a:t>
            </a:r>
            <a:r>
              <a:rPr lang="en-GB" dirty="0"/>
              <a:t>is called to deal with the interrupt. Depending on the type of interrupt, a particular routine will be run in order to service it,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011320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Interrupt service routines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600200"/>
            <a:ext cx="8442520" cy="176298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/>
              <a:t>Interrupts are assigned priorities, and lower priority interrupts may be disabled while a higher priority interrupt is being serviced, Examples of interrupts in descending order of priority, are given below:</a:t>
            </a:r>
          </a:p>
          <a:p>
            <a:r>
              <a:rPr lang="en-GB" sz="2400" dirty="0"/>
              <a:t>Power-fail interrupt</a:t>
            </a:r>
          </a:p>
          <a:p>
            <a:r>
              <a:rPr lang="en-GB" sz="2400" dirty="0"/>
              <a:t>Clock interrupt</a:t>
            </a:r>
          </a:p>
          <a:p>
            <a:r>
              <a:rPr lang="en-GB" sz="2400" dirty="0"/>
              <a:t>An I/O device sends a Signal requesting service or signalling end of I/O operation</a:t>
            </a:r>
          </a:p>
          <a:p>
            <a:pPr marL="0" indent="0">
              <a:buNone/>
            </a:pPr>
            <a:r>
              <a:rPr lang="en-GB" sz="2400" dirty="0"/>
              <a:t>Once the interrupt has been serviced, the original values of the registers are retrieved from the stack and the process resumes from the point that it left off.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999766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Interrupt service routines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600200"/>
            <a:ext cx="8442520" cy="176298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/>
              <a:t>Interrupts are assigned priorities, and lower priority interrupts may be disabled while a higher priority interrupt is being serviced, Examples of interrupts in descending order of priority, are given below:</a:t>
            </a:r>
          </a:p>
          <a:p>
            <a:r>
              <a:rPr lang="en-GB" sz="2400" dirty="0"/>
              <a:t>Power-fail interrupt</a:t>
            </a:r>
          </a:p>
          <a:p>
            <a:r>
              <a:rPr lang="en-GB" sz="2400" dirty="0"/>
              <a:t>Clock interrupt</a:t>
            </a:r>
          </a:p>
          <a:p>
            <a:r>
              <a:rPr lang="en-GB" sz="2400" dirty="0"/>
              <a:t>An I/O device sends a Signal requesting service or signalling end of I/O operation</a:t>
            </a:r>
          </a:p>
          <a:p>
            <a:pPr marL="0" indent="0">
              <a:buNone/>
            </a:pPr>
            <a:r>
              <a:rPr lang="en-GB" sz="2400" dirty="0"/>
              <a:t>Once the interrupt has been serviced, the original values of the registers are retrieved from the stack and the process resumes from the point that it left off.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3836628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Activity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600200"/>
            <a:ext cx="8442520" cy="1762983"/>
          </a:xfrm>
        </p:spPr>
        <p:txBody>
          <a:bodyPr>
            <a:no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2400" dirty="0"/>
              <a:t>Match the type of interrupt to its description.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400" dirty="0"/>
              <a:t>Research and explain some of the terms used: parity error, arithmetic overflow &amp; buffer</a:t>
            </a:r>
            <a:endParaRPr lang="en-GB" sz="1800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84E0B777-DB90-461F-8F88-9523112DF36A}"/>
              </a:ext>
            </a:extLst>
          </p:cNvPr>
          <p:cNvGrpSpPr/>
          <p:nvPr/>
        </p:nvGrpSpPr>
        <p:grpSpPr>
          <a:xfrm>
            <a:off x="305944" y="3068960"/>
            <a:ext cx="8586536" cy="3582321"/>
            <a:chOff x="189827" y="2893368"/>
            <a:chExt cx="8926286" cy="3757913"/>
          </a:xfrm>
        </p:grpSpPr>
        <p:sp>
          <p:nvSpPr>
            <p:cNvPr id="4" name="Rounded Rectangle 4">
              <a:extLst>
                <a:ext uri="{FF2B5EF4-FFF2-40B4-BE49-F238E27FC236}">
                  <a16:creationId xmlns:a16="http://schemas.microsoft.com/office/drawing/2014/main" id="{47A121DF-F82E-43F4-9B1C-143E078B6103}"/>
                </a:ext>
              </a:extLst>
            </p:cNvPr>
            <p:cNvSpPr/>
            <p:nvPr/>
          </p:nvSpPr>
          <p:spPr>
            <a:xfrm>
              <a:off x="189827" y="3346930"/>
              <a:ext cx="1812472" cy="63681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dirty="0">
                  <a:solidFill>
                    <a:schemeClr val="tx1"/>
                  </a:solidFill>
                </a:rPr>
                <a:t>Hardware</a:t>
              </a:r>
            </a:p>
          </p:txBody>
        </p:sp>
        <p:sp>
          <p:nvSpPr>
            <p:cNvPr id="5" name="Rounded Rectangle 7">
              <a:extLst>
                <a:ext uri="{FF2B5EF4-FFF2-40B4-BE49-F238E27FC236}">
                  <a16:creationId xmlns:a16="http://schemas.microsoft.com/office/drawing/2014/main" id="{4C9B693A-1DC7-4B10-972E-0C726980E97D}"/>
                </a:ext>
              </a:extLst>
            </p:cNvPr>
            <p:cNvSpPr/>
            <p:nvPr/>
          </p:nvSpPr>
          <p:spPr>
            <a:xfrm>
              <a:off x="189827" y="4448618"/>
              <a:ext cx="1812472" cy="63681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dirty="0">
                  <a:solidFill>
                    <a:schemeClr val="tx1"/>
                  </a:solidFill>
                </a:rPr>
                <a:t>Program</a:t>
              </a:r>
            </a:p>
          </p:txBody>
        </p:sp>
        <p:sp>
          <p:nvSpPr>
            <p:cNvPr id="6" name="Rounded Rectangle 8">
              <a:extLst>
                <a:ext uri="{FF2B5EF4-FFF2-40B4-BE49-F238E27FC236}">
                  <a16:creationId xmlns:a16="http://schemas.microsoft.com/office/drawing/2014/main" id="{D190423C-6138-4ED4-BC86-ED7078FC0872}"/>
                </a:ext>
              </a:extLst>
            </p:cNvPr>
            <p:cNvSpPr/>
            <p:nvPr/>
          </p:nvSpPr>
          <p:spPr>
            <a:xfrm>
              <a:off x="189827" y="5508873"/>
              <a:ext cx="1812472" cy="63681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dirty="0">
                  <a:solidFill>
                    <a:schemeClr val="tx1"/>
                  </a:solidFill>
                </a:rPr>
                <a:t>I/O</a:t>
              </a:r>
            </a:p>
          </p:txBody>
        </p:sp>
        <p:sp>
          <p:nvSpPr>
            <p:cNvPr id="7" name="Rounded Rectangle 9">
              <a:extLst>
                <a:ext uri="{FF2B5EF4-FFF2-40B4-BE49-F238E27FC236}">
                  <a16:creationId xmlns:a16="http://schemas.microsoft.com/office/drawing/2014/main" id="{803668C8-3D6A-455D-894A-9567D3DB04BE}"/>
                </a:ext>
              </a:extLst>
            </p:cNvPr>
            <p:cNvSpPr/>
            <p:nvPr/>
          </p:nvSpPr>
          <p:spPr>
            <a:xfrm>
              <a:off x="2900370" y="3441384"/>
              <a:ext cx="6215743" cy="469815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dirty="0">
                  <a:solidFill>
                    <a:schemeClr val="tx1"/>
                  </a:solidFill>
                </a:rPr>
                <a:t>Signals the completion of a data transfer between devices</a:t>
              </a:r>
            </a:p>
          </p:txBody>
        </p:sp>
        <p:sp>
          <p:nvSpPr>
            <p:cNvPr id="8" name="Rounded Rectangle 10">
              <a:extLst>
                <a:ext uri="{FF2B5EF4-FFF2-40B4-BE49-F238E27FC236}">
                  <a16:creationId xmlns:a16="http://schemas.microsoft.com/office/drawing/2014/main" id="{65B9B8A7-4DE5-46DF-AE14-B7C08D2D495D}"/>
                </a:ext>
              </a:extLst>
            </p:cNvPr>
            <p:cNvSpPr/>
            <p:nvPr/>
          </p:nvSpPr>
          <p:spPr>
            <a:xfrm>
              <a:off x="2900370" y="3989400"/>
              <a:ext cx="6215743" cy="469815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dirty="0">
                  <a:solidFill>
                    <a:schemeClr val="tx1"/>
                  </a:solidFill>
                </a:rPr>
                <a:t>Shutdown to start triggered by the user pressing the off button</a:t>
              </a:r>
            </a:p>
          </p:txBody>
        </p:sp>
        <p:sp>
          <p:nvSpPr>
            <p:cNvPr id="9" name="Rounded Rectangle 11">
              <a:extLst>
                <a:ext uri="{FF2B5EF4-FFF2-40B4-BE49-F238E27FC236}">
                  <a16:creationId xmlns:a16="http://schemas.microsoft.com/office/drawing/2014/main" id="{0E4FFD1A-107A-4158-A426-6E24E0371AC2}"/>
                </a:ext>
              </a:extLst>
            </p:cNvPr>
            <p:cNvSpPr/>
            <p:nvPr/>
          </p:nvSpPr>
          <p:spPr>
            <a:xfrm>
              <a:off x="2900370" y="4537416"/>
              <a:ext cx="6215743" cy="469815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dirty="0">
                  <a:solidFill>
                    <a:schemeClr val="tx1"/>
                  </a:solidFill>
                </a:rPr>
                <a:t>Memory parity error</a:t>
              </a:r>
            </a:p>
          </p:txBody>
        </p:sp>
        <p:sp>
          <p:nvSpPr>
            <p:cNvPr id="10" name="Rounded Rectangle 12">
              <a:extLst>
                <a:ext uri="{FF2B5EF4-FFF2-40B4-BE49-F238E27FC236}">
                  <a16:creationId xmlns:a16="http://schemas.microsoft.com/office/drawing/2014/main" id="{925494E1-A98B-4076-A78C-D50BDB4E754B}"/>
                </a:ext>
              </a:extLst>
            </p:cNvPr>
            <p:cNvSpPr/>
            <p:nvPr/>
          </p:nvSpPr>
          <p:spPr>
            <a:xfrm>
              <a:off x="2900370" y="5085432"/>
              <a:ext cx="6215743" cy="469815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dirty="0">
                  <a:solidFill>
                    <a:schemeClr val="tx1"/>
                  </a:solidFill>
                </a:rPr>
                <a:t>Illegal instruction encountered in interpreted code</a:t>
              </a:r>
            </a:p>
          </p:txBody>
        </p:sp>
        <p:sp>
          <p:nvSpPr>
            <p:cNvPr id="11" name="Rounded Rectangle 13">
              <a:extLst>
                <a:ext uri="{FF2B5EF4-FFF2-40B4-BE49-F238E27FC236}">
                  <a16:creationId xmlns:a16="http://schemas.microsoft.com/office/drawing/2014/main" id="{3E6BDC26-97DF-4E05-9CF9-7C25E1E4AD57}"/>
                </a:ext>
              </a:extLst>
            </p:cNvPr>
            <p:cNvSpPr/>
            <p:nvPr/>
          </p:nvSpPr>
          <p:spPr>
            <a:xfrm>
              <a:off x="2900370" y="5633448"/>
              <a:ext cx="6215743" cy="469815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dirty="0">
                  <a:solidFill>
                    <a:schemeClr val="tx1"/>
                  </a:solidFill>
                </a:rPr>
                <a:t>Arithmetic overflow</a:t>
              </a:r>
            </a:p>
          </p:txBody>
        </p:sp>
        <p:sp>
          <p:nvSpPr>
            <p:cNvPr id="12" name="Rounded Rectangle 14">
              <a:extLst>
                <a:ext uri="{FF2B5EF4-FFF2-40B4-BE49-F238E27FC236}">
                  <a16:creationId xmlns:a16="http://schemas.microsoft.com/office/drawing/2014/main" id="{D06A6825-BF6B-4EE6-A697-A982AE95A45C}"/>
                </a:ext>
              </a:extLst>
            </p:cNvPr>
            <p:cNvSpPr/>
            <p:nvPr/>
          </p:nvSpPr>
          <p:spPr>
            <a:xfrm>
              <a:off x="2900370" y="6181466"/>
              <a:ext cx="6215743" cy="469815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dirty="0">
                  <a:solidFill>
                    <a:schemeClr val="tx1"/>
                  </a:solidFill>
                </a:rPr>
                <a:t>Internal clock triggers suspending a running process</a:t>
              </a:r>
            </a:p>
          </p:txBody>
        </p:sp>
        <p:sp>
          <p:nvSpPr>
            <p:cNvPr id="13" name="Rounded Rectangle 15">
              <a:extLst>
                <a:ext uri="{FF2B5EF4-FFF2-40B4-BE49-F238E27FC236}">
                  <a16:creationId xmlns:a16="http://schemas.microsoft.com/office/drawing/2014/main" id="{85C1273E-01AB-4B8B-93AE-7E4915CDCA0E}"/>
                </a:ext>
              </a:extLst>
            </p:cNvPr>
            <p:cNvSpPr/>
            <p:nvPr/>
          </p:nvSpPr>
          <p:spPr>
            <a:xfrm>
              <a:off x="2900370" y="2893368"/>
              <a:ext cx="6215743" cy="469815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dirty="0">
                  <a:solidFill>
                    <a:schemeClr val="tx1"/>
                  </a:solidFill>
                </a:rPr>
                <a:t>Buffer almost empty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853225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Activity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600200"/>
            <a:ext cx="8442520" cy="1762983"/>
          </a:xfrm>
        </p:spPr>
        <p:txBody>
          <a:bodyPr>
            <a:no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2400" dirty="0"/>
              <a:t>Match the type of interrupt to its description.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400" dirty="0"/>
              <a:t>Research and explain some of the terms used: parity error, arithmetic overflow &amp; buffer</a:t>
            </a:r>
            <a:endParaRPr lang="en-GB" sz="1800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852ECAB-3741-4F3B-93BD-8C5469F89EBD}"/>
              </a:ext>
            </a:extLst>
          </p:cNvPr>
          <p:cNvGrpSpPr/>
          <p:nvPr/>
        </p:nvGrpSpPr>
        <p:grpSpPr>
          <a:xfrm>
            <a:off x="251519" y="2924944"/>
            <a:ext cx="8672031" cy="3707244"/>
            <a:chOff x="-2735" y="2636912"/>
            <a:chExt cx="8926286" cy="3995276"/>
          </a:xfrm>
        </p:grpSpPr>
        <p:sp>
          <p:nvSpPr>
            <p:cNvPr id="15" name="Rounded Rectangle 4">
              <a:extLst>
                <a:ext uri="{FF2B5EF4-FFF2-40B4-BE49-F238E27FC236}">
                  <a16:creationId xmlns:a16="http://schemas.microsoft.com/office/drawing/2014/main" id="{84748D08-599A-4115-BC4D-6D41E9F236A3}"/>
                </a:ext>
              </a:extLst>
            </p:cNvPr>
            <p:cNvSpPr/>
            <p:nvPr/>
          </p:nvSpPr>
          <p:spPr>
            <a:xfrm>
              <a:off x="-2735" y="2636912"/>
              <a:ext cx="1812472" cy="636814"/>
            </a:xfrm>
            <a:prstGeom prst="round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dirty="0">
                  <a:solidFill>
                    <a:schemeClr val="bg1"/>
                  </a:solidFill>
                </a:rPr>
                <a:t>Hardware</a:t>
              </a:r>
            </a:p>
          </p:txBody>
        </p:sp>
        <p:sp>
          <p:nvSpPr>
            <p:cNvPr id="16" name="Rounded Rectangle 7">
              <a:extLst>
                <a:ext uri="{FF2B5EF4-FFF2-40B4-BE49-F238E27FC236}">
                  <a16:creationId xmlns:a16="http://schemas.microsoft.com/office/drawing/2014/main" id="{1ABE7279-01A6-467B-9258-AE3B0D581D9C}"/>
                </a:ext>
              </a:extLst>
            </p:cNvPr>
            <p:cNvSpPr/>
            <p:nvPr/>
          </p:nvSpPr>
          <p:spPr>
            <a:xfrm>
              <a:off x="-2735" y="4363457"/>
              <a:ext cx="1812472" cy="636814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dirty="0">
                  <a:solidFill>
                    <a:schemeClr val="bg1"/>
                  </a:solidFill>
                </a:rPr>
                <a:t>Program</a:t>
              </a:r>
            </a:p>
          </p:txBody>
        </p:sp>
        <p:sp>
          <p:nvSpPr>
            <p:cNvPr id="17" name="Rounded Rectangle 8">
              <a:extLst>
                <a:ext uri="{FF2B5EF4-FFF2-40B4-BE49-F238E27FC236}">
                  <a16:creationId xmlns:a16="http://schemas.microsoft.com/office/drawing/2014/main" id="{CABA921F-1B71-4F10-9E80-5CFED65BD271}"/>
                </a:ext>
              </a:extLst>
            </p:cNvPr>
            <p:cNvSpPr/>
            <p:nvPr/>
          </p:nvSpPr>
          <p:spPr>
            <a:xfrm>
              <a:off x="-2735" y="5614357"/>
              <a:ext cx="1812472" cy="636814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dirty="0">
                  <a:solidFill>
                    <a:schemeClr val="bg1"/>
                  </a:solidFill>
                </a:rPr>
                <a:t>I/O</a:t>
              </a:r>
            </a:p>
          </p:txBody>
        </p:sp>
        <p:sp>
          <p:nvSpPr>
            <p:cNvPr id="18" name="Rounded Rectangle 9">
              <a:extLst>
                <a:ext uri="{FF2B5EF4-FFF2-40B4-BE49-F238E27FC236}">
                  <a16:creationId xmlns:a16="http://schemas.microsoft.com/office/drawing/2014/main" id="{0D7EBC9D-9129-4697-A087-3F4B739B2B70}"/>
                </a:ext>
              </a:extLst>
            </p:cNvPr>
            <p:cNvSpPr/>
            <p:nvPr/>
          </p:nvSpPr>
          <p:spPr>
            <a:xfrm>
              <a:off x="2707808" y="6162373"/>
              <a:ext cx="6215743" cy="469815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dirty="0">
                  <a:solidFill>
                    <a:schemeClr val="bg1"/>
                  </a:solidFill>
                </a:rPr>
                <a:t>Signals the completion of a data transfer between devices</a:t>
              </a:r>
            </a:p>
          </p:txBody>
        </p:sp>
        <p:sp>
          <p:nvSpPr>
            <p:cNvPr id="19" name="Rounded Rectangle 10">
              <a:extLst>
                <a:ext uri="{FF2B5EF4-FFF2-40B4-BE49-F238E27FC236}">
                  <a16:creationId xmlns:a16="http://schemas.microsoft.com/office/drawing/2014/main" id="{93523681-9B06-4480-94D0-93EE8BC0BC4A}"/>
                </a:ext>
              </a:extLst>
            </p:cNvPr>
            <p:cNvSpPr/>
            <p:nvPr/>
          </p:nvSpPr>
          <p:spPr>
            <a:xfrm>
              <a:off x="2707808" y="2636912"/>
              <a:ext cx="6215743" cy="469815"/>
            </a:xfrm>
            <a:prstGeom prst="round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dirty="0">
                  <a:solidFill>
                    <a:schemeClr val="bg1"/>
                  </a:solidFill>
                </a:rPr>
                <a:t>Shutdown to start triggered by the user pressing the off button</a:t>
              </a:r>
            </a:p>
          </p:txBody>
        </p:sp>
        <p:sp>
          <p:nvSpPr>
            <p:cNvPr id="20" name="Rounded Rectangle 11">
              <a:extLst>
                <a:ext uri="{FF2B5EF4-FFF2-40B4-BE49-F238E27FC236}">
                  <a16:creationId xmlns:a16="http://schemas.microsoft.com/office/drawing/2014/main" id="{C882C3EE-B387-44BD-8BB7-A09312F61B23}"/>
                </a:ext>
              </a:extLst>
            </p:cNvPr>
            <p:cNvSpPr/>
            <p:nvPr/>
          </p:nvSpPr>
          <p:spPr>
            <a:xfrm>
              <a:off x="2707808" y="3194487"/>
              <a:ext cx="6215743" cy="469815"/>
            </a:xfrm>
            <a:prstGeom prst="round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dirty="0">
                  <a:solidFill>
                    <a:schemeClr val="bg1"/>
                  </a:solidFill>
                </a:rPr>
                <a:t>Memory parity error</a:t>
              </a:r>
            </a:p>
          </p:txBody>
        </p:sp>
        <p:sp>
          <p:nvSpPr>
            <p:cNvPr id="21" name="Rounded Rectangle 12">
              <a:extLst>
                <a:ext uri="{FF2B5EF4-FFF2-40B4-BE49-F238E27FC236}">
                  <a16:creationId xmlns:a16="http://schemas.microsoft.com/office/drawing/2014/main" id="{F91C2852-88A3-4885-A9E5-B9BF1BD25B9E}"/>
                </a:ext>
              </a:extLst>
            </p:cNvPr>
            <p:cNvSpPr/>
            <p:nvPr/>
          </p:nvSpPr>
          <p:spPr>
            <a:xfrm>
              <a:off x="2707808" y="4364950"/>
              <a:ext cx="6215743" cy="469815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dirty="0">
                  <a:solidFill>
                    <a:schemeClr val="bg1"/>
                  </a:solidFill>
                </a:rPr>
                <a:t>Illegal instruction encountered in interpreted code</a:t>
              </a:r>
            </a:p>
          </p:txBody>
        </p:sp>
        <p:sp>
          <p:nvSpPr>
            <p:cNvPr id="22" name="Rounded Rectangle 13">
              <a:extLst>
                <a:ext uri="{FF2B5EF4-FFF2-40B4-BE49-F238E27FC236}">
                  <a16:creationId xmlns:a16="http://schemas.microsoft.com/office/drawing/2014/main" id="{5C6F4060-5013-4CBC-8896-95B5D6338947}"/>
                </a:ext>
              </a:extLst>
            </p:cNvPr>
            <p:cNvSpPr/>
            <p:nvPr/>
          </p:nvSpPr>
          <p:spPr>
            <a:xfrm>
              <a:off x="2707808" y="4923720"/>
              <a:ext cx="6215743" cy="469815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dirty="0">
                  <a:solidFill>
                    <a:schemeClr val="bg1"/>
                  </a:solidFill>
                </a:rPr>
                <a:t>Arithmetic overflow</a:t>
              </a:r>
            </a:p>
          </p:txBody>
        </p:sp>
        <p:sp>
          <p:nvSpPr>
            <p:cNvPr id="23" name="Rounded Rectangle 14">
              <a:extLst>
                <a:ext uri="{FF2B5EF4-FFF2-40B4-BE49-F238E27FC236}">
                  <a16:creationId xmlns:a16="http://schemas.microsoft.com/office/drawing/2014/main" id="{DF83A241-C42C-4E26-B3D1-95D07825E23E}"/>
                </a:ext>
              </a:extLst>
            </p:cNvPr>
            <p:cNvSpPr/>
            <p:nvPr/>
          </p:nvSpPr>
          <p:spPr>
            <a:xfrm>
              <a:off x="2707808" y="3752061"/>
              <a:ext cx="6215743" cy="469815"/>
            </a:xfrm>
            <a:prstGeom prst="round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dirty="0">
                  <a:solidFill>
                    <a:schemeClr val="bg1"/>
                  </a:solidFill>
                </a:rPr>
                <a:t>Internal clock triggers suspending a running process</a:t>
              </a:r>
            </a:p>
          </p:txBody>
        </p:sp>
        <p:sp>
          <p:nvSpPr>
            <p:cNvPr id="24" name="Rounded Rectangle 15">
              <a:extLst>
                <a:ext uri="{FF2B5EF4-FFF2-40B4-BE49-F238E27FC236}">
                  <a16:creationId xmlns:a16="http://schemas.microsoft.com/office/drawing/2014/main" id="{8F88C2FB-FF46-4AC4-89FB-5E694EA28BF9}"/>
                </a:ext>
              </a:extLst>
            </p:cNvPr>
            <p:cNvSpPr/>
            <p:nvPr/>
          </p:nvSpPr>
          <p:spPr>
            <a:xfrm>
              <a:off x="2707808" y="5614357"/>
              <a:ext cx="6215743" cy="469815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dirty="0">
                  <a:solidFill>
                    <a:schemeClr val="bg1"/>
                  </a:solidFill>
                </a:rPr>
                <a:t>Buffer almost empty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844245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Activity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600200"/>
            <a:ext cx="8442520" cy="1762983"/>
          </a:xfrm>
        </p:spPr>
        <p:txBody>
          <a:bodyPr>
            <a:no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2400" dirty="0"/>
              <a:t>Put this sequence of events in the correct order left to right.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400" dirty="0"/>
              <a:t>Copy any boxes you need to show how an interrupt is serviced</a:t>
            </a:r>
            <a:endParaRPr lang="en-GB" sz="1800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3DE5773-A04D-44C0-817C-F406E58AF4D7}"/>
              </a:ext>
            </a:extLst>
          </p:cNvPr>
          <p:cNvGrpSpPr/>
          <p:nvPr/>
        </p:nvGrpSpPr>
        <p:grpSpPr>
          <a:xfrm>
            <a:off x="321568" y="3101083"/>
            <a:ext cx="8428966" cy="1286199"/>
            <a:chOff x="463514" y="2923577"/>
            <a:chExt cx="9782806" cy="1215558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DD9684F0-61DE-4490-8871-6E835553FB32}"/>
                </a:ext>
              </a:extLst>
            </p:cNvPr>
            <p:cNvSpPr/>
            <p:nvPr/>
          </p:nvSpPr>
          <p:spPr bwMode="auto">
            <a:xfrm>
              <a:off x="1882487" y="2923577"/>
              <a:ext cx="1268968" cy="1215558"/>
            </a:xfrm>
            <a:prstGeom prst="rect">
              <a:avLst/>
            </a:prstGeom>
            <a:noFill/>
            <a:ln w="127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400" dirty="0">
                  <a:solidFill>
                    <a:schemeClr val="tx1"/>
                  </a:solidFill>
                </a:rPr>
                <a:t>Execute instruction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73A4A112-E950-40EE-8BA9-7305E2FBB4A4}"/>
                </a:ext>
              </a:extLst>
            </p:cNvPr>
            <p:cNvSpPr/>
            <p:nvPr/>
          </p:nvSpPr>
          <p:spPr bwMode="auto">
            <a:xfrm>
              <a:off x="463514" y="2923577"/>
              <a:ext cx="1268968" cy="1215558"/>
            </a:xfrm>
            <a:prstGeom prst="rect">
              <a:avLst/>
            </a:prstGeom>
            <a:noFill/>
            <a:ln w="127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400" dirty="0">
                  <a:solidFill>
                    <a:schemeClr val="tx1"/>
                  </a:solidFill>
                </a:rPr>
                <a:t>Any higher priority interrupts to be processed?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55E52846-D416-4AC1-A77F-035E4824A5B2}"/>
                </a:ext>
              </a:extLst>
            </p:cNvPr>
            <p:cNvSpPr/>
            <p:nvPr/>
          </p:nvSpPr>
          <p:spPr bwMode="auto">
            <a:xfrm>
              <a:off x="3301460" y="2923577"/>
              <a:ext cx="1268968" cy="1215558"/>
            </a:xfrm>
            <a:prstGeom prst="rect">
              <a:avLst/>
            </a:prstGeom>
            <a:noFill/>
            <a:ln w="127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400" dirty="0">
                  <a:solidFill>
                    <a:schemeClr val="tx1"/>
                  </a:solidFill>
                </a:rPr>
                <a:t>Fetch next instruction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E877FE70-0753-4EF7-8876-8929FDD5042F}"/>
                </a:ext>
              </a:extLst>
            </p:cNvPr>
            <p:cNvSpPr/>
            <p:nvPr/>
          </p:nvSpPr>
          <p:spPr bwMode="auto">
            <a:xfrm>
              <a:off x="6139406" y="2923577"/>
              <a:ext cx="1268968" cy="1215558"/>
            </a:xfrm>
            <a:prstGeom prst="rect">
              <a:avLst/>
            </a:prstGeom>
            <a:noFill/>
            <a:ln w="127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400" dirty="0">
                  <a:solidFill>
                    <a:schemeClr val="tx1"/>
                  </a:solidFill>
                </a:rPr>
                <a:t>Decode instruction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7F2FFA6-9063-44FF-A759-97EB0CAF81B1}"/>
                </a:ext>
              </a:extLst>
            </p:cNvPr>
            <p:cNvSpPr/>
            <p:nvPr/>
          </p:nvSpPr>
          <p:spPr bwMode="auto">
            <a:xfrm>
              <a:off x="4720433" y="2923577"/>
              <a:ext cx="1268968" cy="1215558"/>
            </a:xfrm>
            <a:prstGeom prst="rect">
              <a:avLst/>
            </a:prstGeom>
            <a:noFill/>
            <a:ln w="127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400" dirty="0">
                  <a:solidFill>
                    <a:schemeClr val="tx1"/>
                  </a:solidFill>
                </a:rPr>
                <a:t>Put registers on the memory stack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B42C3422-E4F1-4DB2-A76C-3E43C24F1A68}"/>
                </a:ext>
              </a:extLst>
            </p:cNvPr>
            <p:cNvSpPr/>
            <p:nvPr/>
          </p:nvSpPr>
          <p:spPr bwMode="auto">
            <a:xfrm>
              <a:off x="7558379" y="2923577"/>
              <a:ext cx="1268968" cy="1215558"/>
            </a:xfrm>
            <a:prstGeom prst="rect">
              <a:avLst/>
            </a:prstGeom>
            <a:noFill/>
            <a:ln w="127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400" dirty="0">
                  <a:solidFill>
                    <a:schemeClr val="tx1"/>
                  </a:solidFill>
                </a:rPr>
                <a:t>Pop registers off the memory stack</a:t>
              </a: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98F053CA-0F30-43D2-A7E7-6BC0A28C6A41}"/>
                </a:ext>
              </a:extLst>
            </p:cNvPr>
            <p:cNvSpPr/>
            <p:nvPr/>
          </p:nvSpPr>
          <p:spPr bwMode="auto">
            <a:xfrm>
              <a:off x="8977352" y="2923577"/>
              <a:ext cx="1268968" cy="1215558"/>
            </a:xfrm>
            <a:prstGeom prst="rect">
              <a:avLst/>
            </a:prstGeom>
            <a:noFill/>
            <a:ln w="127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400" dirty="0">
                  <a:solidFill>
                    <a:schemeClr val="tx1"/>
                  </a:solidFill>
                </a:rPr>
                <a:t>Interrupt service routine loaded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656312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Activity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600200"/>
            <a:ext cx="8442520" cy="1762983"/>
          </a:xfrm>
        </p:spPr>
        <p:txBody>
          <a:bodyPr>
            <a:no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2400" dirty="0"/>
              <a:t>How the fetch, decode, execute cycle works with interrupts: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2CD2904-B1F3-4A99-BC65-F39EA63638B3}"/>
              </a:ext>
            </a:extLst>
          </p:cNvPr>
          <p:cNvGrpSpPr/>
          <p:nvPr/>
        </p:nvGrpSpPr>
        <p:grpSpPr>
          <a:xfrm>
            <a:off x="134551" y="2481690"/>
            <a:ext cx="8631497" cy="3971646"/>
            <a:chOff x="-1120571" y="1323103"/>
            <a:chExt cx="11385142" cy="4211795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E195A661-DE71-4D34-A0A1-765F0341570F}"/>
                </a:ext>
              </a:extLst>
            </p:cNvPr>
            <p:cNvSpPr/>
            <p:nvPr/>
          </p:nvSpPr>
          <p:spPr bwMode="auto">
            <a:xfrm>
              <a:off x="1590423" y="1584714"/>
              <a:ext cx="1268968" cy="1215558"/>
            </a:xfrm>
            <a:prstGeom prst="rect">
              <a:avLst/>
            </a:prstGeom>
            <a:solidFill>
              <a:srgbClr val="FF0000">
                <a:alpha val="10196"/>
              </a:srgbClr>
            </a:solidFill>
            <a:ln w="127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r>
                <a:rPr lang="en-GB" sz="1400" dirty="0">
                  <a:solidFill>
                    <a:schemeClr val="tx1"/>
                  </a:solidFill>
                </a:rPr>
                <a:t>Execute instruction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B8CF455-A65D-486E-BE0E-8EAAF796F52A}"/>
                </a:ext>
              </a:extLst>
            </p:cNvPr>
            <p:cNvSpPr/>
            <p:nvPr/>
          </p:nvSpPr>
          <p:spPr bwMode="auto">
            <a:xfrm>
              <a:off x="2945920" y="1584714"/>
              <a:ext cx="1268968" cy="1215558"/>
            </a:xfrm>
            <a:prstGeom prst="rect">
              <a:avLst/>
            </a:prstGeom>
            <a:noFill/>
            <a:ln w="127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r>
                <a:rPr lang="en-GB" sz="1400" dirty="0">
                  <a:solidFill>
                    <a:schemeClr val="tx1"/>
                  </a:solidFill>
                </a:rPr>
                <a:t>Any higher priority interrupts to be processed?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790A958E-F09B-452D-B9DF-699757E49C91}"/>
                </a:ext>
              </a:extLst>
            </p:cNvPr>
            <p:cNvSpPr/>
            <p:nvPr/>
          </p:nvSpPr>
          <p:spPr bwMode="auto">
            <a:xfrm>
              <a:off x="-1120571" y="1584714"/>
              <a:ext cx="1268968" cy="1215558"/>
            </a:xfrm>
            <a:prstGeom prst="rect">
              <a:avLst/>
            </a:prstGeom>
            <a:solidFill>
              <a:srgbClr val="FF0000">
                <a:alpha val="10196"/>
              </a:srgbClr>
            </a:solidFill>
            <a:ln w="127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r>
                <a:rPr lang="en-GB" sz="1400" dirty="0">
                  <a:solidFill>
                    <a:schemeClr val="tx1"/>
                  </a:solidFill>
                </a:rPr>
                <a:t>Fetch next instruction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53C5AA2-56B6-4696-B044-59591DD30D6C}"/>
                </a:ext>
              </a:extLst>
            </p:cNvPr>
            <p:cNvSpPr/>
            <p:nvPr/>
          </p:nvSpPr>
          <p:spPr bwMode="auto">
            <a:xfrm>
              <a:off x="234926" y="1584714"/>
              <a:ext cx="1268968" cy="1215558"/>
            </a:xfrm>
            <a:prstGeom prst="rect">
              <a:avLst/>
            </a:prstGeom>
            <a:solidFill>
              <a:srgbClr val="FF0000">
                <a:alpha val="10196"/>
              </a:srgbClr>
            </a:solidFill>
            <a:ln w="127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r>
                <a:rPr lang="en-GB" sz="1400" dirty="0">
                  <a:solidFill>
                    <a:schemeClr val="tx1"/>
                  </a:solidFill>
                </a:rPr>
                <a:t>Decode instruction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8E87D7BD-58B4-4893-8F67-72291EDA8DC6}"/>
                </a:ext>
              </a:extLst>
            </p:cNvPr>
            <p:cNvSpPr/>
            <p:nvPr/>
          </p:nvSpPr>
          <p:spPr bwMode="auto">
            <a:xfrm>
              <a:off x="-471282" y="3571992"/>
              <a:ext cx="1268968" cy="1215558"/>
            </a:xfrm>
            <a:prstGeom prst="rect">
              <a:avLst/>
            </a:prstGeom>
            <a:noFill/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r>
                <a:rPr lang="en-GB" sz="1400" dirty="0">
                  <a:solidFill>
                    <a:schemeClr val="tx1"/>
                  </a:solidFill>
                </a:rPr>
                <a:t>Put registers on the memory stack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6283323F-4FBD-489D-86B3-C837C7E92BC3}"/>
                </a:ext>
              </a:extLst>
            </p:cNvPr>
            <p:cNvSpPr/>
            <p:nvPr/>
          </p:nvSpPr>
          <p:spPr bwMode="auto">
            <a:xfrm>
              <a:off x="8995603" y="3571992"/>
              <a:ext cx="1268968" cy="1215558"/>
            </a:xfrm>
            <a:prstGeom prst="rect">
              <a:avLst/>
            </a:prstGeom>
            <a:noFill/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r>
                <a:rPr lang="en-GB" sz="1400" dirty="0">
                  <a:solidFill>
                    <a:schemeClr val="tx1"/>
                  </a:solidFill>
                </a:rPr>
                <a:t>Pop registers off the memory stack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B459C5E3-985A-40B2-A907-66543CED528E}"/>
                </a:ext>
              </a:extLst>
            </p:cNvPr>
            <p:cNvSpPr/>
            <p:nvPr/>
          </p:nvSpPr>
          <p:spPr bwMode="auto">
            <a:xfrm>
              <a:off x="885417" y="3571992"/>
              <a:ext cx="1268968" cy="1215558"/>
            </a:xfrm>
            <a:prstGeom prst="rect">
              <a:avLst/>
            </a:prstGeom>
            <a:noFill/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r>
                <a:rPr lang="en-GB" sz="1400" dirty="0">
                  <a:solidFill>
                    <a:schemeClr val="tx1"/>
                  </a:solidFill>
                </a:rPr>
                <a:t>Interrupt service routine loaded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008EA712-7053-426E-994B-909896EFB35A}"/>
                </a:ext>
              </a:extLst>
            </p:cNvPr>
            <p:cNvSpPr/>
            <p:nvPr/>
          </p:nvSpPr>
          <p:spPr bwMode="auto">
            <a:xfrm>
              <a:off x="2242116" y="3571992"/>
              <a:ext cx="1268968" cy="1215558"/>
            </a:xfrm>
            <a:prstGeom prst="rect">
              <a:avLst/>
            </a:prstGeom>
            <a:solidFill>
              <a:schemeClr val="accent6">
                <a:lumMod val="40000"/>
                <a:lumOff val="60000"/>
                <a:alpha val="10196"/>
              </a:schemeClr>
            </a:solidFill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400" dirty="0">
                  <a:solidFill>
                    <a:schemeClr val="tx1"/>
                  </a:solidFill>
                </a:rPr>
                <a:t>Fetch next instruction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EF6EF974-77F5-4E7C-AE99-E9FB5E46FF7A}"/>
                </a:ext>
              </a:extLst>
            </p:cNvPr>
            <p:cNvSpPr/>
            <p:nvPr/>
          </p:nvSpPr>
          <p:spPr bwMode="auto">
            <a:xfrm>
              <a:off x="3603037" y="3571992"/>
              <a:ext cx="1268968" cy="1215558"/>
            </a:xfrm>
            <a:prstGeom prst="rect">
              <a:avLst/>
            </a:prstGeom>
            <a:solidFill>
              <a:schemeClr val="accent6">
                <a:lumMod val="40000"/>
                <a:lumOff val="60000"/>
                <a:alpha val="10196"/>
              </a:schemeClr>
            </a:solidFill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400" dirty="0">
                  <a:solidFill>
                    <a:schemeClr val="tx1"/>
                  </a:solidFill>
                </a:rPr>
                <a:t>Decode instruction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F156FAF7-A860-4E56-931B-87A8F95064C7}"/>
                </a:ext>
              </a:extLst>
            </p:cNvPr>
            <p:cNvSpPr/>
            <p:nvPr/>
          </p:nvSpPr>
          <p:spPr bwMode="auto">
            <a:xfrm>
              <a:off x="4963958" y="3571992"/>
              <a:ext cx="1268968" cy="1215558"/>
            </a:xfrm>
            <a:prstGeom prst="rect">
              <a:avLst/>
            </a:prstGeom>
            <a:solidFill>
              <a:schemeClr val="accent6">
                <a:lumMod val="40000"/>
                <a:lumOff val="60000"/>
                <a:alpha val="10196"/>
              </a:schemeClr>
            </a:solidFill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400" dirty="0">
                  <a:solidFill>
                    <a:schemeClr val="tx1"/>
                  </a:solidFill>
                </a:rPr>
                <a:t>Execute instruction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81092542-4F29-47A1-978C-9DD380D88AF2}"/>
                </a:ext>
              </a:extLst>
            </p:cNvPr>
            <p:cNvSpPr/>
            <p:nvPr/>
          </p:nvSpPr>
          <p:spPr bwMode="auto">
            <a:xfrm>
              <a:off x="6308407" y="3571992"/>
              <a:ext cx="1268968" cy="1215558"/>
            </a:xfrm>
            <a:prstGeom prst="rect">
              <a:avLst/>
            </a:prstGeom>
            <a:noFill/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r>
                <a:rPr lang="en-GB" sz="1400" dirty="0">
                  <a:solidFill>
                    <a:schemeClr val="tx1"/>
                  </a:solidFill>
                </a:rPr>
                <a:t>Any higher priority interrupts to be processed?</a:t>
              </a:r>
            </a:p>
          </p:txBody>
        </p:sp>
        <p:cxnSp>
          <p:nvCxnSpPr>
            <p:cNvPr id="23" name="Elbow Connector 4">
              <a:extLst>
                <a:ext uri="{FF2B5EF4-FFF2-40B4-BE49-F238E27FC236}">
                  <a16:creationId xmlns:a16="http://schemas.microsoft.com/office/drawing/2014/main" id="{6C35172F-531B-48A1-8B0A-A09AD432E996}"/>
                </a:ext>
              </a:extLst>
            </p:cNvPr>
            <p:cNvCxnSpPr>
              <a:stCxn id="13" idx="0"/>
              <a:endCxn id="14" idx="0"/>
            </p:cNvCxnSpPr>
            <p:nvPr/>
          </p:nvCxnSpPr>
          <p:spPr>
            <a:xfrm rot="16200000" flipV="1">
              <a:off x="1547159" y="-448532"/>
              <a:ext cx="12700" cy="4066491"/>
            </a:xfrm>
            <a:prstGeom prst="bentConnector3">
              <a:avLst>
                <a:gd name="adj1" fmla="val 1266654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Elbow Connector 28">
              <a:extLst>
                <a:ext uri="{FF2B5EF4-FFF2-40B4-BE49-F238E27FC236}">
                  <a16:creationId xmlns:a16="http://schemas.microsoft.com/office/drawing/2014/main" id="{ED764C30-609F-4343-8160-B47BBC6C44C2}"/>
                </a:ext>
              </a:extLst>
            </p:cNvPr>
            <p:cNvCxnSpPr>
              <a:stCxn id="17" idx="3"/>
              <a:endCxn id="14" idx="0"/>
            </p:cNvCxnSpPr>
            <p:nvPr/>
          </p:nvCxnSpPr>
          <p:spPr>
            <a:xfrm flipH="1" flipV="1">
              <a:off x="-486087" y="1584714"/>
              <a:ext cx="10750658" cy="2595057"/>
            </a:xfrm>
            <a:prstGeom prst="bentConnector4">
              <a:avLst>
                <a:gd name="adj1" fmla="val -2126"/>
                <a:gd name="adj2" fmla="val 115661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Elbow Connector 31">
              <a:extLst>
                <a:ext uri="{FF2B5EF4-FFF2-40B4-BE49-F238E27FC236}">
                  <a16:creationId xmlns:a16="http://schemas.microsoft.com/office/drawing/2014/main" id="{48BBE790-9B1C-4F80-9236-67A1D81B9BD1}"/>
                </a:ext>
              </a:extLst>
            </p:cNvPr>
            <p:cNvCxnSpPr>
              <a:stCxn id="22" idx="0"/>
              <a:endCxn id="19" idx="0"/>
            </p:cNvCxnSpPr>
            <p:nvPr/>
          </p:nvCxnSpPr>
          <p:spPr>
            <a:xfrm rot="16200000" flipV="1">
              <a:off x="4909746" y="1538846"/>
              <a:ext cx="12700" cy="4066291"/>
            </a:xfrm>
            <a:prstGeom prst="bentConnector3">
              <a:avLst>
                <a:gd name="adj1" fmla="val 1800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440E84B1-1A60-40B0-AF69-2289698C110C}"/>
                </a:ext>
              </a:extLst>
            </p:cNvPr>
            <p:cNvCxnSpPr>
              <a:stCxn id="22" idx="3"/>
              <a:endCxn id="17" idx="1"/>
            </p:cNvCxnSpPr>
            <p:nvPr/>
          </p:nvCxnSpPr>
          <p:spPr>
            <a:xfrm>
              <a:off x="7577375" y="4179771"/>
              <a:ext cx="1418228" cy="0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7">
              <a:extLst>
                <a:ext uri="{FF2B5EF4-FFF2-40B4-BE49-F238E27FC236}">
                  <a16:creationId xmlns:a16="http://schemas.microsoft.com/office/drawing/2014/main" id="{CA5F280B-214E-4A04-8E7C-E0C90A9F9856}"/>
                </a:ext>
              </a:extLst>
            </p:cNvPr>
            <p:cNvSpPr txBox="1"/>
            <p:nvPr/>
          </p:nvSpPr>
          <p:spPr>
            <a:xfrm>
              <a:off x="7718388" y="4186122"/>
              <a:ext cx="1277215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1100" dirty="0"/>
                <a:t>When interrupt code complete</a:t>
              </a:r>
            </a:p>
          </p:txBody>
        </p:sp>
        <p:sp>
          <p:nvSpPr>
            <p:cNvPr id="36" name="TextBox 38">
              <a:extLst>
                <a:ext uri="{FF2B5EF4-FFF2-40B4-BE49-F238E27FC236}">
                  <a16:creationId xmlns:a16="http://schemas.microsoft.com/office/drawing/2014/main" id="{C574EC9F-83C9-491E-B465-74E8593DEDF2}"/>
                </a:ext>
              </a:extLst>
            </p:cNvPr>
            <p:cNvSpPr txBox="1"/>
            <p:nvPr/>
          </p:nvSpPr>
          <p:spPr>
            <a:xfrm>
              <a:off x="6949242" y="3276601"/>
              <a:ext cx="34977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1100" dirty="0"/>
                <a:t>No</a:t>
              </a:r>
            </a:p>
          </p:txBody>
        </p:sp>
        <p:sp>
          <p:nvSpPr>
            <p:cNvPr id="37" name="TextBox 39">
              <a:extLst>
                <a:ext uri="{FF2B5EF4-FFF2-40B4-BE49-F238E27FC236}">
                  <a16:creationId xmlns:a16="http://schemas.microsoft.com/office/drawing/2014/main" id="{F488B0F5-FD25-4232-B9B2-71E1AEA21B91}"/>
                </a:ext>
              </a:extLst>
            </p:cNvPr>
            <p:cNvSpPr txBox="1"/>
            <p:nvPr/>
          </p:nvSpPr>
          <p:spPr>
            <a:xfrm>
              <a:off x="3603037" y="2806623"/>
              <a:ext cx="37863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1100" dirty="0"/>
                <a:t>Yes</a:t>
              </a:r>
            </a:p>
          </p:txBody>
        </p:sp>
        <p:cxnSp>
          <p:nvCxnSpPr>
            <p:cNvPr id="38" name="Elbow Connector 55">
              <a:extLst>
                <a:ext uri="{FF2B5EF4-FFF2-40B4-BE49-F238E27FC236}">
                  <a16:creationId xmlns:a16="http://schemas.microsoft.com/office/drawing/2014/main" id="{0BDB6879-1ED6-4C2E-97A4-64831658738B}"/>
                </a:ext>
              </a:extLst>
            </p:cNvPr>
            <p:cNvCxnSpPr>
              <a:stCxn id="13" idx="2"/>
              <a:endCxn id="16" idx="1"/>
            </p:cNvCxnSpPr>
            <p:nvPr/>
          </p:nvCxnSpPr>
          <p:spPr>
            <a:xfrm rot="5400000">
              <a:off x="864812" y="1464178"/>
              <a:ext cx="1379499" cy="4051686"/>
            </a:xfrm>
            <a:prstGeom prst="bentConnector4">
              <a:avLst>
                <a:gd name="adj1" fmla="val 27971"/>
                <a:gd name="adj2" fmla="val 105642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58">
              <a:extLst>
                <a:ext uri="{FF2B5EF4-FFF2-40B4-BE49-F238E27FC236}">
                  <a16:creationId xmlns:a16="http://schemas.microsoft.com/office/drawing/2014/main" id="{450217B5-B290-43CD-8BA2-E52E3E27DB20}"/>
                </a:ext>
              </a:extLst>
            </p:cNvPr>
            <p:cNvSpPr txBox="1"/>
            <p:nvPr/>
          </p:nvSpPr>
          <p:spPr>
            <a:xfrm>
              <a:off x="3580404" y="1323103"/>
              <a:ext cx="34977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1100" dirty="0"/>
                <a:t>No</a:t>
              </a:r>
            </a:p>
          </p:txBody>
        </p:sp>
        <p:cxnSp>
          <p:nvCxnSpPr>
            <p:cNvPr id="40" name="Elbow Connector 64">
              <a:extLst>
                <a:ext uri="{FF2B5EF4-FFF2-40B4-BE49-F238E27FC236}">
                  <a16:creationId xmlns:a16="http://schemas.microsoft.com/office/drawing/2014/main" id="{A057747E-D1F3-4DF5-8CA2-C8AF3A490CC5}"/>
                </a:ext>
              </a:extLst>
            </p:cNvPr>
            <p:cNvCxnSpPr>
              <a:stCxn id="22" idx="2"/>
            </p:cNvCxnSpPr>
            <p:nvPr/>
          </p:nvCxnSpPr>
          <p:spPr>
            <a:xfrm rot="5400000">
              <a:off x="6133369" y="4594570"/>
              <a:ext cx="616543" cy="1002503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TextBox 65">
              <a:extLst>
                <a:ext uri="{FF2B5EF4-FFF2-40B4-BE49-F238E27FC236}">
                  <a16:creationId xmlns:a16="http://schemas.microsoft.com/office/drawing/2014/main" id="{2EB19753-CC92-45BF-A11F-351A957BEC0A}"/>
                </a:ext>
              </a:extLst>
            </p:cNvPr>
            <p:cNvSpPr txBox="1"/>
            <p:nvPr/>
          </p:nvSpPr>
          <p:spPr>
            <a:xfrm>
              <a:off x="6949242" y="4821331"/>
              <a:ext cx="37863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1100" dirty="0"/>
                <a:t>Yes</a:t>
              </a:r>
            </a:p>
          </p:txBody>
        </p:sp>
        <p:sp>
          <p:nvSpPr>
            <p:cNvPr id="42" name="TextBox 71">
              <a:extLst>
                <a:ext uri="{FF2B5EF4-FFF2-40B4-BE49-F238E27FC236}">
                  <a16:creationId xmlns:a16="http://schemas.microsoft.com/office/drawing/2014/main" id="{0F0BDB3F-BC62-43B1-8A29-A55369703DE8}"/>
                </a:ext>
              </a:extLst>
            </p:cNvPr>
            <p:cNvSpPr txBox="1"/>
            <p:nvPr/>
          </p:nvSpPr>
          <p:spPr>
            <a:xfrm>
              <a:off x="5231604" y="5273288"/>
              <a:ext cx="70243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1100" dirty="0"/>
                <a:t>As above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596216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16107</TotalTime>
  <Words>715</Words>
  <Application>Microsoft Office PowerPoint</Application>
  <PresentationFormat>On-screen Show (4:3)</PresentationFormat>
  <Paragraphs>89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Calibri</vt:lpstr>
      <vt:lpstr>Tw Cen MT</vt:lpstr>
      <vt:lpstr>Wingdings</vt:lpstr>
      <vt:lpstr>Wingdings 2</vt:lpstr>
      <vt:lpstr>Median</vt:lpstr>
      <vt:lpstr>Interrupts</vt:lpstr>
      <vt:lpstr>Interrupts </vt:lpstr>
      <vt:lpstr>Interrupt service routines</vt:lpstr>
      <vt:lpstr>Interrupt service routines</vt:lpstr>
      <vt:lpstr>Interrupt service routines</vt:lpstr>
      <vt:lpstr>Activity 1</vt:lpstr>
      <vt:lpstr>Activity 1</vt:lpstr>
      <vt:lpstr>Activity 2</vt:lpstr>
      <vt:lpstr>Activity 2</vt:lpstr>
      <vt:lpstr>Activity 3</vt:lpstr>
      <vt:lpstr>Activity 3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Miss Newport</dc:creator>
  <cp:lastModifiedBy>Mrs R Lofthouse</cp:lastModifiedBy>
  <cp:revision>425</cp:revision>
  <dcterms:created xsi:type="dcterms:W3CDTF">2014-06-23T10:47:17Z</dcterms:created>
  <dcterms:modified xsi:type="dcterms:W3CDTF">2017-06-03T19:47:10Z</dcterms:modified>
</cp:coreProperties>
</file>