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6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snapToGrid="0">
      <p:cViewPr varScale="1">
        <p:scale>
          <a:sx n="74" d="100"/>
          <a:sy n="74" d="100"/>
        </p:scale>
        <p:origin x="636" y="8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09/03/2017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09/03/2017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09/03/2017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09/03/2017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09/03/2017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09/03/2017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6" name="Picture 15"/>
          <p:cNvPicPr>
            <a:picLocks noChangeAspect="1"/>
          </p:cNvPicPr>
          <p:nvPr userDrawn="1"/>
        </p:nvPicPr>
        <p:blipFill rotWithShape="1">
          <a:blip r:embed="rId13" cstate="email">
            <a:extLst>
              <a:ext uri="{28A0092B-C50C-407E-A947-70E740481C1C}">
                <a14:useLocalDpi xmlns:a14="http://schemas.microsoft.com/office/drawing/2010/main"/>
              </a:ext>
            </a:extLst>
          </a:blip>
          <a:srcRect/>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09/03/2017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Computers used for automated decision-making</a:t>
            </a: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8" name="TextBox 2"/>
          <p:cNvSpPr txBox="1"/>
          <p:nvPr/>
        </p:nvSpPr>
        <p:spPr>
          <a:xfrm>
            <a:off x="0" y="1377705"/>
            <a:ext cx="12192000" cy="147732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2400" b="1" dirty="0" smtClean="0"/>
              <a:t>A class debate on:</a:t>
            </a:r>
          </a:p>
          <a:p>
            <a:pPr algn="ctr"/>
            <a:r>
              <a:rPr lang="en-GB" sz="2400" b="1" dirty="0"/>
              <a:t>“The ethical, moral and cultural implications of </a:t>
            </a:r>
            <a:r>
              <a:rPr lang="en-GB" sz="2400" b="1" dirty="0" smtClean="0"/>
              <a:t/>
            </a:r>
            <a:br>
              <a:rPr lang="en-GB" sz="2400" b="1" dirty="0" smtClean="0"/>
            </a:br>
            <a:r>
              <a:rPr lang="en-GB" sz="2400" b="1" dirty="0" smtClean="0"/>
              <a:t>eavesdropping TVs for government intelligence gathering for counter terrorism”</a:t>
            </a:r>
          </a:p>
          <a:p>
            <a:pPr algn="ctr"/>
            <a:endParaRPr lang="en-GB" dirty="0" smtClean="0"/>
          </a:p>
        </p:txBody>
      </p:sp>
      <p:grpSp>
        <p:nvGrpSpPr>
          <p:cNvPr id="9" name="Group 8"/>
          <p:cNvGrpSpPr/>
          <p:nvPr/>
        </p:nvGrpSpPr>
        <p:grpSpPr>
          <a:xfrm>
            <a:off x="3207986" y="2572393"/>
            <a:ext cx="5394449" cy="4144274"/>
            <a:chOff x="3207987" y="2591262"/>
            <a:chExt cx="5394449" cy="4144274"/>
          </a:xfrm>
        </p:grpSpPr>
        <p:pic>
          <p:nvPicPr>
            <p:cNvPr id="10" name="Picture 9"/>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784272" y="2591262"/>
              <a:ext cx="2173332" cy="2844736"/>
            </a:xfrm>
            <a:prstGeom prst="rect">
              <a:avLst/>
            </a:prstGeom>
          </p:spPr>
        </p:pic>
        <p:pic>
          <p:nvPicPr>
            <p:cNvPr id="11" name="Picture 10"/>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07987" y="3077936"/>
              <a:ext cx="5394449" cy="3657600"/>
            </a:xfrm>
            <a:prstGeom prst="rect">
              <a:avLst/>
            </a:prstGeom>
          </p:spPr>
        </p:pic>
      </p:grpSp>
    </p:spTree>
    <p:extLst>
      <p:ext uri="{BB962C8B-B14F-4D97-AF65-F5344CB8AC3E}">
        <p14:creationId xmlns:p14="http://schemas.microsoft.com/office/powerpoint/2010/main" val="38795643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Computers used for automated decision-making</a:t>
            </a: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3" name="TextBox 2"/>
          <p:cNvSpPr txBox="1"/>
          <p:nvPr/>
        </p:nvSpPr>
        <p:spPr>
          <a:xfrm>
            <a:off x="116381" y="1503213"/>
            <a:ext cx="11959237" cy="3139321"/>
          </a:xfrm>
          <a:prstGeom prst="rect">
            <a:avLst/>
          </a:prstGeom>
          <a:noFill/>
        </p:spPr>
        <p:txBody>
          <a:bodyPr wrap="square" rtlCol="0">
            <a:spAutoFit/>
          </a:bodyPr>
          <a:lstStyle/>
          <a:p>
            <a:r>
              <a:rPr lang="en-GB" b="1" dirty="0"/>
              <a:t>The ethical, moral and cultural implications of </a:t>
            </a:r>
            <a:r>
              <a:rPr lang="en-GB" b="1" dirty="0" smtClean="0"/>
              <a:t>eavesdropping </a:t>
            </a:r>
            <a:r>
              <a:rPr lang="en-GB" b="1" dirty="0"/>
              <a:t>TVs for government intelligence gathering for counter terrorism</a:t>
            </a:r>
          </a:p>
          <a:p>
            <a:endParaRPr lang="en-GB" dirty="0" smtClean="0"/>
          </a:p>
          <a:p>
            <a:r>
              <a:rPr lang="en-GB" dirty="0"/>
              <a:t>The effort to compromise Samsung's F8000 range of smart TVs was codenamed Weeping Angel, according to documents dated June </a:t>
            </a:r>
            <a:r>
              <a:rPr lang="en-GB" dirty="0" smtClean="0"/>
              <a:t>2014.  They </a:t>
            </a:r>
            <a:r>
              <a:rPr lang="en-GB" dirty="0"/>
              <a:t>describe the creation of a "fake-off" mode, designed to fool users into believing that their screens had been switched off. </a:t>
            </a:r>
            <a:r>
              <a:rPr lang="en-GB" dirty="0" smtClean="0"/>
              <a:t>Instead</a:t>
            </a:r>
            <a:r>
              <a:rPr lang="en-GB" dirty="0"/>
              <a:t>, the documents indicate, infected sets were made to covertly record audio, which would later be transferred over the internet to CIA computer servers once the TVs were fully switched back on, allowing their </a:t>
            </a:r>
            <a:r>
              <a:rPr lang="en-GB" dirty="0" err="1"/>
              <a:t>wi-fi</a:t>
            </a:r>
            <a:r>
              <a:rPr lang="en-GB" dirty="0"/>
              <a:t> links to </a:t>
            </a:r>
            <a:r>
              <a:rPr lang="en-GB" dirty="0" smtClean="0"/>
              <a:t>re-establish. Under </a:t>
            </a:r>
            <a:r>
              <a:rPr lang="en-GB" dirty="0"/>
              <a:t>a "future work" section, it is suggested that video snapshots might also be taken and the </a:t>
            </a:r>
            <a:r>
              <a:rPr lang="en-GB" dirty="0" err="1"/>
              <a:t>wi-fi</a:t>
            </a:r>
            <a:r>
              <a:rPr lang="en-GB" dirty="0"/>
              <a:t> limitation be overcome.</a:t>
            </a:r>
          </a:p>
          <a:p>
            <a:endParaRPr lang="en-GB" dirty="0"/>
          </a:p>
          <a:p>
            <a:r>
              <a:rPr lang="en-GB" b="1" dirty="0" smtClean="0"/>
              <a:t>Create a spider diagram in small groups to outline the main issues.</a:t>
            </a:r>
          </a:p>
        </p:txBody>
      </p:sp>
    </p:spTree>
    <p:extLst>
      <p:ext uri="{BB962C8B-B14F-4D97-AF65-F5344CB8AC3E}">
        <p14:creationId xmlns:p14="http://schemas.microsoft.com/office/powerpoint/2010/main" val="1935623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Computers used for automated decision-making</a:t>
            </a: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3" name="TextBox 2"/>
          <p:cNvSpPr txBox="1"/>
          <p:nvPr/>
        </p:nvSpPr>
        <p:spPr>
          <a:xfrm>
            <a:off x="116381" y="1503213"/>
            <a:ext cx="11959237" cy="2585323"/>
          </a:xfrm>
          <a:prstGeom prst="rect">
            <a:avLst/>
          </a:prstGeom>
          <a:noFill/>
        </p:spPr>
        <p:txBody>
          <a:bodyPr wrap="square" rtlCol="0">
            <a:spAutoFit/>
          </a:bodyPr>
          <a:lstStyle/>
          <a:p>
            <a:r>
              <a:rPr lang="en-GB" b="1" dirty="0" smtClean="0"/>
              <a:t>The </a:t>
            </a:r>
            <a:r>
              <a:rPr lang="en-GB" b="1" dirty="0"/>
              <a:t>ethical, moral and cultural implications of eavesdropping TVs for government intelligence gathering for counter terrorism</a:t>
            </a:r>
          </a:p>
          <a:p>
            <a:endParaRPr lang="en-GB" b="1" dirty="0"/>
          </a:p>
          <a:p>
            <a:r>
              <a:rPr lang="en-GB" dirty="0" smtClean="0"/>
              <a:t>Exam questions on this topic are likely to be open ended and approximately 12 marks.</a:t>
            </a:r>
          </a:p>
          <a:p>
            <a:r>
              <a:rPr lang="en-GB" dirty="0" smtClean="0"/>
              <a:t>Structure an individual written answer to the debate in 10 minutes:</a:t>
            </a:r>
          </a:p>
          <a:p>
            <a:endParaRPr lang="en-GB" dirty="0"/>
          </a:p>
          <a:p>
            <a:pPr marL="342900" indent="-342900">
              <a:buFont typeface="Arial" panose="020B0604020202020204" pitchFamily="34" charset="0"/>
              <a:buChar char="•"/>
            </a:pPr>
            <a:r>
              <a:rPr lang="en-GB" dirty="0" smtClean="0"/>
              <a:t>Demonstrate </a:t>
            </a:r>
            <a:r>
              <a:rPr lang="en-GB" dirty="0"/>
              <a:t>your knowledge and </a:t>
            </a:r>
            <a:r>
              <a:rPr lang="en-GB" dirty="0" smtClean="0"/>
              <a:t>understanding of the ethical and legal issues.</a:t>
            </a:r>
            <a:endParaRPr lang="en-GB" dirty="0"/>
          </a:p>
          <a:p>
            <a:pPr marL="342900" indent="-342900">
              <a:buFont typeface="Arial" panose="020B0604020202020204" pitchFamily="34" charset="0"/>
              <a:buChar char="•"/>
            </a:pPr>
            <a:r>
              <a:rPr lang="en-GB" dirty="0" smtClean="0"/>
              <a:t>Apply specific </a:t>
            </a:r>
            <a:r>
              <a:rPr lang="en-GB" dirty="0"/>
              <a:t>examples and situations.</a:t>
            </a:r>
          </a:p>
          <a:p>
            <a:pPr marL="342900" indent="-342900">
              <a:buFont typeface="Arial" panose="020B0604020202020204" pitchFamily="34" charset="0"/>
              <a:buChar char="•"/>
            </a:pPr>
            <a:r>
              <a:rPr lang="en-GB" dirty="0" smtClean="0"/>
              <a:t>Draw conclusions, stating how implications may be overcome.</a:t>
            </a:r>
          </a:p>
        </p:txBody>
      </p:sp>
    </p:spTree>
    <p:extLst>
      <p:ext uri="{BB962C8B-B14F-4D97-AF65-F5344CB8AC3E}">
        <p14:creationId xmlns:p14="http://schemas.microsoft.com/office/powerpoint/2010/main" val="34060211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872</TotalTime>
  <Words>265</Words>
  <Application>Microsoft Office PowerPoint</Application>
  <PresentationFormat>Widescreen</PresentationFormat>
  <Paragraphs>21</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D Hillyard</cp:lastModifiedBy>
  <cp:revision>91</cp:revision>
  <dcterms:created xsi:type="dcterms:W3CDTF">2014-10-30T19:23:19Z</dcterms:created>
  <dcterms:modified xsi:type="dcterms:W3CDTF">2017-03-09T08:13:16Z</dcterms:modified>
</cp:coreProperties>
</file>