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CC"/>
    <a:srgbClr val="FF6600"/>
    <a:srgbClr val="00FF00"/>
    <a:srgbClr val="0000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84" autoAdjust="0"/>
    <p:restoredTop sz="94660"/>
  </p:normalViewPr>
  <p:slideViewPr>
    <p:cSldViewPr snapToGrid="0">
      <p:cViewPr varScale="1">
        <p:scale>
          <a:sx n="118" d="100"/>
          <a:sy n="118" d="100"/>
        </p:scale>
        <p:origin x="390" y="102"/>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08/12/2016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292563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08/12/2016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534430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08/12/2016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061429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08/12/2016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2016968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B43921-457F-42D7-9A5E-1FB398760551}" type="datetimeFigureOut">
              <a:rPr lang="en-GB" smtClean="0"/>
              <a:t>08/12/2016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202357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9B43921-457F-42D7-9A5E-1FB398760551}" type="datetimeFigureOut">
              <a:rPr lang="en-GB" smtClean="0"/>
              <a:t>08/12/2016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113789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9B43921-457F-42D7-9A5E-1FB398760551}" type="datetimeFigureOut">
              <a:rPr lang="en-GB" smtClean="0"/>
              <a:t>08/12/2016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88076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9B43921-457F-42D7-9A5E-1FB398760551}" type="datetimeFigureOut">
              <a:rPr lang="en-GB" smtClean="0"/>
              <a:t>08/12/2016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247785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B43921-457F-42D7-9A5E-1FB398760551}" type="datetimeFigureOut">
              <a:rPr lang="en-GB" smtClean="0"/>
              <a:t>08/12/2016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680020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B43921-457F-42D7-9A5E-1FB398760551}" type="datetimeFigureOut">
              <a:rPr lang="en-GB" smtClean="0"/>
              <a:t>08/12/2016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631723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B43921-457F-42D7-9A5E-1FB398760551}" type="datetimeFigureOut">
              <a:rPr lang="en-GB" smtClean="0"/>
              <a:t>08/12/2016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1674976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16" name="Picture 15"/>
          <p:cNvPicPr>
            <a:picLocks noChangeAspect="1"/>
          </p:cNvPicPr>
          <p:nvPr userDrawn="1"/>
        </p:nvPicPr>
        <p:blipFill rotWithShape="1">
          <a:blip r:embed="rId13" cstate="email">
            <a:extLst>
              <a:ext uri="{28A0092B-C50C-407E-A947-70E740481C1C}">
                <a14:useLocalDpi xmlns:a14="http://schemas.microsoft.com/office/drawing/2010/main"/>
              </a:ext>
            </a:extLst>
          </a:blip>
          <a:srcRect/>
          <a:stretch/>
        </p:blipFill>
        <p:spPr>
          <a:xfrm>
            <a:off x="0" y="-22878"/>
            <a:ext cx="12191999" cy="1337328"/>
          </a:xfrm>
          <a:prstGeom prst="rect">
            <a:avLst/>
          </a:prstGeom>
        </p:spPr>
      </p:pic>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B43921-457F-42D7-9A5E-1FB398760551}" type="datetimeFigureOut">
              <a:rPr lang="en-GB" smtClean="0"/>
              <a:t>08/12/2016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1C0A8E-E8C2-469C-905E-C6857145D775}" type="slidenum">
              <a:rPr lang="en-GB" smtClean="0"/>
              <a:t>‹#›</a:t>
            </a:fld>
            <a:endParaRPr lang="en-GB"/>
          </a:p>
        </p:txBody>
      </p:sp>
      <p:cxnSp>
        <p:nvCxnSpPr>
          <p:cNvPr id="14" name="Straight Connector 13"/>
          <p:cNvCxnSpPr/>
          <p:nvPr userDrawn="1"/>
        </p:nvCxnSpPr>
        <p:spPr>
          <a:xfrm>
            <a:off x="0" y="1314450"/>
            <a:ext cx="121920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pic>
        <p:nvPicPr>
          <p:cNvPr id="62" name="Picture 61"/>
          <p:cNvPicPr>
            <a:picLocks noChangeAspect="1"/>
          </p:cNvPicPr>
          <p:nvPr userDrawn="1"/>
        </p:nvPicPr>
        <p:blipFill>
          <a:blip r:embed="rId14"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0" y="6253601"/>
            <a:ext cx="1225454" cy="604399"/>
          </a:xfrm>
          <a:prstGeom prst="rect">
            <a:avLst/>
          </a:prstGeom>
        </p:spPr>
      </p:pic>
    </p:spTree>
    <p:extLst>
      <p:ext uri="{BB962C8B-B14F-4D97-AF65-F5344CB8AC3E}">
        <p14:creationId xmlns:p14="http://schemas.microsoft.com/office/powerpoint/2010/main" val="2895393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hyperlink" Target="http://www.shutterstock.com/blog/color-symbolism-and-meanings-around-the-world"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dirty="0">
                <a:solidFill>
                  <a:srgbClr val="C00000"/>
                </a:solidFill>
              </a:rPr>
              <a:t>Layout colour paradigms </a:t>
            </a:r>
            <a:r>
              <a:rPr lang="en-GB">
                <a:solidFill>
                  <a:srgbClr val="C00000"/>
                </a:solidFill>
              </a:rPr>
              <a:t>and character sets</a:t>
            </a:r>
            <a:endParaRPr lang="en-GB" dirty="0">
              <a:solidFill>
                <a:srgbClr val="C00000"/>
              </a:solidFill>
            </a:endParaRPr>
          </a:p>
        </p:txBody>
      </p:sp>
      <p:sp>
        <p:nvSpPr>
          <p:cNvPr id="7" name="Rectangle 6"/>
          <p:cNvSpPr/>
          <p:nvPr/>
        </p:nvSpPr>
        <p:spPr>
          <a:xfrm>
            <a:off x="0" y="0"/>
            <a:ext cx="12192000" cy="461665"/>
          </a:xfrm>
          <a:prstGeom prst="rect">
            <a:avLst/>
          </a:prstGeom>
        </p:spPr>
        <p:txBody>
          <a:bodyPr wrap="square">
            <a:spAutoFit/>
          </a:bodyPr>
          <a:lstStyle/>
          <a:p>
            <a:r>
              <a:rPr lang="en-GB" sz="2400" b="1" dirty="0">
                <a:solidFill>
                  <a:srgbClr val="C00000"/>
                </a:solidFill>
              </a:rPr>
              <a:t>Ethical, moral and cultural issues</a:t>
            </a:r>
            <a:endParaRPr lang="en-GB" sz="2400" dirty="0">
              <a:solidFill>
                <a:srgbClr val="C00000"/>
              </a:solidFill>
            </a:endParaRPr>
          </a:p>
        </p:txBody>
      </p:sp>
      <p:sp>
        <p:nvSpPr>
          <p:cNvPr id="3" name="TextBox 2"/>
          <p:cNvSpPr txBox="1"/>
          <p:nvPr/>
        </p:nvSpPr>
        <p:spPr>
          <a:xfrm>
            <a:off x="116381" y="1503213"/>
            <a:ext cx="11959237" cy="2585323"/>
          </a:xfrm>
          <a:prstGeom prst="rect">
            <a:avLst/>
          </a:prstGeom>
          <a:noFill/>
        </p:spPr>
        <p:txBody>
          <a:bodyPr wrap="square" rtlCol="0">
            <a:spAutoFit/>
          </a:bodyPr>
          <a:lstStyle/>
          <a:p>
            <a:r>
              <a:rPr lang="en-GB" dirty="0" smtClean="0"/>
              <a:t>For this activity students will need access to the following web site:</a:t>
            </a:r>
          </a:p>
          <a:p>
            <a:r>
              <a:rPr lang="en-GB" dirty="0" smtClean="0">
                <a:hlinkClick r:id="rId2"/>
              </a:rPr>
              <a:t>http</a:t>
            </a:r>
            <a:r>
              <a:rPr lang="en-GB" dirty="0">
                <a:hlinkClick r:id="rId2"/>
              </a:rPr>
              <a:t>://</a:t>
            </a:r>
            <a:r>
              <a:rPr lang="en-GB" dirty="0" smtClean="0">
                <a:hlinkClick r:id="rId2"/>
              </a:rPr>
              <a:t>www.shutterstock.com/blog/color-symbolism-and-meanings-around-the-world</a:t>
            </a:r>
            <a:endParaRPr lang="en-GB" dirty="0" smtClean="0"/>
          </a:p>
          <a:p>
            <a:endParaRPr lang="en-GB" dirty="0"/>
          </a:p>
          <a:p>
            <a:endParaRPr lang="en-GB" dirty="0" smtClean="0"/>
          </a:p>
          <a:p>
            <a:endParaRPr lang="en-GB" dirty="0"/>
          </a:p>
          <a:p>
            <a:endParaRPr lang="en-GB" dirty="0" smtClean="0"/>
          </a:p>
          <a:p>
            <a:endParaRPr lang="en-GB" dirty="0" smtClean="0"/>
          </a:p>
          <a:p>
            <a:r>
              <a:rPr lang="en-GB" dirty="0" smtClean="0"/>
              <a:t>Choose any two of the following colours and carry out some research on the meanings, symbolism and cultural interpretations of those colours.  Be prepared to share your findings with the class. </a:t>
            </a:r>
            <a:endParaRPr lang="en-GB" dirty="0"/>
          </a:p>
        </p:txBody>
      </p:sp>
      <p:pic>
        <p:nvPicPr>
          <p:cNvPr id="4" name="Picture 3"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423013"/>
            <a:ext cx="12192000" cy="830535"/>
          </a:xfrm>
          <a:prstGeom prst="rect">
            <a:avLst/>
          </a:prstGeom>
        </p:spPr>
      </p:pic>
      <p:grpSp>
        <p:nvGrpSpPr>
          <p:cNvPr id="6" name="Group 5"/>
          <p:cNvGrpSpPr/>
          <p:nvPr/>
        </p:nvGrpSpPr>
        <p:grpSpPr>
          <a:xfrm>
            <a:off x="1327095" y="4173348"/>
            <a:ext cx="9791362" cy="2413569"/>
            <a:chOff x="1772156" y="4173348"/>
            <a:chExt cx="9083309" cy="2221108"/>
          </a:xfrm>
        </p:grpSpPr>
        <p:sp>
          <p:nvSpPr>
            <p:cNvPr id="5" name="Rectangle 4"/>
            <p:cNvSpPr/>
            <p:nvPr/>
          </p:nvSpPr>
          <p:spPr>
            <a:xfrm>
              <a:off x="1772156" y="4173348"/>
              <a:ext cx="2192942" cy="1068148"/>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smtClean="0"/>
                <a:t>BLUE</a:t>
              </a:r>
              <a:endParaRPr lang="en-GB" b="1" dirty="0"/>
            </a:p>
          </p:txBody>
        </p:sp>
        <p:sp>
          <p:nvSpPr>
            <p:cNvPr id="8" name="Rectangle 7"/>
            <p:cNvSpPr/>
            <p:nvPr/>
          </p:nvSpPr>
          <p:spPr>
            <a:xfrm>
              <a:off x="1772156" y="5326308"/>
              <a:ext cx="2192942" cy="1068148"/>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smtClean="0"/>
                <a:t>ORANGE</a:t>
              </a:r>
              <a:endParaRPr lang="en-GB" b="1" dirty="0"/>
            </a:p>
          </p:txBody>
        </p:sp>
        <p:sp>
          <p:nvSpPr>
            <p:cNvPr id="9" name="Rectangle 8"/>
            <p:cNvSpPr/>
            <p:nvPr/>
          </p:nvSpPr>
          <p:spPr>
            <a:xfrm>
              <a:off x="4068945" y="4173348"/>
              <a:ext cx="2192942" cy="1068148"/>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smtClean="0"/>
                <a:t>GREEN</a:t>
              </a:r>
              <a:endParaRPr lang="en-GB" dirty="0"/>
            </a:p>
          </p:txBody>
        </p:sp>
        <p:sp>
          <p:nvSpPr>
            <p:cNvPr id="10" name="Rectangle 9"/>
            <p:cNvSpPr/>
            <p:nvPr/>
          </p:nvSpPr>
          <p:spPr>
            <a:xfrm>
              <a:off x="4068945" y="5326308"/>
              <a:ext cx="2192942" cy="1068148"/>
            </a:xfrm>
            <a:prstGeom prst="rect">
              <a:avLst/>
            </a:prstGeom>
            <a:solidFill>
              <a:srgbClr val="66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smtClean="0"/>
                <a:t>PURPLE</a:t>
              </a:r>
              <a:endParaRPr lang="en-GB" b="1" dirty="0"/>
            </a:p>
          </p:txBody>
        </p:sp>
        <p:sp>
          <p:nvSpPr>
            <p:cNvPr id="11" name="Rectangle 10"/>
            <p:cNvSpPr/>
            <p:nvPr/>
          </p:nvSpPr>
          <p:spPr>
            <a:xfrm>
              <a:off x="6365734" y="4173348"/>
              <a:ext cx="2192942" cy="106814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smtClean="0"/>
                <a:t>RED</a:t>
              </a:r>
              <a:endParaRPr lang="en-GB" b="1" dirty="0"/>
            </a:p>
          </p:txBody>
        </p:sp>
        <p:sp>
          <p:nvSpPr>
            <p:cNvPr id="12" name="Rectangle 11"/>
            <p:cNvSpPr/>
            <p:nvPr/>
          </p:nvSpPr>
          <p:spPr>
            <a:xfrm>
              <a:off x="6365734" y="5326308"/>
              <a:ext cx="2192942" cy="106814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smtClean="0">
                  <a:solidFill>
                    <a:schemeClr val="tx1"/>
                  </a:solidFill>
                </a:rPr>
                <a:t>WHITE</a:t>
              </a:r>
              <a:endParaRPr lang="en-GB" b="1" dirty="0">
                <a:solidFill>
                  <a:schemeClr val="tx1"/>
                </a:solidFill>
              </a:endParaRPr>
            </a:p>
          </p:txBody>
        </p:sp>
        <p:sp>
          <p:nvSpPr>
            <p:cNvPr id="13" name="Rectangle 12"/>
            <p:cNvSpPr/>
            <p:nvPr/>
          </p:nvSpPr>
          <p:spPr>
            <a:xfrm>
              <a:off x="8662523" y="4173348"/>
              <a:ext cx="2192942" cy="1068148"/>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smtClean="0">
                  <a:solidFill>
                    <a:schemeClr val="tx1"/>
                  </a:solidFill>
                </a:rPr>
                <a:t>YELLOW</a:t>
              </a:r>
              <a:endParaRPr lang="en-GB" sz="3600" b="1" dirty="0">
                <a:solidFill>
                  <a:schemeClr val="tx1"/>
                </a:solidFill>
              </a:endParaRPr>
            </a:p>
          </p:txBody>
        </p:sp>
        <p:sp>
          <p:nvSpPr>
            <p:cNvPr id="14" name="Rectangle 13"/>
            <p:cNvSpPr/>
            <p:nvPr/>
          </p:nvSpPr>
          <p:spPr>
            <a:xfrm>
              <a:off x="8662523" y="5326308"/>
              <a:ext cx="2192942" cy="106814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smtClean="0"/>
                <a:t>BLACK</a:t>
              </a:r>
              <a:endParaRPr lang="en-GB" b="1" dirty="0"/>
            </a:p>
          </p:txBody>
        </p:sp>
      </p:grpSp>
    </p:spTree>
    <p:extLst>
      <p:ext uri="{BB962C8B-B14F-4D97-AF65-F5344CB8AC3E}">
        <p14:creationId xmlns:p14="http://schemas.microsoft.com/office/powerpoint/2010/main" val="38795643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864</TotalTime>
  <Words>70</Words>
  <Application>Microsoft Office PowerPoint</Application>
  <PresentationFormat>Widescreen</PresentationFormat>
  <Paragraphs>18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Craig Sargent</dc:creator>
  <cp:lastModifiedBy>Craig CA. Sargent</cp:lastModifiedBy>
  <cp:revision>84</cp:revision>
  <dcterms:created xsi:type="dcterms:W3CDTF">2014-10-30T19:23:19Z</dcterms:created>
  <dcterms:modified xsi:type="dcterms:W3CDTF">2016-12-08T09:13:23Z</dcterms:modified>
</cp:coreProperties>
</file>