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9" r:id="rId3"/>
    <p:sldId id="330" r:id="rId4"/>
    <p:sldId id="331" r:id="rId5"/>
    <p:sldId id="33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8" autoAdjust="0"/>
  </p:normalViewPr>
  <p:slideViewPr>
    <p:cSldViewPr>
      <p:cViewPr varScale="1">
        <p:scale>
          <a:sx n="73" d="100"/>
          <a:sy n="73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930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78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211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428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07/01/2018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05064"/>
            <a:ext cx="6552728" cy="1828800"/>
          </a:xfrm>
        </p:spPr>
        <p:txBody>
          <a:bodyPr>
            <a:normAutofit/>
          </a:bodyPr>
          <a:lstStyle/>
          <a:p>
            <a:r>
              <a:rPr lang="en-GB" b="1" cap="none" dirty="0" smtClean="0"/>
              <a:t>Modes </a:t>
            </a:r>
            <a:r>
              <a:rPr lang="en-GB" b="1" cap="none" smtClean="0"/>
              <a:t>of Addressing </a:t>
            </a:r>
            <a:r>
              <a:rPr lang="en-GB" b="1" cap="none" dirty="0" smtClean="0"/>
              <a:t>Memory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Addressing </a:t>
            </a:r>
            <a:r>
              <a:rPr lang="en-GB" b="1" dirty="0" smtClean="0"/>
              <a:t>modes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The operation code (</a:t>
            </a:r>
            <a:r>
              <a:rPr lang="en-GB" b="1" dirty="0">
                <a:solidFill>
                  <a:srgbClr val="EA157A"/>
                </a:solidFill>
              </a:rPr>
              <a:t>opcode</a:t>
            </a:r>
            <a:r>
              <a:rPr lang="en-GB" dirty="0"/>
              <a:t>) consists of binary digits representing the basic operation such as ADD </a:t>
            </a:r>
            <a:r>
              <a:rPr lang="en-GB" dirty="0" smtClean="0"/>
              <a:t>or LOAD</a:t>
            </a:r>
            <a:r>
              <a:rPr lang="en-GB" dirty="0"/>
              <a:t>, and a 2-digit code representing the </a:t>
            </a:r>
            <a:r>
              <a:rPr lang="en-GB" b="1" dirty="0">
                <a:solidFill>
                  <a:srgbClr val="EA157A"/>
                </a:solidFill>
              </a:rPr>
              <a:t>addressing mode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/>
              <a:t>are four different addressing modes, which are indicated by the bit pattern that is the last two </a:t>
            </a:r>
            <a:r>
              <a:rPr lang="en-GB" dirty="0" smtClean="0"/>
              <a:t>bits of </a:t>
            </a:r>
            <a:r>
              <a:rPr lang="en-GB" dirty="0"/>
              <a:t>the opcode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using </a:t>
            </a:r>
            <a:r>
              <a:rPr lang="en-GB" b="1" dirty="0">
                <a:solidFill>
                  <a:srgbClr val="EA157A"/>
                </a:solidFill>
              </a:rPr>
              <a:t>immediate </a:t>
            </a:r>
            <a:r>
              <a:rPr lang="en-GB" b="1" dirty="0" smtClean="0">
                <a:solidFill>
                  <a:srgbClr val="EA157A"/>
                </a:solidFill>
              </a:rPr>
              <a:t>addressing</a:t>
            </a:r>
            <a:r>
              <a:rPr lang="en-GB" dirty="0" smtClean="0"/>
              <a:t>, </a:t>
            </a:r>
            <a:r>
              <a:rPr lang="en-GB" dirty="0"/>
              <a:t>the operand is the </a:t>
            </a:r>
            <a:r>
              <a:rPr lang="en-GB" b="1" dirty="0">
                <a:solidFill>
                  <a:srgbClr val="EA157A"/>
                </a:solidFill>
              </a:rPr>
              <a:t>actual value </a:t>
            </a:r>
            <a:r>
              <a:rPr lang="en-GB" dirty="0"/>
              <a:t>to be operated on, say 3 or </a:t>
            </a:r>
            <a:r>
              <a:rPr lang="en-GB" dirty="0" smtClean="0"/>
              <a:t>75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using </a:t>
            </a:r>
            <a:r>
              <a:rPr lang="en-GB" b="1" dirty="0">
                <a:solidFill>
                  <a:srgbClr val="EA157A"/>
                </a:solidFill>
              </a:rPr>
              <a:t>direct addressing</a:t>
            </a:r>
            <a:r>
              <a:rPr lang="en-GB" dirty="0"/>
              <a:t>, the operand holds the </a:t>
            </a:r>
            <a:r>
              <a:rPr lang="en-GB" b="1" dirty="0">
                <a:solidFill>
                  <a:srgbClr val="EA157A"/>
                </a:solidFill>
              </a:rPr>
              <a:t>memory address </a:t>
            </a:r>
            <a:r>
              <a:rPr lang="en-GB" dirty="0"/>
              <a:t>of the value to be operated on. </a:t>
            </a:r>
            <a:r>
              <a:rPr lang="en-GB" dirty="0" smtClean="0"/>
              <a:t>This is </a:t>
            </a:r>
            <a:r>
              <a:rPr lang="en-GB" dirty="0"/>
              <a:t>the only addressing mode used in the LMC assembly </a:t>
            </a:r>
            <a:r>
              <a:rPr lang="en-GB" dirty="0" smtClean="0"/>
              <a:t>language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15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Addressing </a:t>
            </a:r>
            <a:r>
              <a:rPr lang="en-GB" b="1" dirty="0" smtClean="0"/>
              <a:t>modes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using </a:t>
            </a:r>
            <a:r>
              <a:rPr lang="en-GB" b="1" dirty="0">
                <a:solidFill>
                  <a:srgbClr val="EA157A"/>
                </a:solidFill>
              </a:rPr>
              <a:t>indirect </a:t>
            </a:r>
            <a:r>
              <a:rPr lang="en-GB" b="1" dirty="0" smtClean="0">
                <a:solidFill>
                  <a:srgbClr val="EA157A"/>
                </a:solidFill>
              </a:rPr>
              <a:t>addressing</a:t>
            </a:r>
            <a:r>
              <a:rPr lang="en-GB" dirty="0" smtClean="0"/>
              <a:t>, </a:t>
            </a:r>
            <a:r>
              <a:rPr lang="en-GB" dirty="0"/>
              <a:t>the operand is the location (typically a register) which holds the address </a:t>
            </a:r>
            <a:r>
              <a:rPr lang="en-GB" dirty="0" smtClean="0"/>
              <a:t>of the </a:t>
            </a:r>
            <a:r>
              <a:rPr lang="en-GB" dirty="0"/>
              <a:t>data we want. This enable a larger range of addressable locations.</a:t>
            </a:r>
          </a:p>
          <a:p>
            <a:r>
              <a:rPr lang="en-GB" dirty="0"/>
              <a:t>using </a:t>
            </a:r>
            <a:r>
              <a:rPr lang="en-GB" b="1" dirty="0">
                <a:solidFill>
                  <a:srgbClr val="EA157A"/>
                </a:solidFill>
              </a:rPr>
              <a:t>indexed</a:t>
            </a:r>
            <a:r>
              <a:rPr lang="en-GB" dirty="0"/>
              <a:t> </a:t>
            </a:r>
            <a:r>
              <a:rPr lang="en-GB" b="1" dirty="0" smtClean="0">
                <a:solidFill>
                  <a:srgbClr val="EA157A"/>
                </a:solidFill>
              </a:rPr>
              <a:t>addressing</a:t>
            </a:r>
            <a:r>
              <a:rPr lang="en-GB" dirty="0" smtClean="0"/>
              <a:t>, </a:t>
            </a:r>
            <a:r>
              <a:rPr lang="en-GB" dirty="0"/>
              <a:t>the address of the operand is obtained by adding to the contents of </a:t>
            </a:r>
            <a:r>
              <a:rPr lang="en-GB" dirty="0" smtClean="0"/>
              <a:t>a general </a:t>
            </a:r>
            <a:r>
              <a:rPr lang="en-GB" dirty="0"/>
              <a:t>register (called the </a:t>
            </a:r>
            <a:r>
              <a:rPr lang="en-GB" b="1" dirty="0">
                <a:solidFill>
                  <a:srgbClr val="EA157A"/>
                </a:solidFill>
              </a:rPr>
              <a:t>index register</a:t>
            </a:r>
            <a:r>
              <a:rPr lang="en-GB" dirty="0"/>
              <a:t>) a constant value. The number of the index register and </a:t>
            </a:r>
            <a:r>
              <a:rPr lang="en-GB" dirty="0" smtClean="0"/>
              <a:t>the constant </a:t>
            </a:r>
            <a:r>
              <a:rPr lang="en-GB" dirty="0"/>
              <a:t>value are included in the instruction code. Indexed addressing mode is used to access an </a:t>
            </a:r>
            <a:r>
              <a:rPr lang="en-GB" dirty="0" smtClean="0"/>
              <a:t>array whose </a:t>
            </a:r>
            <a:r>
              <a:rPr lang="en-GB" dirty="0"/>
              <a:t>elements are in successive memory locations.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58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Addressing </a:t>
            </a:r>
            <a:r>
              <a:rPr lang="en-GB" b="1" dirty="0" smtClean="0"/>
              <a:t>modes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smtClean="0"/>
              <a:t>Examples </a:t>
            </a:r>
            <a:r>
              <a:rPr lang="en-GB" sz="1800" dirty="0"/>
              <a:t>of the use of each of these are given below.</a:t>
            </a:r>
          </a:p>
          <a:p>
            <a:pPr marL="0" indent="0">
              <a:buNone/>
            </a:pPr>
            <a:r>
              <a:rPr lang="en-GB" sz="1800" dirty="0"/>
              <a:t>Suppose contents of accumulator, index register and a section of memory are as follows:</a:t>
            </a:r>
          </a:p>
          <a:p>
            <a:r>
              <a:rPr lang="en-GB" sz="1800" dirty="0"/>
              <a:t>Accumulator ACC holds 25</a:t>
            </a:r>
          </a:p>
          <a:p>
            <a:r>
              <a:rPr lang="en-GB" sz="1800" dirty="0"/>
              <a:t>Index register holds 6</a:t>
            </a:r>
          </a:p>
          <a:p>
            <a:r>
              <a:rPr lang="pt-BR" sz="1800" dirty="0"/>
              <a:t>Register 0 (RO) contains 0</a:t>
            </a:r>
            <a:endParaRPr lang="en-GB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62953" t="40844" r="22658" b="34547"/>
          <a:stretch/>
        </p:blipFill>
        <p:spPr>
          <a:xfrm rot="162821">
            <a:off x="3111113" y="3191362"/>
            <a:ext cx="3398397" cy="326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0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Addressing </a:t>
            </a:r>
            <a:r>
              <a:rPr lang="en-GB" b="1" dirty="0" smtClean="0"/>
              <a:t>modes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0950" y="2420888"/>
            <a:ext cx="8712968" cy="4997152"/>
          </a:xfrm>
        </p:spPr>
        <p:txBody>
          <a:bodyPr>
            <a:normAutofit/>
          </a:bodyPr>
          <a:lstStyle/>
          <a:p>
            <a:r>
              <a:rPr lang="en-GB" sz="1800" dirty="0"/>
              <a:t>load immediate </a:t>
            </a:r>
            <a:r>
              <a:rPr lang="en-GB" sz="1800" dirty="0" smtClean="0"/>
              <a:t>4 - </a:t>
            </a:r>
            <a:r>
              <a:rPr lang="en-GB" sz="1800" dirty="0"/>
              <a:t>will put the value 4 into ACC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load direct </a:t>
            </a:r>
            <a:r>
              <a:rPr lang="en-GB" sz="1800" dirty="0" smtClean="0"/>
              <a:t>4 - </a:t>
            </a:r>
            <a:r>
              <a:rPr lang="en-GB" sz="1800" dirty="0"/>
              <a:t>will put 8 (the contents of location 4) into ACC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 smtClean="0"/>
              <a:t>load </a:t>
            </a:r>
            <a:r>
              <a:rPr lang="en-GB" sz="1800" dirty="0"/>
              <a:t>indirect </a:t>
            </a:r>
            <a:r>
              <a:rPr lang="en-GB" sz="1800" dirty="0" smtClean="0"/>
              <a:t>4 -</a:t>
            </a:r>
            <a:r>
              <a:rPr lang="en-GB" sz="1800" dirty="0"/>
              <a:t>will put 27 (the contents of the address held in location 4) into </a:t>
            </a:r>
            <a:r>
              <a:rPr lang="en-GB" sz="1800" dirty="0" smtClean="0"/>
              <a:t>ACC</a:t>
            </a:r>
          </a:p>
          <a:p>
            <a:endParaRPr lang="en-GB" sz="1800" dirty="0"/>
          </a:p>
          <a:p>
            <a:r>
              <a:rPr lang="en-GB" sz="1800" dirty="0" smtClean="0"/>
              <a:t>load </a:t>
            </a:r>
            <a:r>
              <a:rPr lang="en-GB" sz="1800" dirty="0"/>
              <a:t>indexed </a:t>
            </a:r>
            <a:r>
              <a:rPr lang="en-GB" sz="1800" dirty="0" smtClean="0"/>
              <a:t>RO - will </a:t>
            </a:r>
            <a:r>
              <a:rPr lang="en-GB" sz="1800" dirty="0"/>
              <a:t>put 15 (contents of location (6 + contents of RO)) into </a:t>
            </a:r>
            <a:r>
              <a:rPr lang="en-GB" sz="1800" dirty="0" smtClean="0"/>
              <a:t>ACC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If the RO is now incremented to contain 1,</a:t>
            </a:r>
          </a:p>
          <a:p>
            <a:r>
              <a:rPr lang="en-GB" sz="1800" dirty="0" smtClean="0"/>
              <a:t>load </a:t>
            </a:r>
            <a:r>
              <a:rPr lang="en-GB" sz="1800" dirty="0"/>
              <a:t>indexed RO will put 32 (contents of location (6+ 1» into ACC,</a:t>
            </a:r>
          </a:p>
          <a:p>
            <a:pPr marL="0" indent="0">
              <a:buNone/>
            </a:pPr>
            <a:r>
              <a:rPr lang="en-GB" sz="1800" dirty="0"/>
              <a:t>By incrementing the value in RO, successive memory locations can be accessed.</a:t>
            </a:r>
            <a:endParaRPr lang="en-GB" sz="11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62953" t="40844" r="22658" b="34547"/>
          <a:stretch/>
        </p:blipFill>
        <p:spPr>
          <a:xfrm rot="162821">
            <a:off x="5748293" y="297041"/>
            <a:ext cx="2958562" cy="2844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129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46625</TotalTime>
  <Words>370</Words>
  <Application>Microsoft Office PowerPoint</Application>
  <PresentationFormat>On-screen Show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Wingdings</vt:lpstr>
      <vt:lpstr>Wingdings 2</vt:lpstr>
      <vt:lpstr>Median</vt:lpstr>
      <vt:lpstr>Modes of Addressing Memory</vt:lpstr>
      <vt:lpstr>Addressing modes</vt:lpstr>
      <vt:lpstr>Addressing modes</vt:lpstr>
      <vt:lpstr>Addressing modes</vt:lpstr>
      <vt:lpstr>Addressing modes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548</cp:revision>
  <dcterms:created xsi:type="dcterms:W3CDTF">2014-06-23T10:47:17Z</dcterms:created>
  <dcterms:modified xsi:type="dcterms:W3CDTF">2018-01-07T22:07:43Z</dcterms:modified>
</cp:coreProperties>
</file>