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40" r:id="rId14"/>
    <p:sldId id="339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81387" autoAdjust="0"/>
  </p:normalViewPr>
  <p:slideViewPr>
    <p:cSldViewPr>
      <p:cViewPr varScale="1">
        <p:scale>
          <a:sx n="56" d="100"/>
          <a:sy n="56" d="100"/>
        </p:scale>
        <p:origin x="17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27/01/2019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28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27/01/2019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27/01/2019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27/01/2019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27/01/2019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27/01/2019</a:t>
            </a:fld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27/01/2019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27/01/2019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27/01/2019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27/01/2019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27/01/2019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27/01/2019</a:t>
            </a:fld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27/01/2019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cap="none" dirty="0" smtClean="0"/>
              <a:t>Bitwise Manipulation</a:t>
            </a:r>
            <a:endParaRPr lang="en-GB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Data Types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2620888"/>
          </a:xfrm>
        </p:spPr>
        <p:txBody>
          <a:bodyPr>
            <a:noAutofit/>
          </a:bodyPr>
          <a:lstStyle/>
          <a:p>
            <a:r>
              <a:rPr lang="en-GB" dirty="0"/>
              <a:t>Convert the number 14 to binary and then multiply it by 4 using arithmetic shifts. Convert the </a:t>
            </a:r>
            <a:r>
              <a:rPr lang="en-GB" dirty="0" smtClean="0"/>
              <a:t>result back </a:t>
            </a:r>
            <a:r>
              <a:rPr lang="en-GB" dirty="0"/>
              <a:t>to </a:t>
            </a:r>
            <a:r>
              <a:rPr lang="en-GB" dirty="0" smtClean="0"/>
              <a:t>denary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</p:txBody>
      </p:sp>
    </p:spTree>
    <p:extLst>
      <p:ext uri="{BB962C8B-B14F-4D97-AF65-F5344CB8AC3E}">
        <p14:creationId xmlns:p14="http://schemas.microsoft.com/office/powerpoint/2010/main" val="4236463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2620888"/>
          </a:xfrm>
        </p:spPr>
        <p:txBody>
          <a:bodyPr>
            <a:noAutofit/>
          </a:bodyPr>
          <a:lstStyle/>
          <a:p>
            <a:r>
              <a:rPr lang="en-GB" dirty="0"/>
              <a:t>Convert the number 14 to binary and then multiply it by 4 using arithmetic shifts. Convert the </a:t>
            </a:r>
            <a:r>
              <a:rPr lang="en-GB" dirty="0" smtClean="0"/>
              <a:t>result back </a:t>
            </a:r>
            <a:r>
              <a:rPr lang="en-GB" dirty="0"/>
              <a:t>to </a:t>
            </a:r>
            <a:r>
              <a:rPr lang="en-GB" dirty="0" smtClean="0"/>
              <a:t>denary</a:t>
            </a:r>
          </a:p>
          <a:p>
            <a:endParaRPr lang="en-GB" dirty="0"/>
          </a:p>
          <a:p>
            <a:r>
              <a:rPr lang="en-GB" dirty="0"/>
              <a:t>14 in binary = 0000 1110</a:t>
            </a:r>
          </a:p>
          <a:p>
            <a:r>
              <a:rPr lang="en-GB" dirty="0" smtClean="0"/>
              <a:t>Shift </a:t>
            </a:r>
            <a:r>
              <a:rPr lang="en-GB" dirty="0"/>
              <a:t>left 2 places giving 0011 1000 = 56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</p:txBody>
      </p:sp>
    </p:spTree>
    <p:extLst>
      <p:ext uri="{BB962C8B-B14F-4D97-AF65-F5344CB8AC3E}">
        <p14:creationId xmlns:p14="http://schemas.microsoft.com/office/powerpoint/2010/main" val="706169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Multiplying two numbers using arithmetic shifts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2620888"/>
          </a:xfrm>
        </p:spPr>
        <p:txBody>
          <a:bodyPr>
            <a:noAutofit/>
          </a:bodyPr>
          <a:lstStyle/>
          <a:p>
            <a:r>
              <a:rPr lang="en-GB" dirty="0"/>
              <a:t>Using a combination of shifts and addition, two binary numbers may be multiplied together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b="1" dirty="0" smtClean="0"/>
              <a:t>Example 5</a:t>
            </a:r>
          </a:p>
          <a:p>
            <a:pPr marL="0" indent="0">
              <a:buNone/>
            </a:pPr>
            <a:r>
              <a:rPr lang="en-GB" dirty="0"/>
              <a:t>Multiply 9 by 5 using shifts and addition:</a:t>
            </a:r>
          </a:p>
          <a:p>
            <a:pPr marL="0" indent="0">
              <a:buNone/>
            </a:pPr>
            <a:r>
              <a:rPr lang="en-GB" dirty="0" smtClean="0"/>
              <a:t>	Multiply </a:t>
            </a:r>
            <a:r>
              <a:rPr lang="en-GB" dirty="0"/>
              <a:t>9 x </a:t>
            </a:r>
            <a:r>
              <a:rPr lang="en-GB" dirty="0" smtClean="0"/>
              <a:t>1	00001001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	Multiply </a:t>
            </a:r>
            <a:r>
              <a:rPr lang="en-GB" dirty="0"/>
              <a:t>9 by 4 with 2 left shifts: 0010 0100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Add </a:t>
            </a:r>
            <a:r>
              <a:rPr lang="en-GB" dirty="0"/>
              <a:t>together: 00101101 = 45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</p:txBody>
      </p:sp>
    </p:spTree>
    <p:extLst>
      <p:ext uri="{BB962C8B-B14F-4D97-AF65-F5344CB8AC3E}">
        <p14:creationId xmlns:p14="http://schemas.microsoft.com/office/powerpoint/2010/main" val="767314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2620888"/>
          </a:xfrm>
        </p:spPr>
        <p:txBody>
          <a:bodyPr>
            <a:noAutofit/>
          </a:bodyPr>
          <a:lstStyle/>
          <a:p>
            <a:r>
              <a:rPr lang="en-GB" dirty="0" smtClean="0"/>
              <a:t>Multiply </a:t>
            </a:r>
            <a:r>
              <a:rPr lang="en-GB" dirty="0"/>
              <a:t>12 by 6 using shifts and </a:t>
            </a:r>
            <a:r>
              <a:rPr lang="en-GB" dirty="0" smtClean="0"/>
              <a:t>addition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</p:txBody>
      </p:sp>
    </p:spTree>
    <p:extLst>
      <p:ext uri="{BB962C8B-B14F-4D97-AF65-F5344CB8AC3E}">
        <p14:creationId xmlns:p14="http://schemas.microsoft.com/office/powerpoint/2010/main" val="2126643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2620888"/>
          </a:xfrm>
        </p:spPr>
        <p:txBody>
          <a:bodyPr>
            <a:noAutofit/>
          </a:bodyPr>
          <a:lstStyle/>
          <a:p>
            <a:r>
              <a:rPr lang="en-GB" dirty="0" smtClean="0"/>
              <a:t>Multiply </a:t>
            </a:r>
            <a:r>
              <a:rPr lang="en-GB" dirty="0"/>
              <a:t>12 by 6 using shifts and </a:t>
            </a:r>
            <a:r>
              <a:rPr lang="en-GB" dirty="0" smtClean="0"/>
              <a:t>addition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12 </a:t>
            </a:r>
            <a:r>
              <a:rPr lang="en-GB" dirty="0" smtClean="0"/>
              <a:t>=	</a:t>
            </a:r>
            <a:r>
              <a:rPr lang="en-GB" dirty="0"/>
              <a:t>	</a:t>
            </a:r>
            <a:r>
              <a:rPr lang="en-GB" dirty="0" smtClean="0"/>
              <a:t>				0000 </a:t>
            </a:r>
            <a:r>
              <a:rPr lang="en-GB" dirty="0"/>
              <a:t>1100	</a:t>
            </a:r>
          </a:p>
          <a:p>
            <a:pPr marL="0" indent="0">
              <a:buNone/>
            </a:pPr>
            <a:r>
              <a:rPr lang="en-GB" dirty="0" smtClean="0"/>
              <a:t>Multiply </a:t>
            </a:r>
            <a:r>
              <a:rPr lang="en-GB" dirty="0"/>
              <a:t>12 x 2	</a:t>
            </a:r>
            <a:r>
              <a:rPr lang="en-GB" dirty="0" smtClean="0"/>
              <a:t>			0001 </a:t>
            </a:r>
            <a:r>
              <a:rPr lang="en-GB" dirty="0"/>
              <a:t>1000</a:t>
            </a:r>
          </a:p>
          <a:p>
            <a:pPr marL="0" indent="0">
              <a:buNone/>
            </a:pPr>
            <a:r>
              <a:rPr lang="en-GB" dirty="0" smtClean="0"/>
              <a:t>Multiply </a:t>
            </a:r>
            <a:r>
              <a:rPr lang="en-GB" dirty="0"/>
              <a:t>12 by 4 with 2 left shifts:	0011 0000</a:t>
            </a:r>
          </a:p>
          <a:p>
            <a:pPr marL="0" indent="0">
              <a:buNone/>
            </a:pPr>
            <a:r>
              <a:rPr lang="en-GB" dirty="0" smtClean="0"/>
              <a:t>Add </a:t>
            </a:r>
            <a:r>
              <a:rPr lang="en-GB" dirty="0"/>
              <a:t>together:	</a:t>
            </a:r>
            <a:r>
              <a:rPr lang="en-GB" dirty="0" smtClean="0"/>
              <a:t>			0100 </a:t>
            </a:r>
            <a:r>
              <a:rPr lang="en-GB" dirty="0"/>
              <a:t>1000	= 72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</p:txBody>
      </p:sp>
    </p:spTree>
    <p:extLst>
      <p:ext uri="{BB962C8B-B14F-4D97-AF65-F5344CB8AC3E}">
        <p14:creationId xmlns:p14="http://schemas.microsoft.com/office/powerpoint/2010/main" val="1055078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Circular shift instructions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2620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 rotate or circular shift is useful for performing shifts in multiple bytes. In a circular shift right, the value </a:t>
            </a:r>
            <a:r>
              <a:rPr lang="en-GB" dirty="0" smtClean="0"/>
              <a:t>in the </a:t>
            </a:r>
            <a:r>
              <a:rPr lang="en-GB" dirty="0"/>
              <a:t>least significant bit (</a:t>
            </a:r>
            <a:r>
              <a:rPr lang="en-GB" dirty="0" err="1"/>
              <a:t>Isb</a:t>
            </a:r>
            <a:r>
              <a:rPr lang="en-GB" dirty="0"/>
              <a:t>) is moved into the carry bit, and the carry bit is moved into the most </a:t>
            </a:r>
            <a:r>
              <a:rPr lang="en-GB" dirty="0" smtClean="0"/>
              <a:t>significant bit </a:t>
            </a:r>
            <a:r>
              <a:rPr lang="en-GB" dirty="0"/>
              <a:t>(</a:t>
            </a:r>
            <a:r>
              <a:rPr lang="en-GB" dirty="0" err="1"/>
              <a:t>msb</a:t>
            </a:r>
            <a:r>
              <a:rPr lang="en-GB" dirty="0" smtClean="0"/>
              <a:t>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 </a:t>
            </a:r>
            <a:r>
              <a:rPr lang="en-GB" dirty="0"/>
              <a:t>circular shift right of the bit pattern shown above will result in the following:</a:t>
            </a:r>
            <a:endParaRPr lang="en-GB" dirty="0" smtClean="0"/>
          </a:p>
          <a:p>
            <a:pPr marL="0" indent="0">
              <a:buNone/>
            </a:pPr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8702" t="26578" r="25840" b="63718"/>
          <a:stretch/>
        </p:blipFill>
        <p:spPr>
          <a:xfrm>
            <a:off x="1835696" y="3452355"/>
            <a:ext cx="5040560" cy="1080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809" t="40797" r="26947" b="50016"/>
          <a:stretch/>
        </p:blipFill>
        <p:spPr>
          <a:xfrm>
            <a:off x="1835696" y="5524327"/>
            <a:ext cx="5256584" cy="116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08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Circular shift instructions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2620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Example</a:t>
            </a:r>
            <a:endParaRPr lang="en-GB" dirty="0" smtClean="0"/>
          </a:p>
          <a:p>
            <a:pPr marL="0" indent="0">
              <a:buNone/>
            </a:pPr>
            <a:r>
              <a:rPr lang="en-GB" sz="2400" dirty="0"/>
              <a:t>Assume that RO and R1, shown below, are two 8-bit registers being used as a double register to </a:t>
            </a:r>
            <a:r>
              <a:rPr lang="en-GB" sz="2400" dirty="0" smtClean="0"/>
              <a:t>hold a </a:t>
            </a:r>
            <a:r>
              <a:rPr lang="en-GB" sz="2400" dirty="0"/>
              <a:t>16-bit binary integer, with RO holding the high half of the number. Show how a combination of </a:t>
            </a:r>
            <a:r>
              <a:rPr lang="en-GB" sz="2400" dirty="0" smtClean="0"/>
              <a:t>shift instructions </a:t>
            </a:r>
            <a:r>
              <a:rPr lang="en-GB" sz="2400" dirty="0"/>
              <a:t>may be used to divide the 16-bit integer by 2.</a:t>
            </a:r>
            <a:endParaRPr lang="en-GB" sz="2400" dirty="0" smtClean="0"/>
          </a:p>
          <a:p>
            <a:pPr marL="0" indent="0">
              <a:buNone/>
            </a:pPr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389" t="64609" r="36909" b="13836"/>
          <a:stretch/>
        </p:blipFill>
        <p:spPr>
          <a:xfrm rot="21447519">
            <a:off x="297965" y="4076697"/>
            <a:ext cx="8322826" cy="207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22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Circular shift instructions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398475"/>
            <a:ext cx="8712968" cy="2620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/>
              <a:t>Assume </a:t>
            </a:r>
            <a:r>
              <a:rPr lang="en-GB" sz="2000" dirty="0"/>
              <a:t>that RO and R1, shown below, are two 8-bit registers being used as a double register to </a:t>
            </a:r>
            <a:r>
              <a:rPr lang="en-GB" sz="2000" dirty="0" smtClean="0"/>
              <a:t>hold a </a:t>
            </a:r>
            <a:r>
              <a:rPr lang="en-GB" sz="2000" dirty="0"/>
              <a:t>16-bit binary integer, with RO holding the high half of the number. Show how a combination of </a:t>
            </a:r>
            <a:r>
              <a:rPr lang="en-GB" sz="2000" dirty="0" smtClean="0"/>
              <a:t>shift instructions </a:t>
            </a:r>
            <a:r>
              <a:rPr lang="en-GB" sz="2000" dirty="0"/>
              <a:t>may be used to divide the 16-bit integer by 2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Then </a:t>
            </a:r>
            <a:r>
              <a:rPr lang="en-GB" sz="2000" dirty="0"/>
              <a:t>perform a </a:t>
            </a:r>
            <a:r>
              <a:rPr lang="en-GB" sz="2000" dirty="0" smtClean="0"/>
              <a:t>circu</a:t>
            </a:r>
            <a:r>
              <a:rPr lang="en-GB" sz="2000" dirty="0"/>
              <a:t>l</a:t>
            </a:r>
            <a:r>
              <a:rPr lang="en-GB" sz="2000" dirty="0" smtClean="0"/>
              <a:t>ar </a:t>
            </a:r>
            <a:r>
              <a:rPr lang="en-GB" sz="2000" dirty="0"/>
              <a:t>shift on R1. </a:t>
            </a:r>
            <a:r>
              <a:rPr lang="en-GB" sz="2000" dirty="0"/>
              <a:t>This places the carry bit into the </a:t>
            </a:r>
            <a:r>
              <a:rPr lang="en-GB" sz="2000" dirty="0" err="1"/>
              <a:t>msb</a:t>
            </a:r>
            <a:r>
              <a:rPr lang="en-GB" sz="2000" dirty="0"/>
              <a:t> of R1, and the carry bit </a:t>
            </a:r>
            <a:r>
              <a:rPr lang="en-GB" sz="2000" dirty="0" smtClean="0"/>
              <a:t>is replaced </a:t>
            </a:r>
            <a:r>
              <a:rPr lang="en-GB" sz="2000" dirty="0"/>
              <a:t>with the </a:t>
            </a:r>
            <a:r>
              <a:rPr lang="en-GB" sz="2000" dirty="0" err="1"/>
              <a:t>Isb</a:t>
            </a:r>
            <a:r>
              <a:rPr lang="en-GB" sz="2000" dirty="0"/>
              <a:t> of </a:t>
            </a:r>
            <a:r>
              <a:rPr lang="en-GB" sz="2000" dirty="0" smtClean="0"/>
              <a:t>R1 </a:t>
            </a:r>
            <a:r>
              <a:rPr lang="en-GB" sz="2000" dirty="0"/>
              <a:t>.</a:t>
            </a:r>
            <a:endParaRPr lang="en-GB" sz="2000" dirty="0"/>
          </a:p>
          <a:p>
            <a:pPr marL="0" indent="0">
              <a:buNone/>
            </a:pPr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389" t="64609" r="36909" b="15271"/>
          <a:stretch/>
        </p:blipFill>
        <p:spPr>
          <a:xfrm rot="21447519">
            <a:off x="768232" y="2665453"/>
            <a:ext cx="7823560" cy="18171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8740" t="27611" r="20306" b="61481"/>
          <a:stretch/>
        </p:blipFill>
        <p:spPr>
          <a:xfrm>
            <a:off x="1115615" y="5589240"/>
            <a:ext cx="721291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41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398475"/>
            <a:ext cx="8712968" cy="2620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 16-bit integer is held in RO and R1 which are being used as a double register. Show </a:t>
            </a:r>
            <a:r>
              <a:rPr lang="en-GB" dirty="0" smtClean="0"/>
              <a:t>the effect on </a:t>
            </a:r>
            <a:r>
              <a:rPr lang="en-GB" dirty="0"/>
              <a:t>the registers of doing an arithmetic shift right of 1 place in RO, followed by a circular </a:t>
            </a:r>
            <a:r>
              <a:rPr lang="en-GB" dirty="0" smtClean="0"/>
              <a:t>shift right </a:t>
            </a:r>
            <a:r>
              <a:rPr lang="en-GB" dirty="0"/>
              <a:t>of 1 place in R1.</a:t>
            </a: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187" t="63578" r="21413" b="28732"/>
          <a:stretch/>
        </p:blipFill>
        <p:spPr>
          <a:xfrm>
            <a:off x="251520" y="3560074"/>
            <a:ext cx="8583695" cy="91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93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398474"/>
            <a:ext cx="8712968" cy="42627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 16-bit integer is held in RO and R1 which are being used as a double register. Show </a:t>
            </a:r>
            <a:r>
              <a:rPr lang="en-GB" dirty="0" smtClean="0"/>
              <a:t>the effect on </a:t>
            </a:r>
            <a:r>
              <a:rPr lang="en-GB" dirty="0"/>
              <a:t>the registers of doing an arithmetic shift right of 1 place in RO, followed by a circular </a:t>
            </a:r>
            <a:r>
              <a:rPr lang="en-GB" dirty="0" smtClean="0"/>
              <a:t>shift right </a:t>
            </a:r>
            <a:r>
              <a:rPr lang="en-GB" dirty="0"/>
              <a:t>of 1 place in R1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r>
              <a:rPr lang="en-GB" dirty="0"/>
              <a:t>R0:  </a:t>
            </a:r>
            <a:r>
              <a:rPr lang="en-GB" dirty="0" smtClean="0"/>
              <a:t>01001101   </a:t>
            </a:r>
            <a:r>
              <a:rPr lang="en-GB" dirty="0"/>
              <a:t>carry: 1  	  R1: 10101110</a:t>
            </a: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187" t="63578" r="21413" b="28732"/>
          <a:stretch/>
        </p:blipFill>
        <p:spPr>
          <a:xfrm>
            <a:off x="221466" y="3280061"/>
            <a:ext cx="8583695" cy="91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40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Logical shift instructions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All the bits move right or left. A logical shift right causes the least significant bit (</a:t>
            </a:r>
            <a:r>
              <a:rPr lang="en-GB" dirty="0" err="1" smtClean="0"/>
              <a:t>Isb</a:t>
            </a:r>
            <a:r>
              <a:rPr lang="en-GB" dirty="0"/>
              <a:t>) to be shifted </a:t>
            </a:r>
            <a:r>
              <a:rPr lang="en-GB" dirty="0" smtClean="0"/>
              <a:t>into the</a:t>
            </a:r>
            <a:r>
              <a:rPr lang="en-GB" dirty="0"/>
              <a:t> </a:t>
            </a:r>
            <a:r>
              <a:rPr lang="en-GB" dirty="0" smtClean="0"/>
              <a:t>carry </a:t>
            </a:r>
            <a:r>
              <a:rPr lang="en-GB" dirty="0"/>
              <a:t>bit, and a zero moves into the most </a:t>
            </a:r>
            <a:r>
              <a:rPr lang="en-GB" dirty="0" smtClean="0"/>
              <a:t>significant </a:t>
            </a:r>
            <a:r>
              <a:rPr lang="en-GB" dirty="0"/>
              <a:t>bit (</a:t>
            </a:r>
            <a:r>
              <a:rPr lang="en-GB" dirty="0" err="1"/>
              <a:t>msb</a:t>
            </a:r>
            <a:r>
              <a:rPr lang="en-GB" dirty="0"/>
              <a:t>) to occupy the vacated </a:t>
            </a:r>
            <a:r>
              <a:rPr lang="en-GB" dirty="0" smtClean="0"/>
              <a:t>space.</a:t>
            </a:r>
          </a:p>
          <a:p>
            <a:pPr marL="0" indent="0">
              <a:buNone/>
            </a:pPr>
            <a:r>
              <a:rPr lang="en-GB" b="1" dirty="0"/>
              <a:t>Example </a:t>
            </a:r>
            <a:r>
              <a:rPr lang="en-GB" b="1" dirty="0" smtClean="0"/>
              <a:t>1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sz="100" b="1" dirty="0"/>
          </a:p>
          <a:p>
            <a:pPr marL="0" indent="0">
              <a:buNone/>
            </a:pPr>
            <a:r>
              <a:rPr lang="en-GB" dirty="0"/>
              <a:t>It is useful for examining the least significant bit of a number. After the operation, the carry bit can </a:t>
            </a:r>
            <a:r>
              <a:rPr lang="en-GB" dirty="0" smtClean="0"/>
              <a:t>be tested </a:t>
            </a:r>
            <a:r>
              <a:rPr lang="en-GB" dirty="0"/>
              <a:t>and a conditional branch executed.</a:t>
            </a:r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7596" t="41221" r="3148" b="45982"/>
          <a:stretch/>
        </p:blipFill>
        <p:spPr>
          <a:xfrm>
            <a:off x="539552" y="3933056"/>
            <a:ext cx="788764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9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Logical instructions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398474"/>
            <a:ext cx="8712968" cy="42627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Boolean algebra is covered in </a:t>
            </a:r>
            <a:r>
              <a:rPr lang="en-GB" sz="2400" dirty="0"/>
              <a:t>1.4.3. The </a:t>
            </a:r>
            <a:r>
              <a:rPr lang="en-GB" sz="2400" dirty="0"/>
              <a:t>instructions NOT, AND, OR and XOR (exclusive OR) have the </a:t>
            </a:r>
            <a:r>
              <a:rPr lang="en-GB" sz="2400" dirty="0"/>
              <a:t>following </a:t>
            </a:r>
            <a:r>
              <a:rPr lang="en-GB" sz="2400" dirty="0"/>
              <a:t>effects</a:t>
            </a:r>
            <a:r>
              <a:rPr lang="en-GB" sz="2400" dirty="0"/>
              <a:t>:</a:t>
            </a:r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r>
              <a:rPr lang="en-GB" sz="2400" dirty="0"/>
              <a:t>In Boolean logic, 1 represents True and 0 represents False. A NOT instruction has </a:t>
            </a:r>
            <a:r>
              <a:rPr lang="en-GB" sz="2400" dirty="0" smtClean="0"/>
              <a:t>only one </a:t>
            </a:r>
            <a:r>
              <a:rPr lang="en-GB" sz="2400" dirty="0"/>
              <a:t>input. If the input is True </a:t>
            </a:r>
            <a:r>
              <a:rPr lang="en-GB" sz="2400" dirty="0" smtClean="0"/>
              <a:t>(1</a:t>
            </a:r>
            <a:r>
              <a:rPr lang="en-GB" sz="2400" dirty="0"/>
              <a:t>), the output is False </a:t>
            </a:r>
            <a:r>
              <a:rPr lang="en-GB" sz="2400" dirty="0" smtClean="0"/>
              <a:t>(0</a:t>
            </a:r>
            <a:r>
              <a:rPr lang="en-GB" sz="2400" dirty="0"/>
              <a:t>). With the AND gate, </a:t>
            </a:r>
            <a:r>
              <a:rPr lang="en-GB" sz="2400" dirty="0" smtClean="0"/>
              <a:t>if both inputs </a:t>
            </a:r>
            <a:r>
              <a:rPr lang="en-GB" sz="2400" dirty="0"/>
              <a:t>are True, </a:t>
            </a:r>
            <a:r>
              <a:rPr lang="en-GB" sz="2400" dirty="0" smtClean="0"/>
              <a:t>(1</a:t>
            </a:r>
            <a:r>
              <a:rPr lang="en-GB" sz="2400" dirty="0"/>
              <a:t>) the output is True. Otherwise, the output is False. With the </a:t>
            </a:r>
            <a:r>
              <a:rPr lang="en-GB" sz="2400" dirty="0" smtClean="0"/>
              <a:t>OR gate if </a:t>
            </a:r>
            <a:r>
              <a:rPr lang="en-GB" sz="2400" dirty="0"/>
              <a:t>either of the inputs is True (i.e. 1) the output is True. Otherwise, the output is False</a:t>
            </a:r>
            <a:r>
              <a:rPr lang="en-GB" sz="2400" dirty="0" smtClean="0"/>
              <a:t>. With</a:t>
            </a:r>
            <a:r>
              <a:rPr lang="en-GB" sz="2400" dirty="0"/>
              <a:t> </a:t>
            </a:r>
            <a:r>
              <a:rPr lang="en-GB" sz="2400" dirty="0" smtClean="0"/>
              <a:t>the </a:t>
            </a:r>
            <a:r>
              <a:rPr lang="en-GB" sz="2400" dirty="0"/>
              <a:t>XOR gate, if either, but not both, of the inputs is True, the output is True. </a:t>
            </a:r>
            <a:r>
              <a:rPr lang="en-GB" sz="2400" dirty="0" smtClean="0"/>
              <a:t>Otherwise, the </a:t>
            </a:r>
            <a:r>
              <a:rPr lang="en-GB" sz="2400" dirty="0"/>
              <a:t>output is False.</a:t>
            </a: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4275" t="59062" r="29161" b="23220"/>
          <a:stretch/>
        </p:blipFill>
        <p:spPr>
          <a:xfrm>
            <a:off x="1619672" y="2132856"/>
            <a:ext cx="556861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37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398474"/>
            <a:ext cx="8712968" cy="426277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251520" y="1556792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What will be the output from the following operations</a:t>
            </a:r>
            <a:r>
              <a:rPr lang="en-GB" sz="3200" dirty="0" smtClean="0"/>
              <a:t>?</a:t>
            </a:r>
            <a:endParaRPr lang="en-GB" sz="3200" dirty="0"/>
          </a:p>
          <a:p>
            <a:endParaRPr lang="en-GB" sz="2400" dirty="0"/>
          </a:p>
          <a:p>
            <a:pPr marL="457200" indent="-457200">
              <a:buAutoNum type="alphaLcParenBoth"/>
            </a:pPr>
            <a:r>
              <a:rPr lang="en-GB" sz="2400" dirty="0" smtClean="0"/>
              <a:t>0010 </a:t>
            </a:r>
            <a:r>
              <a:rPr lang="en-GB" sz="2400" dirty="0"/>
              <a:t>1101 OR 1111 0000 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(</a:t>
            </a:r>
            <a:r>
              <a:rPr lang="en-GB" sz="2400" dirty="0"/>
              <a:t>b) 0010 1101 AND 1111 0000</a:t>
            </a:r>
          </a:p>
        </p:txBody>
      </p:sp>
    </p:spTree>
    <p:extLst>
      <p:ext uri="{BB962C8B-B14F-4D97-AF65-F5344CB8AC3E}">
        <p14:creationId xmlns:p14="http://schemas.microsoft.com/office/powerpoint/2010/main" val="1991827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398474"/>
            <a:ext cx="8712968" cy="426277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251520" y="1556792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What will be the output from the following operations</a:t>
            </a:r>
            <a:r>
              <a:rPr lang="en-GB" sz="3200" dirty="0" smtClean="0"/>
              <a:t>?</a:t>
            </a:r>
            <a:endParaRPr lang="en-GB" sz="3200" dirty="0"/>
          </a:p>
          <a:p>
            <a:endParaRPr lang="en-GB" sz="2400" dirty="0"/>
          </a:p>
          <a:p>
            <a:pPr marL="457200" indent="-457200">
              <a:buAutoNum type="alphaLcParenBoth"/>
            </a:pPr>
            <a:r>
              <a:rPr lang="en-GB" sz="2400" dirty="0" smtClean="0"/>
              <a:t>0010 </a:t>
            </a:r>
            <a:r>
              <a:rPr lang="en-GB" sz="2400" dirty="0"/>
              <a:t>1101 OR 1111 0000 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(</a:t>
            </a:r>
            <a:r>
              <a:rPr lang="en-GB" sz="2400" dirty="0"/>
              <a:t>b) 0010 1101 AND 1111 0000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630" t="46063" r="52767" b="22859"/>
          <a:stretch/>
        </p:blipFill>
        <p:spPr>
          <a:xfrm>
            <a:off x="4976175" y="2740831"/>
            <a:ext cx="3744416" cy="394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97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Masks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398474"/>
            <a:ext cx="8712968" cy="426277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251520" y="1556792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OR function may be used to set selected bits to 1 without affecting the other bits</a:t>
            </a:r>
            <a:r>
              <a:rPr lang="en-GB" sz="2400" dirty="0" smtClean="0"/>
              <a:t>.</a:t>
            </a:r>
          </a:p>
          <a:p>
            <a:r>
              <a:rPr lang="en-GB" sz="2400" b="1" dirty="0"/>
              <a:t>Example </a:t>
            </a:r>
          </a:p>
          <a:p>
            <a:r>
              <a:rPr lang="en-GB" sz="2400" dirty="0"/>
              <a:t>A system has 8 lights that can be turned ON (output 1) of OFF (output 0), controlled by an 8-bit </a:t>
            </a:r>
            <a:r>
              <a:rPr lang="en-GB" sz="2400" dirty="0" smtClean="0"/>
              <a:t>binary </a:t>
            </a:r>
            <a:r>
              <a:rPr lang="en-GB" sz="2400" dirty="0"/>
              <a:t> </a:t>
            </a:r>
            <a:r>
              <a:rPr lang="en-GB" sz="2400" dirty="0" smtClean="0"/>
              <a:t>code</a:t>
            </a:r>
            <a:r>
              <a:rPr lang="en-GB" sz="2400" dirty="0"/>
              <a:t>. At present, lights 1 to 4 are ON, lights 5 to 8 are OFF. Lights 5 and 6 are to be turned ON.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545" t="67912" r="26947" b="12485"/>
          <a:stretch/>
        </p:blipFill>
        <p:spPr>
          <a:xfrm>
            <a:off x="165776" y="4298314"/>
            <a:ext cx="8929530" cy="237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20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Masks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398474"/>
            <a:ext cx="8712968" cy="426277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251520" y="1556792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Example </a:t>
            </a:r>
            <a:endParaRPr lang="en-GB" sz="2400" b="1" dirty="0"/>
          </a:p>
          <a:p>
            <a:r>
              <a:rPr lang="en-GB" sz="2400" dirty="0"/>
              <a:t>The </a:t>
            </a:r>
            <a:r>
              <a:rPr lang="en-GB" sz="2400" b="1" dirty="0"/>
              <a:t>ASCII </a:t>
            </a:r>
            <a:r>
              <a:rPr lang="en-GB" sz="2400" dirty="0"/>
              <a:t>bit pattern for the number "5" is 0011 0101 . Convert this to a pure binary number using </a:t>
            </a:r>
            <a:r>
              <a:rPr lang="en-GB" sz="2400" dirty="0" smtClean="0"/>
              <a:t>a mask</a:t>
            </a:r>
            <a:r>
              <a:rPr lang="en-GB" sz="2400" dirty="0"/>
              <a:t>.</a:t>
            </a:r>
          </a:p>
          <a:p>
            <a:r>
              <a:rPr lang="en-GB" sz="2400" dirty="0"/>
              <a:t>We need to mask out the first four bits. This can be done with an AND operation.</a:t>
            </a:r>
            <a:endParaRPr lang="en-GB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526" t="47927" r="36356" b="35465"/>
          <a:stretch/>
        </p:blipFill>
        <p:spPr>
          <a:xfrm>
            <a:off x="683568" y="3645024"/>
            <a:ext cx="7151774" cy="24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87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Masks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398474"/>
            <a:ext cx="8712968" cy="426277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251520" y="155679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Example </a:t>
            </a:r>
            <a:endParaRPr lang="en-GB" sz="2400" b="1" dirty="0"/>
          </a:p>
          <a:p>
            <a:r>
              <a:rPr lang="en-GB" sz="2400" dirty="0"/>
              <a:t>Convert an uppercase letter represented in ASCII to its lowercase equivalent.</a:t>
            </a:r>
          </a:p>
          <a:p>
            <a:r>
              <a:rPr lang="en-GB" sz="2400" dirty="0"/>
              <a:t>The letter "C", for example, is 0100 001 1 in ASCII. The lowercase letter "c" is 0110 0011 . We want </a:t>
            </a:r>
            <a:r>
              <a:rPr lang="en-GB" sz="2400" dirty="0" smtClean="0"/>
              <a:t>to change </a:t>
            </a:r>
            <a:r>
              <a:rPr lang="en-GB" sz="2400" dirty="0"/>
              <a:t>the third bit (counting from the left) from </a:t>
            </a:r>
            <a:r>
              <a:rPr lang="en-GB" sz="2400" dirty="0" smtClean="0"/>
              <a:t>0 </a:t>
            </a:r>
            <a:r>
              <a:rPr lang="en-GB" sz="2400" dirty="0"/>
              <a:t>to 1</a:t>
            </a:r>
            <a:r>
              <a:rPr lang="en-GB" sz="2000" dirty="0"/>
              <a:t>.</a:t>
            </a:r>
            <a:endParaRPr lang="en-GB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080" t="51228" r="39676" b="35329"/>
          <a:stretch/>
        </p:blipFill>
        <p:spPr>
          <a:xfrm>
            <a:off x="1001456" y="3865116"/>
            <a:ext cx="7357111" cy="23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88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Logical shift instructions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2620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smtClean="0"/>
              <a:t>Example 2</a:t>
            </a:r>
          </a:p>
          <a:p>
            <a:endParaRPr lang="en-GB" sz="100" dirty="0"/>
          </a:p>
          <a:p>
            <a:endParaRPr lang="en-GB" sz="100" dirty="0" smtClean="0"/>
          </a:p>
          <a:p>
            <a:pPr marL="0" indent="0">
              <a:buNone/>
            </a:pPr>
            <a:r>
              <a:rPr lang="en-GB" dirty="0"/>
              <a:t>A logical shift left works in the same way, but the bits move left. The most significant bit (</a:t>
            </a:r>
            <a:r>
              <a:rPr lang="en-GB" dirty="0" err="1"/>
              <a:t>msb</a:t>
            </a:r>
            <a:r>
              <a:rPr lang="en-GB" dirty="0"/>
              <a:t>) </a:t>
            </a:r>
            <a:r>
              <a:rPr lang="en-GB" dirty="0" smtClean="0"/>
              <a:t>moves into the </a:t>
            </a:r>
            <a:r>
              <a:rPr lang="en-GB" dirty="0"/>
              <a:t>carry bit and a zero moves into the </a:t>
            </a:r>
            <a:r>
              <a:rPr lang="en-GB" dirty="0" err="1" smtClean="0"/>
              <a:t>Isb</a:t>
            </a:r>
            <a:r>
              <a:rPr lang="en-GB" dirty="0" smtClean="0"/>
              <a:t>. You </a:t>
            </a:r>
            <a:r>
              <a:rPr lang="en-GB" dirty="0"/>
              <a:t>can visualise the carry bit as being on the left of </a:t>
            </a:r>
            <a:r>
              <a:rPr lang="en-GB" dirty="0" smtClean="0"/>
              <a:t>the byte.</a:t>
            </a:r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916" t="25219" r="3149" b="61984"/>
          <a:stretch/>
        </p:blipFill>
        <p:spPr>
          <a:xfrm>
            <a:off x="755576" y="4365104"/>
            <a:ext cx="781563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45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2620888"/>
          </a:xfrm>
        </p:spPr>
        <p:txBody>
          <a:bodyPr>
            <a:noAutofit/>
          </a:bodyPr>
          <a:lstStyle/>
          <a:p>
            <a:r>
              <a:rPr lang="en-GB" dirty="0"/>
              <a:t>Shift the binary pattern 0100 0111 right twice and then left </a:t>
            </a:r>
            <a:r>
              <a:rPr lang="en-GB" dirty="0" smtClean="0"/>
              <a:t>once. What </a:t>
            </a:r>
            <a:r>
              <a:rPr lang="en-GB" dirty="0"/>
              <a:t>are the </a:t>
            </a:r>
            <a:r>
              <a:rPr lang="en-GB" dirty="0" smtClean="0"/>
              <a:t>contents byte </a:t>
            </a:r>
            <a:r>
              <a:rPr lang="en-GB" dirty="0"/>
              <a:t>and the carry bit after these shifts?</a:t>
            </a:r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</p:txBody>
      </p:sp>
    </p:spTree>
    <p:extLst>
      <p:ext uri="{BB962C8B-B14F-4D97-AF65-F5344CB8AC3E}">
        <p14:creationId xmlns:p14="http://schemas.microsoft.com/office/powerpoint/2010/main" val="3523828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2620888"/>
          </a:xfrm>
        </p:spPr>
        <p:txBody>
          <a:bodyPr>
            <a:noAutofit/>
          </a:bodyPr>
          <a:lstStyle/>
          <a:p>
            <a:r>
              <a:rPr lang="en-GB" dirty="0"/>
              <a:t>Shift the binary pattern 0100 0111 right twice and then left </a:t>
            </a:r>
            <a:r>
              <a:rPr lang="en-GB" dirty="0" smtClean="0"/>
              <a:t>once. What </a:t>
            </a:r>
            <a:r>
              <a:rPr lang="en-GB" dirty="0"/>
              <a:t>are the </a:t>
            </a:r>
            <a:r>
              <a:rPr lang="en-GB" dirty="0" smtClean="0"/>
              <a:t>contents byte </a:t>
            </a:r>
            <a:r>
              <a:rPr lang="en-GB" dirty="0"/>
              <a:t>and the carry bit after these shifts</a:t>
            </a:r>
            <a:r>
              <a:rPr lang="en-GB" dirty="0" smtClean="0"/>
              <a:t>?</a:t>
            </a:r>
          </a:p>
          <a:p>
            <a:endParaRPr lang="en-GB" sz="100" dirty="0"/>
          </a:p>
          <a:p>
            <a:r>
              <a:rPr lang="en-GB" dirty="0"/>
              <a:t>After 2 right shifts: 0001 0001 carry bit 1</a:t>
            </a:r>
          </a:p>
          <a:p>
            <a:r>
              <a:rPr lang="en-GB" dirty="0" smtClean="0"/>
              <a:t>After </a:t>
            </a:r>
            <a:r>
              <a:rPr lang="en-GB" dirty="0"/>
              <a:t>left shift, 0010 0010 carry bit 0</a:t>
            </a:r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</p:txBody>
      </p:sp>
    </p:spTree>
    <p:extLst>
      <p:ext uri="{BB962C8B-B14F-4D97-AF65-F5344CB8AC3E}">
        <p14:creationId xmlns:p14="http://schemas.microsoft.com/office/powerpoint/2010/main" val="3634810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Arithmetic shift instructions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2620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An arithmetic shift is similar, but it takes into account the sign bit , which always remains the </a:t>
            </a:r>
            <a:r>
              <a:rPr lang="en-GB" dirty="0" smtClean="0"/>
              <a:t>same.</a:t>
            </a:r>
          </a:p>
          <a:p>
            <a:pPr marL="0" indent="0">
              <a:buNone/>
            </a:pPr>
            <a:r>
              <a:rPr lang="en-GB" b="1" dirty="0"/>
              <a:t>Example </a:t>
            </a:r>
            <a:r>
              <a:rPr lang="en-GB" b="1" dirty="0" smtClean="0"/>
              <a:t>3</a:t>
            </a:r>
          </a:p>
          <a:p>
            <a:pPr marL="0" indent="0">
              <a:buNone/>
            </a:pPr>
            <a:r>
              <a:rPr lang="en-GB" dirty="0"/>
              <a:t>Shifting right has the effect of dividing by 2, If the sign bit is 1, 1 is moved in from the left instead </a:t>
            </a:r>
            <a:r>
              <a:rPr lang="en-GB" dirty="0" smtClean="0"/>
              <a:t>of 0</a:t>
            </a:r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8148" t="64593" r="5364" b="23896"/>
          <a:stretch/>
        </p:blipFill>
        <p:spPr>
          <a:xfrm>
            <a:off x="843398" y="4517876"/>
            <a:ext cx="7529211" cy="104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14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2620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Convert </a:t>
            </a:r>
            <a:r>
              <a:rPr lang="en-GB" dirty="0"/>
              <a:t>the number -16 to binary, and divide by 8 using arithmetic shifts,</a:t>
            </a:r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</p:txBody>
      </p:sp>
    </p:spTree>
    <p:extLst>
      <p:ext uri="{BB962C8B-B14F-4D97-AF65-F5344CB8AC3E}">
        <p14:creationId xmlns:p14="http://schemas.microsoft.com/office/powerpoint/2010/main" val="1581268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2620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Convert </a:t>
            </a:r>
            <a:r>
              <a:rPr lang="en-GB" dirty="0"/>
              <a:t>the number -16 to binary, and divide by 8 using arithmetic </a:t>
            </a:r>
            <a:r>
              <a:rPr lang="en-GB" dirty="0" smtClean="0"/>
              <a:t>shifts: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-16 = 1111 0000</a:t>
            </a:r>
          </a:p>
          <a:p>
            <a:r>
              <a:rPr lang="en-GB" dirty="0" smtClean="0"/>
              <a:t>Shift </a:t>
            </a:r>
            <a:r>
              <a:rPr lang="en-GB" dirty="0"/>
              <a:t>right arithmetic 3 places giving 1111 1110  =-2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</p:txBody>
      </p:sp>
    </p:spTree>
    <p:extLst>
      <p:ext uri="{BB962C8B-B14F-4D97-AF65-F5344CB8AC3E}">
        <p14:creationId xmlns:p14="http://schemas.microsoft.com/office/powerpoint/2010/main" val="2566697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Arithmetic shift instructions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23528" y="1632046"/>
            <a:ext cx="8712968" cy="2620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Example 4</a:t>
            </a:r>
          </a:p>
          <a:p>
            <a:r>
              <a:rPr lang="en-GB" dirty="0"/>
              <a:t>Shifting left multiplies by 2. The shift bypasses the sign bit, leaving the </a:t>
            </a:r>
            <a:r>
              <a:rPr lang="en-GB" dirty="0" err="1"/>
              <a:t>msb</a:t>
            </a:r>
            <a:r>
              <a:rPr lang="en-GB" dirty="0"/>
              <a:t> the same whatever the </a:t>
            </a:r>
            <a:r>
              <a:rPr lang="en-GB" dirty="0" smtClean="0"/>
              <a:t>value the </a:t>
            </a:r>
            <a:r>
              <a:rPr lang="en-GB" dirty="0"/>
              <a:t>other bits.</a:t>
            </a:r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2061" t="37032" r="10897" b="50734"/>
          <a:stretch/>
        </p:blipFill>
        <p:spPr>
          <a:xfrm rot="21410256">
            <a:off x="857165" y="3706609"/>
            <a:ext cx="7722629" cy="112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05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70094</TotalTime>
  <Words>1151</Words>
  <Application>Microsoft Office PowerPoint</Application>
  <PresentationFormat>On-screen Show (4:3)</PresentationFormat>
  <Paragraphs>198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Tw Cen MT</vt:lpstr>
      <vt:lpstr>Wingdings</vt:lpstr>
      <vt:lpstr>Wingdings 2</vt:lpstr>
      <vt:lpstr>Median</vt:lpstr>
      <vt:lpstr>Bitwise Manipulation</vt:lpstr>
      <vt:lpstr>Logical shift instructions</vt:lpstr>
      <vt:lpstr>Logical shift instructions</vt:lpstr>
      <vt:lpstr>Challenge</vt:lpstr>
      <vt:lpstr>Challenge</vt:lpstr>
      <vt:lpstr>Arithmetic shift instructions</vt:lpstr>
      <vt:lpstr>Challenge</vt:lpstr>
      <vt:lpstr>Challenge</vt:lpstr>
      <vt:lpstr>Arithmetic shift instructions</vt:lpstr>
      <vt:lpstr>Challenge</vt:lpstr>
      <vt:lpstr>Challenge</vt:lpstr>
      <vt:lpstr>Multiplying two numbers using arithmetic shifts</vt:lpstr>
      <vt:lpstr>Challenge</vt:lpstr>
      <vt:lpstr>Challenge</vt:lpstr>
      <vt:lpstr>Circular shift instructions</vt:lpstr>
      <vt:lpstr>Circular shift instructions</vt:lpstr>
      <vt:lpstr>Circular shift instructions</vt:lpstr>
      <vt:lpstr>Challenge</vt:lpstr>
      <vt:lpstr>Challenge</vt:lpstr>
      <vt:lpstr>Logical instructions</vt:lpstr>
      <vt:lpstr>Challenge</vt:lpstr>
      <vt:lpstr>Challenge</vt:lpstr>
      <vt:lpstr>Masks</vt:lpstr>
      <vt:lpstr>Masks</vt:lpstr>
      <vt:lpstr>Masks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493</cp:revision>
  <dcterms:created xsi:type="dcterms:W3CDTF">2014-06-23T10:47:17Z</dcterms:created>
  <dcterms:modified xsi:type="dcterms:W3CDTF">2019-01-27T21:31:22Z</dcterms:modified>
</cp:coreProperties>
</file>