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584" autoAdjust="0"/>
    <p:restoredTop sz="94660"/>
  </p:normalViewPr>
  <p:slideViewPr>
    <p:cSldViewPr snapToGrid="0">
      <p:cViewPr varScale="1">
        <p:scale>
          <a:sx n="72" d="100"/>
          <a:sy n="72" d="100"/>
        </p:scale>
        <p:origin x="96" y="9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09/03/2021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925634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09/03/2021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44307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09/03/2021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14298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09/03/2021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69686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09/03/2021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23570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09/03/2021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137896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09/03/2021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880769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09/03/2021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77858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09/03/2021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800202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09/03/2021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17239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09/03/2021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749764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pic>
        <p:nvPicPr>
          <p:cNvPr id="16" name="Picture 15"/>
          <p:cNvPicPr>
            <a:picLocks noChangeAspect="1"/>
          </p:cNvPicPr>
          <p:nvPr userDrawn="1"/>
        </p:nvPicPr>
        <p:blipFill rotWithShape="1"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478"/>
          <a:stretch/>
        </p:blipFill>
        <p:spPr>
          <a:xfrm>
            <a:off x="0" y="-22878"/>
            <a:ext cx="12191999" cy="1337328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B43921-457F-42D7-9A5E-1FB398760551}" type="datetimeFigureOut">
              <a:rPr lang="en-GB" smtClean="0"/>
              <a:t>09/03/2021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  <p:cxnSp>
        <p:nvCxnSpPr>
          <p:cNvPr id="14" name="Straight Connector 13"/>
          <p:cNvCxnSpPr/>
          <p:nvPr userDrawn="1"/>
        </p:nvCxnSpPr>
        <p:spPr>
          <a:xfrm>
            <a:off x="0" y="1314450"/>
            <a:ext cx="12192000" cy="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2" name="Picture 61"/>
          <p:cNvPicPr>
            <a:picLocks noChangeAspect="1"/>
          </p:cNvPicPr>
          <p:nvPr userDrawn="1"/>
        </p:nvPicPr>
        <p:blipFill>
          <a:blip r:embed="rId1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253601"/>
            <a:ext cx="1225454" cy="6043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53938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485776"/>
            <a:ext cx="12192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>
                <a:solidFill>
                  <a:srgbClr val="C00000"/>
                </a:solidFill>
              </a:rPr>
              <a:t>Normalisation to 3NF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12192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b="1" dirty="0">
                <a:solidFill>
                  <a:srgbClr val="C00000"/>
                </a:solidFill>
              </a:rPr>
              <a:t>Databases</a:t>
            </a:r>
            <a:endParaRPr lang="en-GB" sz="2400" dirty="0">
              <a:solidFill>
                <a:srgbClr val="C0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20844" y="1368596"/>
            <a:ext cx="11950311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GB" altLang="en-US" sz="1600" dirty="0"/>
              <a:t>Show how to normalise this flat file of an online computer hardware retailer into third normal form.</a:t>
            </a:r>
          </a:p>
          <a:p>
            <a:pPr marL="342900" indent="-342900">
              <a:buFont typeface="+mj-lt"/>
              <a:buAutoNum type="arabicPeriod"/>
            </a:pPr>
            <a:endParaRPr lang="en-GB" altLang="en-US" sz="1600" dirty="0"/>
          </a:p>
          <a:p>
            <a:pPr marL="342000"/>
            <a:r>
              <a:rPr lang="en-GB" altLang="en-US" sz="1400" dirty="0"/>
              <a:t>ORDERS (</a:t>
            </a:r>
            <a:r>
              <a:rPr lang="en-GB" altLang="en-US" sz="1400" dirty="0" err="1"/>
              <a:t>CustomerNumber</a:t>
            </a:r>
            <a:r>
              <a:rPr lang="en-GB" altLang="en-US" sz="1400" dirty="0"/>
              <a:t>, </a:t>
            </a:r>
            <a:r>
              <a:rPr lang="en-GB" altLang="en-US" sz="1400" dirty="0" err="1"/>
              <a:t>OrderNumber</a:t>
            </a:r>
            <a:r>
              <a:rPr lang="en-GB" altLang="en-US" sz="1400" dirty="0"/>
              <a:t>, </a:t>
            </a:r>
            <a:r>
              <a:rPr lang="en-GB" altLang="en-US" sz="1400" dirty="0" err="1"/>
              <a:t>OrderDate</a:t>
            </a:r>
            <a:r>
              <a:rPr lang="en-GB" altLang="en-US" sz="1400" dirty="0"/>
              <a:t>, Courier, </a:t>
            </a:r>
            <a:r>
              <a:rPr lang="en-GB" altLang="en-US" sz="1400" dirty="0" err="1"/>
              <a:t>CourierService</a:t>
            </a:r>
            <a:r>
              <a:rPr lang="en-GB" altLang="en-US" sz="1400" dirty="0"/>
              <a:t>, Item, Quantity, </a:t>
            </a:r>
            <a:r>
              <a:rPr lang="en-GB" altLang="en-US" sz="1400" dirty="0" err="1"/>
              <a:t>CustomerSurname</a:t>
            </a:r>
            <a:r>
              <a:rPr lang="en-GB" altLang="en-US" sz="1400" dirty="0"/>
              <a:t>, </a:t>
            </a:r>
            <a:r>
              <a:rPr lang="en-GB" altLang="en-US" sz="1400" dirty="0" err="1"/>
              <a:t>CustomerForename</a:t>
            </a:r>
            <a:r>
              <a:rPr lang="en-GB" altLang="en-US" sz="1400" dirty="0"/>
              <a:t>, Address)</a:t>
            </a:r>
          </a:p>
        </p:txBody>
      </p:sp>
      <p:graphicFrame>
        <p:nvGraphicFramePr>
          <p:cNvPr id="5" name="Table 5">
            <a:extLst>
              <a:ext uri="{FF2B5EF4-FFF2-40B4-BE49-F238E27FC236}">
                <a16:creationId xmlns:a16="http://schemas.microsoft.com/office/drawing/2014/main" id="{A307150D-CB02-4347-8CD1-1D0D9DDA7F4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39760019"/>
              </p:ext>
            </p:extLst>
          </p:nvPr>
        </p:nvGraphicFramePr>
        <p:xfrm>
          <a:off x="413176" y="2371613"/>
          <a:ext cx="11417580" cy="344864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794735">
                  <a:extLst>
                    <a:ext uri="{9D8B030D-6E8A-4147-A177-3AD203B41FA5}">
                      <a16:colId xmlns:a16="http://schemas.microsoft.com/office/drawing/2014/main" val="4159066637"/>
                    </a:ext>
                  </a:extLst>
                </a:gridCol>
                <a:gridCol w="1162756">
                  <a:extLst>
                    <a:ext uri="{9D8B030D-6E8A-4147-A177-3AD203B41FA5}">
                      <a16:colId xmlns:a16="http://schemas.microsoft.com/office/drawing/2014/main" val="953428895"/>
                    </a:ext>
                  </a:extLst>
                </a:gridCol>
                <a:gridCol w="972113">
                  <a:extLst>
                    <a:ext uri="{9D8B030D-6E8A-4147-A177-3AD203B41FA5}">
                      <a16:colId xmlns:a16="http://schemas.microsoft.com/office/drawing/2014/main" val="337840086"/>
                    </a:ext>
                  </a:extLst>
                </a:gridCol>
                <a:gridCol w="656200">
                  <a:extLst>
                    <a:ext uri="{9D8B030D-6E8A-4147-A177-3AD203B41FA5}">
                      <a16:colId xmlns:a16="http://schemas.microsoft.com/office/drawing/2014/main" val="670934051"/>
                    </a:ext>
                  </a:extLst>
                </a:gridCol>
                <a:gridCol w="1186425">
                  <a:extLst>
                    <a:ext uri="{9D8B030D-6E8A-4147-A177-3AD203B41FA5}">
                      <a16:colId xmlns:a16="http://schemas.microsoft.com/office/drawing/2014/main" val="837710655"/>
                    </a:ext>
                  </a:extLst>
                </a:gridCol>
                <a:gridCol w="1157469">
                  <a:extLst>
                    <a:ext uri="{9D8B030D-6E8A-4147-A177-3AD203B41FA5}">
                      <a16:colId xmlns:a16="http://schemas.microsoft.com/office/drawing/2014/main" val="4091453269"/>
                    </a:ext>
                  </a:extLst>
                </a:gridCol>
                <a:gridCol w="762499">
                  <a:extLst>
                    <a:ext uri="{9D8B030D-6E8A-4147-A177-3AD203B41FA5}">
                      <a16:colId xmlns:a16="http://schemas.microsoft.com/office/drawing/2014/main" val="2466688660"/>
                    </a:ext>
                  </a:extLst>
                </a:gridCol>
                <a:gridCol w="1481192">
                  <a:extLst>
                    <a:ext uri="{9D8B030D-6E8A-4147-A177-3AD203B41FA5}">
                      <a16:colId xmlns:a16="http://schemas.microsoft.com/office/drawing/2014/main" val="3864791873"/>
                    </a:ext>
                  </a:extLst>
                </a:gridCol>
                <a:gridCol w="1562790">
                  <a:extLst>
                    <a:ext uri="{9D8B030D-6E8A-4147-A177-3AD203B41FA5}">
                      <a16:colId xmlns:a16="http://schemas.microsoft.com/office/drawing/2014/main" val="3094273733"/>
                    </a:ext>
                  </a:extLst>
                </a:gridCol>
                <a:gridCol w="1681401">
                  <a:extLst>
                    <a:ext uri="{9D8B030D-6E8A-4147-A177-3AD203B41FA5}">
                      <a16:colId xmlns:a16="http://schemas.microsoft.com/office/drawing/2014/main" val="24141515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b="1" i="0" u="none" strike="noStrike" dirty="0" err="1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CustomerNumber</a:t>
                      </a:r>
                      <a:endParaRPr lang="en-GB" sz="14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b="1" i="0" u="none" strike="noStrike" dirty="0" err="1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OrderNumber</a:t>
                      </a:r>
                      <a:endParaRPr lang="en-GB" sz="14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b="1" i="0" u="none" strike="noStrike" dirty="0" err="1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OrderDate</a:t>
                      </a:r>
                      <a:endParaRPr lang="en-GB" sz="14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Courier</a:t>
                      </a: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CourierService</a:t>
                      </a: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Item</a:t>
                      </a: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Quantity</a:t>
                      </a: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CustomerSurname</a:t>
                      </a: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b="1" i="0" u="none" strike="noStrike" dirty="0" err="1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CustomerForename</a:t>
                      </a:r>
                      <a:endParaRPr lang="en-GB" sz="14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Address</a:t>
                      </a:r>
                    </a:p>
                  </a:txBody>
                  <a:tcPr marL="36000" marR="36000" marT="36000" marB="36000" anchor="ctr"/>
                </a:tc>
                <a:extLst>
                  <a:ext uri="{0D108BD9-81ED-4DB2-BD59-A6C34878D82A}">
                    <a16:rowId xmlns:a16="http://schemas.microsoft.com/office/drawing/2014/main" val="269294779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  <a:endParaRPr lang="en-GB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01/02/2021</a:t>
                      </a: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DHL</a:t>
                      </a: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24HR</a:t>
                      </a:r>
                    </a:p>
                  </a:txBody>
                  <a:tcPr marL="36000" marR="36000" marT="36000" marB="36000" anchor="ctr"/>
                </a:tc>
                <a:tc rowSpan="2">
                  <a:txBody>
                    <a:bodyPr/>
                    <a:lstStyle/>
                    <a:p>
                      <a:pPr algn="l" fontAlgn="b"/>
                      <a:r>
                        <a:rPr lang="en-GB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Ryzen</a:t>
                      </a:r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7 3700X</a:t>
                      </a:r>
                    </a:p>
                    <a:p>
                      <a:pPr algn="l" fontAlgn="b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16MB DDR4</a:t>
                      </a: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Legge</a:t>
                      </a: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Akbar</a:t>
                      </a: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Millington Close, Widnes WA8 7EH</a:t>
                      </a:r>
                    </a:p>
                  </a:txBody>
                  <a:tcPr marL="36000" marR="36000" marT="36000" marB="36000" anchor="ctr"/>
                </a:tc>
                <a:extLst>
                  <a:ext uri="{0D108BD9-81ED-4DB2-BD59-A6C34878D82A}">
                    <a16:rowId xmlns:a16="http://schemas.microsoft.com/office/drawing/2014/main" val="253490074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en-GB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en-GB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en-GB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en-GB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000" marR="36000" marT="36000" marB="36000" anchor="ctr"/>
                </a:tc>
                <a:tc vMerge="1">
                  <a:txBody>
                    <a:bodyPr/>
                    <a:lstStyle/>
                    <a:p>
                      <a:pPr algn="l" fontAlgn="b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16MB DDR4</a:t>
                      </a: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en-GB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en-GB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000" marR="36000" marT="36000" marB="36000" anchor="ctr"/>
                </a:tc>
                <a:extLst>
                  <a:ext uri="{0D108BD9-81ED-4DB2-BD59-A6C34878D82A}">
                    <a16:rowId xmlns:a16="http://schemas.microsoft.com/office/drawing/2014/main" val="229758215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01/02/2021</a:t>
                      </a: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DHL</a:t>
                      </a: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24HR</a:t>
                      </a: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MSI Z490</a:t>
                      </a: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Kerr</a:t>
                      </a: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Stefan</a:t>
                      </a: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280 Baddow Road Chelmsford,CM2 9QX</a:t>
                      </a:r>
                    </a:p>
                  </a:txBody>
                  <a:tcPr marL="36000" marR="36000" marT="36000" marB="36000" anchor="ctr"/>
                </a:tc>
                <a:extLst>
                  <a:ext uri="{0D108BD9-81ED-4DB2-BD59-A6C34878D82A}">
                    <a16:rowId xmlns:a16="http://schemas.microsoft.com/office/drawing/2014/main" val="134899968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01/02/2021</a:t>
                      </a: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UPS</a:t>
                      </a: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48HR</a:t>
                      </a:r>
                    </a:p>
                  </a:txBody>
                  <a:tcPr marL="36000" marR="36000" marT="36000" marB="36000" anchor="ctr"/>
                </a:tc>
                <a:tc rowSpan="2">
                  <a:txBody>
                    <a:bodyPr/>
                    <a:lstStyle/>
                    <a:p>
                      <a:pPr algn="l" fontAlgn="b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850W PSU</a:t>
                      </a:r>
                    </a:p>
                    <a:p>
                      <a:pPr algn="l" fontAlgn="b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M.2 SSD</a:t>
                      </a: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Wilkinson</a:t>
                      </a: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Tim</a:t>
                      </a: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 Whitecross, Abingdon,OX13 6BW</a:t>
                      </a:r>
                    </a:p>
                  </a:txBody>
                  <a:tcPr marL="36000" marR="36000" marT="36000" marB="36000" anchor="ctr"/>
                </a:tc>
                <a:extLst>
                  <a:ext uri="{0D108BD9-81ED-4DB2-BD59-A6C34878D82A}">
                    <a16:rowId xmlns:a16="http://schemas.microsoft.com/office/drawing/2014/main" val="15586213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en-GB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en-GB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en-GB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en-GB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000" marR="36000" marT="36000" marB="36000" anchor="ctr"/>
                </a:tc>
                <a:tc vMerge="1">
                  <a:txBody>
                    <a:bodyPr/>
                    <a:lstStyle/>
                    <a:p>
                      <a:pPr algn="l" fontAlgn="b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M.2 SSD</a:t>
                      </a: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en-GB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en-GB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000" marR="36000" marT="36000" marB="36000" anchor="ctr"/>
                </a:tc>
                <a:extLst>
                  <a:ext uri="{0D108BD9-81ED-4DB2-BD59-A6C34878D82A}">
                    <a16:rowId xmlns:a16="http://schemas.microsoft.com/office/drawing/2014/main" val="13227866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01/02/2021</a:t>
                      </a: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UPS</a:t>
                      </a: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48HR</a:t>
                      </a: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Ryzen 7 3700X</a:t>
                      </a: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Kerr</a:t>
                      </a: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Stefan</a:t>
                      </a: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280 Baddow Road Chelmsford - CM2 9QX</a:t>
                      </a:r>
                    </a:p>
                  </a:txBody>
                  <a:tcPr marL="36000" marR="36000" marT="36000" marB="36000" anchor="ctr"/>
                </a:tc>
                <a:extLst>
                  <a:ext uri="{0D108BD9-81ED-4DB2-BD59-A6C34878D82A}">
                    <a16:rowId xmlns:a16="http://schemas.microsoft.com/office/drawing/2014/main" val="3505911769"/>
                  </a:ext>
                </a:extLst>
              </a:tr>
            </a:tbl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DB083E7E-AD1A-4A1A-842A-23759FFC05F4}"/>
              </a:ext>
            </a:extLst>
          </p:cNvPr>
          <p:cNvSpPr txBox="1"/>
          <p:nvPr/>
        </p:nvSpPr>
        <p:spPr>
          <a:xfrm>
            <a:off x="3606181" y="6119824"/>
            <a:ext cx="503157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dirty="0"/>
              <a:t>There are two items for order 0 and two items for order 2.</a:t>
            </a:r>
          </a:p>
        </p:txBody>
      </p:sp>
    </p:spTree>
    <p:extLst>
      <p:ext uri="{BB962C8B-B14F-4D97-AF65-F5344CB8AC3E}">
        <p14:creationId xmlns:p14="http://schemas.microsoft.com/office/powerpoint/2010/main" val="22368047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485776"/>
            <a:ext cx="12192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>
                <a:solidFill>
                  <a:srgbClr val="C00000"/>
                </a:solidFill>
              </a:rPr>
              <a:t>Normalisation to 3NF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12192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b="1" dirty="0">
                <a:solidFill>
                  <a:srgbClr val="C00000"/>
                </a:solidFill>
              </a:rPr>
              <a:t>Databases</a:t>
            </a:r>
            <a:endParaRPr lang="en-GB" sz="2400" dirty="0">
              <a:solidFill>
                <a:srgbClr val="C0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20844" y="1368596"/>
            <a:ext cx="11950311" cy="5237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altLang="en-US" sz="1600" dirty="0"/>
              <a:t>Rules of database normalisation:</a:t>
            </a:r>
          </a:p>
          <a:p>
            <a:endParaRPr lang="en-GB" altLang="en-US" sz="1600" dirty="0"/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0NF/Flat file: fields are in one table.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400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1NF</a:t>
            </a:r>
          </a:p>
          <a:p>
            <a:pPr marL="342900" lvl="0" indent="-342900">
              <a:lnSpc>
                <a:spcPct val="107000"/>
              </a:lnSpc>
              <a:buFont typeface="+mj-lt"/>
              <a:buAutoNum type="arabicPeriod"/>
            </a:pPr>
            <a:r>
              <a:rPr lang="en-GB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All field names must be unique.</a:t>
            </a:r>
          </a:p>
          <a:p>
            <a:pPr marL="342900" lvl="0" indent="-342900">
              <a:lnSpc>
                <a:spcPct val="107000"/>
              </a:lnSpc>
              <a:buFont typeface="+mj-lt"/>
              <a:buAutoNum type="arabicPeriod"/>
            </a:pPr>
            <a:r>
              <a:rPr lang="en-GB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Values in fields must be from the same domain, i.e. of the same data type, e.g. string, integer etc.</a:t>
            </a:r>
          </a:p>
          <a:p>
            <a:pPr marL="342900" lvl="0" indent="-342900">
              <a:lnSpc>
                <a:spcPct val="107000"/>
              </a:lnSpc>
              <a:buFont typeface="+mj-lt"/>
              <a:buAutoNum type="arabicPeriod"/>
            </a:pPr>
            <a:r>
              <a:rPr lang="en-GB" sz="1400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Values in fields must be atomic</a:t>
            </a:r>
            <a:r>
              <a:rPr lang="en-GB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i.e. only one item of data can be in each field.</a:t>
            </a:r>
          </a:p>
          <a:p>
            <a:pPr marL="342900" lvl="0" indent="-342900">
              <a:lnSpc>
                <a:spcPct val="107000"/>
              </a:lnSpc>
              <a:buFont typeface="+mj-lt"/>
              <a:buAutoNum type="arabicPeriod"/>
            </a:pPr>
            <a:r>
              <a:rPr lang="en-GB" sz="1400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 repeating data </a:t>
            </a:r>
            <a:r>
              <a:rPr lang="en-GB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(delete duplicates or introduce a count field if necessary).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en-GB" sz="1400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table has a primary key </a:t>
            </a:r>
            <a:r>
              <a:rPr lang="en-GB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(this may be a composite key at this stage).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400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2NF</a:t>
            </a:r>
          </a:p>
          <a:p>
            <a:pPr marL="342900" lvl="0" indent="-342900">
              <a:lnSpc>
                <a:spcPct val="107000"/>
              </a:lnSpc>
              <a:buFont typeface="+mj-lt"/>
              <a:buAutoNum type="arabicPeriod" startAt="6"/>
            </a:pPr>
            <a:r>
              <a:rPr lang="en-GB" sz="1400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Must be in 1NF.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 startAt="6"/>
            </a:pPr>
            <a:r>
              <a:rPr lang="en-GB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Partial dependencies are removed so that </a:t>
            </a:r>
            <a:r>
              <a:rPr lang="en-GB" sz="1400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</a:t>
            </a:r>
            <a:r>
              <a:rPr lang="en-GB" sz="1400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very field is dependent on the primary key.</a:t>
            </a:r>
            <a:br>
              <a:rPr lang="en-GB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GB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(fields that are dependent on part of the composite key are moved to a new table</a:t>
            </a:r>
            <a:r>
              <a:rPr lang="en-GB" sz="1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A</a:t>
            </a:r>
            <a:r>
              <a:rPr lang="en-GB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dd primary and foreign key links).</a:t>
            </a:r>
            <a:br>
              <a:rPr lang="en-GB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GB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Remember that many-to-many relationships can’t exist so they must be resolved to two one-to-many relationships using a linking table.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400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3NF</a:t>
            </a:r>
          </a:p>
          <a:p>
            <a:pPr marL="342900" lvl="0" indent="-342900">
              <a:lnSpc>
                <a:spcPct val="107000"/>
              </a:lnSpc>
              <a:buFont typeface="+mj-lt"/>
              <a:buAutoNum type="arabicPeriod" startAt="8"/>
            </a:pPr>
            <a:r>
              <a:rPr lang="en-GB" sz="1400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Must be in 2NF.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 startAt="8"/>
            </a:pPr>
            <a:r>
              <a:rPr lang="en-GB" sz="1400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Transitive dependencies are removed.</a:t>
            </a:r>
            <a:r>
              <a:rPr lang="en-GB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Fields whose value depends on the value of another field in the table are moved to their own table to prevent inconsistencies if case should arise when only one value </a:t>
            </a:r>
            <a:r>
              <a:rPr lang="en-GB" sz="1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could be</a:t>
            </a:r>
            <a:r>
              <a:rPr lang="en-GB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updated</a:t>
            </a:r>
            <a:r>
              <a:rPr lang="en-GB" sz="1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GB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GB" altLang="en-US" sz="1600" dirty="0"/>
          </a:p>
        </p:txBody>
      </p:sp>
      <p:sp>
        <p:nvSpPr>
          <p:cNvPr id="4" name="Speech Bubble: Rectangle with Corners Rounded 3">
            <a:extLst>
              <a:ext uri="{FF2B5EF4-FFF2-40B4-BE49-F238E27FC236}">
                <a16:creationId xmlns:a16="http://schemas.microsoft.com/office/drawing/2014/main" id="{3F7509FD-AD6D-4D6D-B895-10495203E38F}"/>
              </a:ext>
            </a:extLst>
          </p:cNvPr>
          <p:cNvSpPr/>
          <p:nvPr/>
        </p:nvSpPr>
        <p:spPr>
          <a:xfrm>
            <a:off x="8786192" y="713821"/>
            <a:ext cx="3167270" cy="1351722"/>
          </a:xfrm>
          <a:prstGeom prst="wedgeRoundRectCallout">
            <a:avLst/>
          </a:prstGeom>
          <a:solidFill>
            <a:schemeClr val="bg1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>
                <a:solidFill>
                  <a:srgbClr val="C00000"/>
                </a:solidFill>
              </a:rPr>
              <a:t>The red text is what you will see written in exam mark schemes.</a:t>
            </a:r>
          </a:p>
        </p:txBody>
      </p:sp>
    </p:spTree>
    <p:extLst>
      <p:ext uri="{BB962C8B-B14F-4D97-AF65-F5344CB8AC3E}">
        <p14:creationId xmlns:p14="http://schemas.microsoft.com/office/powerpoint/2010/main" val="29869992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1937</TotalTime>
  <Words>387</Words>
  <Application>Microsoft Office PowerPoint</Application>
  <PresentationFormat>Widescreen</PresentationFormat>
  <Paragraphs>82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Craig Sargent</dc:creator>
  <cp:lastModifiedBy>David Hillyard</cp:lastModifiedBy>
  <cp:revision>83</cp:revision>
  <dcterms:created xsi:type="dcterms:W3CDTF">2014-10-30T19:23:19Z</dcterms:created>
  <dcterms:modified xsi:type="dcterms:W3CDTF">2021-03-09T09:55:00Z</dcterms:modified>
</cp:coreProperties>
</file>