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153" autoAdjust="0"/>
  </p:normalViewPr>
  <p:slideViewPr>
    <p:cSldViewPr>
      <p:cViewPr>
        <p:scale>
          <a:sx n="75" d="100"/>
          <a:sy n="75" d="100"/>
        </p:scale>
        <p:origin x="117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28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71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94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10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94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94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0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64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07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07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48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97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22/03/2019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Flip Flops and Adders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Boolean Algebra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use of a D type flip flop as a memory unit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 flip flop comprises several NAND (or AND </a:t>
            </a:r>
            <a:r>
              <a:rPr lang="en-GB" dirty="0" err="1"/>
              <a:t>and</a:t>
            </a:r>
            <a:r>
              <a:rPr lang="en-GB" dirty="0"/>
              <a:t> OR) gates and is effectively 1-bit memory. To store </a:t>
            </a:r>
            <a:r>
              <a:rPr lang="en-GB" dirty="0" smtClean="0"/>
              <a:t>eight bits</a:t>
            </a:r>
            <a:r>
              <a:rPr lang="en-GB" dirty="0"/>
              <a:t>, eight flip-flops are required. Register memories are constructed by connecting a series of </a:t>
            </a:r>
            <a:r>
              <a:rPr lang="en-GB" dirty="0" smtClean="0"/>
              <a:t>flip-flops in </a:t>
            </a:r>
            <a:r>
              <a:rPr lang="en-GB" dirty="0"/>
              <a:t>a row and are typically used for the intermediate </a:t>
            </a:r>
            <a:r>
              <a:rPr lang="en-GB" dirty="0" smtClean="0"/>
              <a:t>storage needed </a:t>
            </a:r>
            <a:r>
              <a:rPr lang="en-GB" dirty="0"/>
              <a:t>during arithmetic operations. </a:t>
            </a:r>
            <a:r>
              <a:rPr lang="en-GB" dirty="0" smtClean="0"/>
              <a:t>Static RAM </a:t>
            </a:r>
            <a:r>
              <a:rPr lang="en-GB" dirty="0"/>
              <a:t>is also created using D-type flip -flops. Imagine trying to assemble 16GB of memory in this way!</a:t>
            </a:r>
            <a:endParaRPr lang="en-GB" sz="24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67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use of a D type flip flop as a memory unit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graph below illustrates how the output Q only changes to match the input D in response to the </a:t>
            </a:r>
            <a:r>
              <a:rPr lang="en-GB" sz="2400" dirty="0" smtClean="0"/>
              <a:t>rising edge </a:t>
            </a:r>
            <a:r>
              <a:rPr lang="en-GB" sz="2400" dirty="0"/>
              <a:t>on the clock signal. Q therefore delays, or 'stores ' the value of D by up to one clock cycle.</a:t>
            </a:r>
            <a:endParaRPr lang="en-GB" sz="18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905" t="44734" r="32481" b="19828"/>
          <a:stretch/>
        </p:blipFill>
        <p:spPr>
          <a:xfrm>
            <a:off x="971599" y="2924944"/>
            <a:ext cx="677675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7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370" t="42885" r="30548" b="18725"/>
          <a:stretch/>
        </p:blipFill>
        <p:spPr>
          <a:xfrm>
            <a:off x="395535" y="1700808"/>
            <a:ext cx="818704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0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370" t="42885" r="30548" b="18725"/>
          <a:stretch/>
        </p:blipFill>
        <p:spPr>
          <a:xfrm>
            <a:off x="395535" y="1700808"/>
            <a:ext cx="6192689" cy="2668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653" t="32922" r="30821" b="36047"/>
          <a:stretch/>
        </p:blipFill>
        <p:spPr>
          <a:xfrm>
            <a:off x="2303748" y="4369813"/>
            <a:ext cx="5220580" cy="24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Adders and D-type flip-flops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smtClean="0"/>
              <a:t>Performing calculations using gates</a:t>
            </a:r>
          </a:p>
          <a:p>
            <a:pPr marL="0" indent="0">
              <a:buNone/>
            </a:pPr>
            <a:r>
              <a:rPr lang="en-GB" sz="1600" dirty="0" smtClean="0"/>
              <a:t>With </a:t>
            </a:r>
            <a:r>
              <a:rPr lang="en-GB" sz="1600" dirty="0"/>
              <a:t>the right combination of gates, it is possible to output the result of a binary addition or </a:t>
            </a:r>
            <a:r>
              <a:rPr lang="en-GB" sz="1600" dirty="0" smtClean="0"/>
              <a:t>subtraction including </a:t>
            </a:r>
            <a:r>
              <a:rPr lang="en-GB" sz="1600" dirty="0"/>
              <a:t>the value of any carry bit as a second output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b="1" dirty="0"/>
              <a:t>Half adders</a:t>
            </a:r>
          </a:p>
          <a:p>
            <a:pPr marL="0" indent="0">
              <a:buNone/>
            </a:pPr>
            <a:r>
              <a:rPr lang="en-GB" sz="1600" dirty="0"/>
              <a:t>A half adder can take an input of two bits and give a </a:t>
            </a:r>
            <a:r>
              <a:rPr lang="en-GB" sz="1600" dirty="0" smtClean="0"/>
              <a:t>two-bit output as the correct result of an addition of the two inputs.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This </a:t>
            </a:r>
            <a:r>
              <a:rPr lang="en-GB" sz="1800" dirty="0"/>
              <a:t>is shown by the diagram above and represented by the truth table where S represents the sum </a:t>
            </a:r>
            <a:r>
              <a:rPr lang="en-GB" sz="1800" dirty="0" smtClean="0"/>
              <a:t>and C </a:t>
            </a:r>
            <a:r>
              <a:rPr lang="en-GB" sz="1800" dirty="0"/>
              <a:t>represents the carry bit. S can be given as S = A </a:t>
            </a:r>
            <a:r>
              <a:rPr lang="en-GB" sz="1800" dirty="0" smtClean="0"/>
              <a:t>⊻ B</a:t>
            </a:r>
            <a:r>
              <a:rPr lang="en-GB" sz="1800" dirty="0"/>
              <a:t>, and C as C = A </a:t>
            </a:r>
            <a:r>
              <a:rPr lang="en-GB" sz="1800" dirty="0">
                <a:sym typeface="Symbol" panose="05050102010706020507" pitchFamily="18" charset="2"/>
              </a:rPr>
              <a:t></a:t>
            </a:r>
            <a:r>
              <a:rPr lang="en-GB" sz="1800" dirty="0" smtClean="0"/>
              <a:t> </a:t>
            </a:r>
            <a:r>
              <a:rPr lang="en-GB" sz="1800" dirty="0"/>
              <a:t>B. Although a flip-flop </a:t>
            </a:r>
            <a:r>
              <a:rPr lang="en-GB" sz="1800" dirty="0" smtClean="0"/>
              <a:t>can output </a:t>
            </a:r>
            <a:r>
              <a:rPr lang="en-GB" sz="1800" dirty="0"/>
              <a:t>the value of a carry bit, it only has two inputs so it cannot use the carry from a previous </a:t>
            </a:r>
            <a:r>
              <a:rPr lang="en-GB" sz="1800" dirty="0" smtClean="0"/>
              <a:t>addition as </a:t>
            </a:r>
            <a:r>
              <a:rPr lang="en-GB" sz="1800" dirty="0"/>
              <a:t>a third input to a subsequent addition in order to add </a:t>
            </a:r>
            <a:r>
              <a:rPr lang="en-GB" sz="1800" i="1" dirty="0"/>
              <a:t>n</a:t>
            </a:r>
            <a:r>
              <a:rPr lang="en-GB" sz="1800" dirty="0"/>
              <a:t>-bit numbers.</a:t>
            </a:r>
            <a:endParaRPr lang="en-GB" sz="105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241" t="36219" r="23988" b="37203"/>
          <a:stretch/>
        </p:blipFill>
        <p:spPr>
          <a:xfrm>
            <a:off x="755576" y="3573016"/>
            <a:ext cx="7272022" cy="18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Full adders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 full adder combines two half adders to add </a:t>
            </a:r>
            <a:r>
              <a:rPr lang="en-GB" sz="2400" dirty="0" smtClean="0"/>
              <a:t>three </a:t>
            </a:r>
            <a:r>
              <a:rPr lang="en-GB" sz="2400" dirty="0"/>
              <a:t>bits together including the two inputs A and B, </a:t>
            </a:r>
            <a:r>
              <a:rPr lang="en-GB" sz="2400" dirty="0" smtClean="0"/>
              <a:t>and a </a:t>
            </a:r>
            <a:r>
              <a:rPr lang="en-GB" sz="2400" dirty="0"/>
              <a:t>carry bit C. The logic gate circuit below illustrates how two half adders have been connected with </a:t>
            </a:r>
            <a:r>
              <a:rPr lang="en-GB" sz="2400" dirty="0" smtClean="0"/>
              <a:t>an additional </a:t>
            </a:r>
            <a:r>
              <a:rPr lang="en-GB" sz="2400" dirty="0"/>
              <a:t>OR gate to output the carry bit.</a:t>
            </a:r>
            <a:endParaRPr lang="en-GB" sz="12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389" t="45705" r="16431" b="12229"/>
          <a:stretch/>
        </p:blipFill>
        <p:spPr>
          <a:xfrm>
            <a:off x="899592" y="3356992"/>
            <a:ext cx="7344816" cy="2511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943" t="78266" r="30821" b="15662"/>
          <a:stretch/>
        </p:blipFill>
        <p:spPr>
          <a:xfrm>
            <a:off x="155575" y="5867998"/>
            <a:ext cx="8988425" cy="56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Concatenating full adders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Multiple full adders can be connected together. Using this construct, </a:t>
            </a:r>
            <a:r>
              <a:rPr lang="en-GB" sz="1800" i="1" dirty="0"/>
              <a:t>n </a:t>
            </a:r>
            <a:r>
              <a:rPr lang="en-GB" sz="1800" dirty="0"/>
              <a:t>full adders can be </a:t>
            </a:r>
            <a:r>
              <a:rPr lang="en-GB" sz="1800" dirty="0" smtClean="0"/>
              <a:t>connected together </a:t>
            </a:r>
            <a:r>
              <a:rPr lang="en-GB" sz="1800" dirty="0"/>
              <a:t>in order to input the carry bit into a subsequent adder along with two new inputs to create </a:t>
            </a:r>
            <a:r>
              <a:rPr lang="en-GB" sz="1800" dirty="0" smtClean="0"/>
              <a:t>a concatenated </a:t>
            </a:r>
            <a:r>
              <a:rPr lang="en-GB" sz="1800" dirty="0"/>
              <a:t>adder capable of adding a binary number of </a:t>
            </a:r>
            <a:r>
              <a:rPr lang="en-GB" sz="1800" i="1" dirty="0"/>
              <a:t>n </a:t>
            </a:r>
            <a:r>
              <a:rPr lang="en-GB" sz="1800" dirty="0"/>
              <a:t>bits.</a:t>
            </a:r>
          </a:p>
          <a:p>
            <a:pPr marL="0" indent="0">
              <a:buNone/>
            </a:pPr>
            <a:r>
              <a:rPr lang="en-GB" sz="1800" dirty="0"/>
              <a:t>The four-bit adder is an example of a </a:t>
            </a:r>
            <a:r>
              <a:rPr lang="en-GB" sz="1800" dirty="0" smtClean="0"/>
              <a:t>standard component </a:t>
            </a:r>
            <a:r>
              <a:rPr lang="en-GB" sz="1800" dirty="0"/>
              <a:t>that can be used in many </a:t>
            </a:r>
            <a:r>
              <a:rPr lang="en-GB" sz="1800" dirty="0" smtClean="0"/>
              <a:t>applications involving </a:t>
            </a:r>
            <a:r>
              <a:rPr lang="en-GB" sz="1800" dirty="0"/>
              <a:t>arithmetic operations.</a:t>
            </a:r>
            <a:endParaRPr lang="en-GB" sz="105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096" t="33266" r="17348" b="14416"/>
          <a:stretch/>
        </p:blipFill>
        <p:spPr>
          <a:xfrm rot="21439981">
            <a:off x="1047939" y="3316569"/>
            <a:ext cx="6726832" cy="34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8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What would be the output </a:t>
            </a:r>
            <a:r>
              <a:rPr lang="en-GB" dirty="0" smtClean="0"/>
              <a:t>S</a:t>
            </a:r>
            <a:r>
              <a:rPr lang="en-GB" baseline="-25000" dirty="0"/>
              <a:t>4</a:t>
            </a:r>
            <a:r>
              <a:rPr lang="en-GB" dirty="0" smtClean="0"/>
              <a:t> from </a:t>
            </a:r>
            <a:r>
              <a:rPr lang="en-GB" dirty="0"/>
              <a:t>a fifth adder connected to the diagram above if the inputs </a:t>
            </a:r>
            <a:r>
              <a:rPr lang="en-GB" dirty="0" smtClean="0"/>
              <a:t>for A</a:t>
            </a:r>
            <a:r>
              <a:rPr lang="en-GB" baseline="-25000" dirty="0"/>
              <a:t>4</a:t>
            </a:r>
            <a:r>
              <a:rPr lang="en-GB" dirty="0" smtClean="0"/>
              <a:t> and B</a:t>
            </a:r>
            <a:r>
              <a:rPr lang="en-GB" baseline="-25000" dirty="0" smtClean="0"/>
              <a:t>4</a:t>
            </a:r>
            <a:r>
              <a:rPr lang="en-GB" dirty="0"/>
              <a:t> </a:t>
            </a:r>
            <a:r>
              <a:rPr lang="en-GB" dirty="0" smtClean="0"/>
              <a:t>were </a:t>
            </a:r>
            <a:r>
              <a:rPr lang="en-GB" dirty="0"/>
              <a:t>0 and 1? What would be the output C</a:t>
            </a:r>
            <a:r>
              <a:rPr lang="en-GB" baseline="-25000" dirty="0"/>
              <a:t>5</a:t>
            </a:r>
            <a:r>
              <a:rPr lang="en-GB" dirty="0"/>
              <a:t>?</a:t>
            </a: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81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What would be the output </a:t>
            </a:r>
            <a:r>
              <a:rPr lang="en-GB" dirty="0" smtClean="0"/>
              <a:t>S</a:t>
            </a:r>
            <a:r>
              <a:rPr lang="en-GB" baseline="-25000" dirty="0"/>
              <a:t>4</a:t>
            </a:r>
            <a:r>
              <a:rPr lang="en-GB" dirty="0" smtClean="0"/>
              <a:t> from </a:t>
            </a:r>
            <a:r>
              <a:rPr lang="en-GB" dirty="0"/>
              <a:t>a fifth adder connected to the diagram above if the inputs </a:t>
            </a:r>
            <a:r>
              <a:rPr lang="en-GB" dirty="0" smtClean="0"/>
              <a:t>for A</a:t>
            </a:r>
            <a:r>
              <a:rPr lang="en-GB" baseline="-25000" dirty="0"/>
              <a:t>4</a:t>
            </a:r>
            <a:r>
              <a:rPr lang="en-GB" dirty="0" smtClean="0"/>
              <a:t> and B</a:t>
            </a:r>
            <a:r>
              <a:rPr lang="en-GB" baseline="-25000" dirty="0" smtClean="0"/>
              <a:t>4</a:t>
            </a:r>
            <a:r>
              <a:rPr lang="en-GB" dirty="0"/>
              <a:t> </a:t>
            </a:r>
            <a:r>
              <a:rPr lang="en-GB" dirty="0" smtClean="0"/>
              <a:t>were </a:t>
            </a:r>
            <a:r>
              <a:rPr lang="en-GB" dirty="0"/>
              <a:t>0 and 1? What would be the output C</a:t>
            </a:r>
            <a:r>
              <a:rPr lang="en-GB" baseline="-25000" dirty="0"/>
              <a:t>5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S</a:t>
            </a:r>
            <a:r>
              <a:rPr lang="en-GB" b="1" baseline="-25000" dirty="0">
                <a:solidFill>
                  <a:schemeClr val="accent2"/>
                </a:solidFill>
              </a:rPr>
              <a:t>4</a:t>
            </a:r>
            <a:r>
              <a:rPr lang="en-GB" b="1" dirty="0">
                <a:solidFill>
                  <a:schemeClr val="accent2"/>
                </a:solidFill>
              </a:rPr>
              <a:t> = 1, C</a:t>
            </a:r>
            <a:r>
              <a:rPr lang="en-GB" b="1" baseline="-25000" dirty="0">
                <a:solidFill>
                  <a:schemeClr val="accent2"/>
                </a:solidFill>
              </a:rPr>
              <a:t>5</a:t>
            </a:r>
            <a:r>
              <a:rPr lang="en-GB" b="1" dirty="0">
                <a:solidFill>
                  <a:schemeClr val="accent2"/>
                </a:solidFill>
              </a:rPr>
              <a:t> = 0</a:t>
            </a:r>
            <a:endParaRPr lang="en-GB" sz="16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0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D-type flip-flops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 flip flop is an elemental </a:t>
            </a:r>
            <a:r>
              <a:rPr lang="en-GB" sz="2000" b="1" dirty="0" smtClean="0"/>
              <a:t>sequential logic circuit </a:t>
            </a:r>
            <a:r>
              <a:rPr lang="en-GB" sz="2000" dirty="0" smtClean="0"/>
              <a:t>that </a:t>
            </a:r>
            <a:r>
              <a:rPr lang="en-GB" sz="2000" dirty="0"/>
              <a:t>can store one bit and flip between two states, </a:t>
            </a:r>
            <a:r>
              <a:rPr lang="en-GB" sz="2000" dirty="0" smtClean="0"/>
              <a:t>0 and </a:t>
            </a:r>
            <a:r>
              <a:rPr lang="en-GB" sz="2000" dirty="0"/>
              <a:t>1. It has two inputs, a control input labelled 0 and a clock signal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b="1" dirty="0" smtClean="0"/>
              <a:t>clock</a:t>
            </a:r>
            <a:r>
              <a:rPr lang="en-GB" sz="2000" dirty="0" smtClean="0"/>
              <a:t> or </a:t>
            </a:r>
            <a:r>
              <a:rPr lang="en-GB" sz="2000" b="1" dirty="0" smtClean="0"/>
              <a:t>oscillator</a:t>
            </a:r>
            <a:r>
              <a:rPr lang="en-GB" sz="2000" dirty="0" smtClean="0"/>
              <a:t> is another type of sequential circuit that changes state at regular time intervals,</a:t>
            </a:r>
          </a:p>
          <a:p>
            <a:pPr marL="0" indent="0">
              <a:buNone/>
            </a:pPr>
            <a:r>
              <a:rPr lang="en-GB" sz="2000" dirty="0" smtClean="0"/>
              <a:t>Clocks </a:t>
            </a:r>
            <a:r>
              <a:rPr lang="en-GB" sz="2000" dirty="0"/>
              <a:t>are needed to synchronise the change of state of flip flop circuits.</a:t>
            </a:r>
            <a:endParaRPr lang="en-GB" sz="11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973" t="43553" r="30268" b="36098"/>
          <a:stretch/>
        </p:blipFill>
        <p:spPr>
          <a:xfrm>
            <a:off x="1331639" y="4293096"/>
            <a:ext cx="594957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68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D-type flip-flops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dirty="0" smtClean="0"/>
              <a:t>D</a:t>
            </a:r>
            <a:r>
              <a:rPr lang="en-GB" sz="2400" dirty="0"/>
              <a:t>-</a:t>
            </a:r>
            <a:r>
              <a:rPr lang="en-GB" sz="2400" dirty="0" smtClean="0"/>
              <a:t>type flip-flop (D </a:t>
            </a:r>
            <a:r>
              <a:rPr lang="en-GB" sz="2400" dirty="0"/>
              <a:t>stands for Data or Delay) is a positive </a:t>
            </a:r>
            <a:r>
              <a:rPr lang="en-GB" sz="2400" b="1" dirty="0"/>
              <a:t>edge-triggered </a:t>
            </a:r>
            <a:r>
              <a:rPr lang="en-GB" sz="2400" b="1" dirty="0" smtClean="0"/>
              <a:t>flip-flop</a:t>
            </a:r>
            <a:r>
              <a:rPr lang="en-GB" sz="2400" dirty="0"/>
              <a:t>, meaning that </a:t>
            </a:r>
            <a:r>
              <a:rPr lang="en-GB" sz="2400" dirty="0" smtClean="0"/>
              <a:t>it can </a:t>
            </a:r>
            <a:r>
              <a:rPr lang="en-GB" sz="2400" dirty="0"/>
              <a:t>only change the output value from 1 to 0 or vice versa when the clock is at a rising or positive </a:t>
            </a:r>
            <a:r>
              <a:rPr lang="en-GB" sz="2400" dirty="0" smtClean="0"/>
              <a:t>edge, i.e</a:t>
            </a:r>
            <a:r>
              <a:rPr lang="en-GB" sz="2400" dirty="0"/>
              <a:t>. at the beginning of a clock period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When the clock is not at a positive edge, the input value is held and does not change. The </a:t>
            </a:r>
            <a:r>
              <a:rPr lang="en-GB" sz="2400" dirty="0" smtClean="0"/>
              <a:t>flip-flop circuit </a:t>
            </a:r>
            <a:r>
              <a:rPr lang="en-GB" sz="2400" dirty="0"/>
              <a:t>is </a:t>
            </a:r>
            <a:r>
              <a:rPr lang="en-GB" sz="2400" b="1" dirty="0" smtClean="0"/>
              <a:t>important </a:t>
            </a:r>
            <a:r>
              <a:rPr lang="en-GB" sz="2400" b="1" dirty="0"/>
              <a:t>because it can be used as a memory cell to store the state of a bit.</a:t>
            </a:r>
            <a:endParaRPr lang="en-GB" sz="1050" b="1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294" t="63984" r="32481" b="23220"/>
          <a:stretch/>
        </p:blipFill>
        <p:spPr>
          <a:xfrm>
            <a:off x="1259632" y="3429000"/>
            <a:ext cx="5760640" cy="14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83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D-type flip-flops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Output Q only takes on a new value if the value at D has changed at the point of a clock pulse.</a:t>
            </a:r>
          </a:p>
          <a:p>
            <a:pPr marL="0" indent="0">
              <a:buNone/>
            </a:pPr>
            <a:r>
              <a:rPr lang="en-GB" dirty="0"/>
              <a:t>This means that the clock pulse will freeze or 'store' the input value at D until the next clock pulse.</a:t>
            </a:r>
          </a:p>
          <a:p>
            <a:pPr marL="0" indent="0">
              <a:buNone/>
            </a:pPr>
            <a:r>
              <a:rPr lang="en-GB" dirty="0"/>
              <a:t>If D remains the same on the next clock pulse, the flip-flop will hold the same value.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21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72443</TotalTime>
  <Words>761</Words>
  <Application>Microsoft Office PowerPoint</Application>
  <PresentationFormat>On-screen Show (4:3)</PresentationFormat>
  <Paragraphs>114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Symbol</vt:lpstr>
      <vt:lpstr>Tw Cen MT</vt:lpstr>
      <vt:lpstr>Wingdings</vt:lpstr>
      <vt:lpstr>Wingdings 2</vt:lpstr>
      <vt:lpstr>Median</vt:lpstr>
      <vt:lpstr>Flip Flops and Adders</vt:lpstr>
      <vt:lpstr>Adders and D-type flip-flops</vt:lpstr>
      <vt:lpstr>Full adders</vt:lpstr>
      <vt:lpstr>Concatenating full adders</vt:lpstr>
      <vt:lpstr>Challenge</vt:lpstr>
      <vt:lpstr>Challenge</vt:lpstr>
      <vt:lpstr>D-type flip-flops</vt:lpstr>
      <vt:lpstr>D-type flip-flops</vt:lpstr>
      <vt:lpstr>D-type flip-flops</vt:lpstr>
      <vt:lpstr>The use of a D type flip flop as a memory unit</vt:lpstr>
      <vt:lpstr>The use of a D type flip flop as a memory unit</vt:lpstr>
      <vt:lpstr>Challenge</vt:lpstr>
      <vt:lpstr>Challenge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634</cp:revision>
  <dcterms:created xsi:type="dcterms:W3CDTF">2014-06-23T10:47:17Z</dcterms:created>
  <dcterms:modified xsi:type="dcterms:W3CDTF">2019-03-22T22:35:10Z</dcterms:modified>
</cp:coreProperties>
</file>