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329" r:id="rId3"/>
    <p:sldId id="330" r:id="rId4"/>
    <p:sldId id="331" r:id="rId5"/>
    <p:sldId id="326" r:id="rId6"/>
    <p:sldId id="325" r:id="rId7"/>
    <p:sldId id="327" r:id="rId8"/>
    <p:sldId id="32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1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3728" autoAdjust="0"/>
  </p:normalViewPr>
  <p:slideViewPr>
    <p:cSldViewPr>
      <p:cViewPr varScale="1">
        <p:scale>
          <a:sx n="73" d="100"/>
          <a:sy n="73" d="100"/>
        </p:scale>
        <p:origin x="132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27/10/2017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746930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1624439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17701092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30379367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818315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134936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2746249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27/10/2017</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27/10/2017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27/10/2017</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27/10/2017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27/10/2017</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27/10/2017</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27/10/2017</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27/10/2017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27/10/2017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27/10/2017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27/10/2017</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27/10/2017</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7704" y="4005064"/>
            <a:ext cx="6552728" cy="1828800"/>
          </a:xfrm>
        </p:spPr>
        <p:txBody>
          <a:bodyPr>
            <a:normAutofit/>
          </a:bodyPr>
          <a:lstStyle/>
          <a:p>
            <a:r>
              <a:rPr lang="en-GB" b="1" cap="none" dirty="0"/>
              <a:t>Procedural languages</a:t>
            </a:r>
            <a:endParaRPr lang="en-GB" sz="4800" cap="none" dirty="0"/>
          </a:p>
        </p:txBody>
      </p:sp>
      <p:sp>
        <p:nvSpPr>
          <p:cNvPr id="3" name="Subtitle 2"/>
          <p:cNvSpPr>
            <a:spLocks noGrp="1"/>
          </p:cNvSpPr>
          <p:nvPr>
            <p:ph type="subTitle" idx="1"/>
          </p:nvPr>
        </p:nvSpPr>
        <p:spPr/>
        <p:txBody>
          <a:bodyPr/>
          <a:lstStyle/>
          <a:p>
            <a:r>
              <a:rPr lang="en-GB" sz="2800" dirty="0"/>
              <a:t>A Level Computer Science – Unit 1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b="1" dirty="0"/>
              <a:t>Procedural Languages </a:t>
            </a:r>
            <a:endParaRPr lang="en-GB" altLang="en-US" dirty="0"/>
          </a:p>
        </p:txBody>
      </p:sp>
      <p:sp>
        <p:nvSpPr>
          <p:cNvPr id="8195" name="Content Placeholder 2"/>
          <p:cNvSpPr>
            <a:spLocks noGrp="1"/>
          </p:cNvSpPr>
          <p:nvPr>
            <p:ph idx="1"/>
          </p:nvPr>
        </p:nvSpPr>
        <p:spPr>
          <a:xfrm>
            <a:off x="251520" y="1600200"/>
            <a:ext cx="8712968" cy="4997152"/>
          </a:xfrm>
        </p:spPr>
        <p:txBody>
          <a:bodyPr>
            <a:normAutofit fontScale="70000" lnSpcReduction="20000"/>
          </a:bodyPr>
          <a:lstStyle/>
          <a:p>
            <a:pPr marL="0" indent="0">
              <a:buNone/>
            </a:pPr>
            <a:r>
              <a:rPr lang="en-GB" i="1" dirty="0"/>
              <a:t>With procedural languages, you code specific instructions for the computer to carry out - it is all about the 'do-this, then-this, then-this' style of programming.</a:t>
            </a:r>
            <a:endParaRPr lang="en-GB" dirty="0"/>
          </a:p>
          <a:p>
            <a:r>
              <a:rPr lang="en-GB" dirty="0"/>
              <a:t>This is one of the commonest programming paradigms in use.</a:t>
            </a:r>
          </a:p>
          <a:p>
            <a:r>
              <a:rPr lang="en-GB" dirty="0"/>
              <a:t>The main points to know about procedural programming languages are:</a:t>
            </a:r>
          </a:p>
          <a:p>
            <a:pPr marL="0" indent="0">
              <a:buNone/>
            </a:pPr>
            <a:r>
              <a:rPr lang="en-GB" b="1" dirty="0"/>
              <a:t>Imperative Languages</a:t>
            </a:r>
          </a:p>
          <a:p>
            <a:r>
              <a:rPr lang="en-GB" dirty="0"/>
              <a:t>They are sometimes called imperative languages. Imperative means 'to give orders, or instructions' and so procedural languages are all about telling the computer what to do, step by step.</a:t>
            </a:r>
          </a:p>
          <a:p>
            <a:pPr marL="0" indent="0">
              <a:buNone/>
            </a:pPr>
            <a:r>
              <a:rPr lang="en-GB" b="1" dirty="0"/>
              <a:t>Sequential instructions</a:t>
            </a:r>
          </a:p>
          <a:p>
            <a:r>
              <a:rPr lang="en-GB" dirty="0"/>
              <a:t>All imperative languages lay out their instructions in sequence.</a:t>
            </a:r>
          </a:p>
          <a:p>
            <a:pPr marL="0" indent="0">
              <a:buNone/>
            </a:pPr>
            <a:r>
              <a:rPr lang="en-GB" b="1" dirty="0"/>
              <a:t>3rd generation languages</a:t>
            </a:r>
          </a:p>
          <a:p>
            <a:r>
              <a:rPr lang="en-GB" dirty="0"/>
              <a:t>Procedural languages are examples of 3rd generation languages.</a:t>
            </a:r>
          </a:p>
          <a:p>
            <a:r>
              <a:rPr lang="en-GB" dirty="0"/>
              <a:t>It is now many decades since the first computer language was created. Third generation languages make it easier for people to read and understand the code. This is done by using ideas such as naming variables and using functions or subroutines to partition the code into manageable chunks.</a:t>
            </a:r>
          </a:p>
        </p:txBody>
      </p:sp>
    </p:spTree>
    <p:extLst>
      <p:ext uri="{BB962C8B-B14F-4D97-AF65-F5344CB8AC3E}">
        <p14:creationId xmlns:p14="http://schemas.microsoft.com/office/powerpoint/2010/main" val="4190156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b="1" dirty="0"/>
              <a:t>Procedural Languages </a:t>
            </a:r>
            <a:endParaRPr lang="en-GB" altLang="en-US" dirty="0"/>
          </a:p>
        </p:txBody>
      </p:sp>
      <p:sp>
        <p:nvSpPr>
          <p:cNvPr id="8195" name="Content Placeholder 2"/>
          <p:cNvSpPr>
            <a:spLocks noGrp="1"/>
          </p:cNvSpPr>
          <p:nvPr>
            <p:ph idx="1"/>
          </p:nvPr>
        </p:nvSpPr>
        <p:spPr>
          <a:xfrm>
            <a:off x="251520" y="1600200"/>
            <a:ext cx="8712968" cy="4997152"/>
          </a:xfrm>
        </p:spPr>
        <p:txBody>
          <a:bodyPr>
            <a:normAutofit/>
          </a:bodyPr>
          <a:lstStyle/>
          <a:p>
            <a:pPr marL="0" indent="0">
              <a:buNone/>
            </a:pPr>
            <a:r>
              <a:rPr lang="en-GB" b="1" dirty="0"/>
              <a:t>Pros</a:t>
            </a:r>
          </a:p>
          <a:p>
            <a:r>
              <a:rPr lang="en-GB" dirty="0"/>
              <a:t>Excellent for general purpose programming</a:t>
            </a:r>
          </a:p>
          <a:p>
            <a:r>
              <a:rPr lang="en-GB" dirty="0"/>
              <a:t>Many books and references available on well-tried and tested coding algorithms - no need to re-invent the wheel.</a:t>
            </a:r>
          </a:p>
          <a:p>
            <a:r>
              <a:rPr lang="en-GB" dirty="0"/>
              <a:t>Good level of control without having to know precise target CPU details - unlike low level languages</a:t>
            </a:r>
          </a:p>
          <a:p>
            <a:r>
              <a:rPr lang="en-GB" dirty="0"/>
              <a:t>Portable source code - use a different compiler to target a different CPU</a:t>
            </a:r>
          </a:p>
          <a:p>
            <a:pPr marL="0" indent="0">
              <a:buNone/>
            </a:pPr>
            <a:endParaRPr lang="en-GB" dirty="0"/>
          </a:p>
        </p:txBody>
      </p:sp>
    </p:spTree>
    <p:extLst>
      <p:ext uri="{BB962C8B-B14F-4D97-AF65-F5344CB8AC3E}">
        <p14:creationId xmlns:p14="http://schemas.microsoft.com/office/powerpoint/2010/main" val="2081084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b="1" dirty="0"/>
              <a:t>Procedural Languages </a:t>
            </a:r>
            <a:endParaRPr lang="en-GB" altLang="en-US" dirty="0"/>
          </a:p>
        </p:txBody>
      </p:sp>
      <p:sp>
        <p:nvSpPr>
          <p:cNvPr id="8195" name="Content Placeholder 2"/>
          <p:cNvSpPr>
            <a:spLocks noGrp="1"/>
          </p:cNvSpPr>
          <p:nvPr>
            <p:ph idx="1"/>
          </p:nvPr>
        </p:nvSpPr>
        <p:spPr>
          <a:xfrm>
            <a:off x="251520" y="1600200"/>
            <a:ext cx="8712968" cy="4997152"/>
          </a:xfrm>
        </p:spPr>
        <p:txBody>
          <a:bodyPr>
            <a:normAutofit fontScale="85000" lnSpcReduction="20000"/>
          </a:bodyPr>
          <a:lstStyle/>
          <a:p>
            <a:pPr marL="0" indent="0">
              <a:buNone/>
            </a:pPr>
            <a:r>
              <a:rPr lang="en-GB" b="1" dirty="0" smtClean="0"/>
              <a:t>Cons</a:t>
            </a:r>
            <a:endParaRPr lang="en-GB" b="1" dirty="0"/>
          </a:p>
          <a:p>
            <a:r>
              <a:rPr lang="en-GB" dirty="0"/>
              <a:t>As there are so many procedural languages, a programmer tends to have to specialise in a particular language in order to get work. A COBOL specialist has a different clientele to a 'C' specialist.</a:t>
            </a:r>
          </a:p>
          <a:p>
            <a:r>
              <a:rPr lang="en-GB" dirty="0"/>
              <a:t>Need to be very precise and knowledgeable about programming instructions, and so a fully de-bugged working program takes more time to put together compared to fourth generation languages such as Simulink.</a:t>
            </a:r>
          </a:p>
          <a:p>
            <a:r>
              <a:rPr lang="en-GB" dirty="0"/>
              <a:t>Not as efficient as hand-crafted source code written in a low level language</a:t>
            </a:r>
          </a:p>
          <a:p>
            <a:r>
              <a:rPr lang="en-GB" dirty="0"/>
              <a:t>Poor at handling fuzzy conditions as found in Artificial Intelligence applications - unlike declarative languages such as PROLOG.</a:t>
            </a:r>
          </a:p>
          <a:p>
            <a:pPr marL="0" indent="0">
              <a:buNone/>
            </a:pPr>
            <a:endParaRPr lang="en-GB" dirty="0"/>
          </a:p>
        </p:txBody>
      </p:sp>
    </p:spTree>
    <p:extLst>
      <p:ext uri="{BB962C8B-B14F-4D97-AF65-F5344CB8AC3E}">
        <p14:creationId xmlns:p14="http://schemas.microsoft.com/office/powerpoint/2010/main" val="2935811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b="1" dirty="0"/>
              <a:t>Procedural Languages </a:t>
            </a:r>
            <a:endParaRPr lang="en-GB" altLang="en-US" dirty="0"/>
          </a:p>
        </p:txBody>
      </p:sp>
      <p:pic>
        <p:nvPicPr>
          <p:cNvPr id="1026" name="Picture 2" descr="Image result for procedural langu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1700808"/>
            <a:ext cx="7200800" cy="48697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7383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b="1" dirty="0"/>
              <a:t>Procedural Languages </a:t>
            </a:r>
            <a:endParaRPr lang="en-GB" altLang="en-US" dirty="0"/>
          </a:p>
        </p:txBody>
      </p:sp>
      <p:sp>
        <p:nvSpPr>
          <p:cNvPr id="8195" name="Content Placeholder 2"/>
          <p:cNvSpPr>
            <a:spLocks noGrp="1"/>
          </p:cNvSpPr>
          <p:nvPr>
            <p:ph idx="1"/>
          </p:nvPr>
        </p:nvSpPr>
        <p:spPr>
          <a:xfrm>
            <a:off x="251520" y="1600200"/>
            <a:ext cx="8712968" cy="4495800"/>
          </a:xfrm>
        </p:spPr>
        <p:txBody>
          <a:bodyPr>
            <a:normAutofit/>
          </a:bodyPr>
          <a:lstStyle/>
          <a:p>
            <a:r>
              <a:rPr lang="en-GB" dirty="0"/>
              <a:t>A procedural language has </a:t>
            </a:r>
            <a:r>
              <a:rPr lang="en-GB" dirty="0" smtClean="0"/>
              <a:t>built-in </a:t>
            </a:r>
            <a:r>
              <a:rPr lang="en-GB" dirty="0"/>
              <a:t>data types such as integer, real or </a:t>
            </a:r>
            <a:r>
              <a:rPr lang="en-GB" dirty="0" smtClean="0"/>
              <a:t>floating </a:t>
            </a:r>
            <a:r>
              <a:rPr lang="en-GB" dirty="0"/>
              <a:t>point </a:t>
            </a:r>
            <a:r>
              <a:rPr lang="en-GB" dirty="0" smtClean="0"/>
              <a:t>numbers, character</a:t>
            </a:r>
            <a:r>
              <a:rPr lang="en-GB" dirty="0"/>
              <a:t>, Boolean and string. In addition, it typically has </a:t>
            </a:r>
            <a:r>
              <a:rPr lang="en-GB" b="1" dirty="0"/>
              <a:t>data structures </a:t>
            </a:r>
            <a:r>
              <a:rPr lang="en-GB" dirty="0"/>
              <a:t>such as </a:t>
            </a:r>
            <a:r>
              <a:rPr lang="en-GB" b="1" dirty="0"/>
              <a:t>array </a:t>
            </a:r>
            <a:r>
              <a:rPr lang="en-GB" dirty="0"/>
              <a:t>and </a:t>
            </a:r>
            <a:r>
              <a:rPr lang="en-GB" b="1" dirty="0"/>
              <a:t>record.</a:t>
            </a:r>
          </a:p>
          <a:p>
            <a:r>
              <a:rPr lang="en-GB" dirty="0"/>
              <a:t>Programmers can define their own abstract data types such as queue, stack, tree, or hash table </a:t>
            </a:r>
            <a:r>
              <a:rPr lang="en-GB" dirty="0" smtClean="0"/>
              <a:t>all of </a:t>
            </a:r>
            <a:r>
              <a:rPr lang="en-GB" dirty="0"/>
              <a:t>which you will study during this course.</a:t>
            </a:r>
            <a:endParaRPr lang="en-GB" altLang="en-US" sz="2000" dirty="0"/>
          </a:p>
        </p:txBody>
      </p:sp>
    </p:spTree>
    <p:extLst>
      <p:ext uri="{BB962C8B-B14F-4D97-AF65-F5344CB8AC3E}">
        <p14:creationId xmlns:p14="http://schemas.microsoft.com/office/powerpoint/2010/main" val="577912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b="1" dirty="0"/>
              <a:t>Procedural Languages </a:t>
            </a:r>
            <a:endParaRPr lang="en-GB" altLang="en-US" dirty="0"/>
          </a:p>
        </p:txBody>
      </p:sp>
      <p:sp>
        <p:nvSpPr>
          <p:cNvPr id="8195" name="Content Placeholder 2"/>
          <p:cNvSpPr>
            <a:spLocks noGrp="1"/>
          </p:cNvSpPr>
          <p:nvPr>
            <p:ph idx="1"/>
          </p:nvPr>
        </p:nvSpPr>
        <p:spPr>
          <a:xfrm>
            <a:off x="251520" y="1600200"/>
            <a:ext cx="8712968" cy="4495800"/>
          </a:xfrm>
        </p:spPr>
        <p:txBody>
          <a:bodyPr>
            <a:normAutofit/>
          </a:bodyPr>
          <a:lstStyle/>
          <a:p>
            <a:r>
              <a:rPr lang="en-GB" dirty="0"/>
              <a:t>Consider an abstract data structure such as a stack. This can be visualised like a stack of </a:t>
            </a:r>
            <a:r>
              <a:rPr lang="en-GB" dirty="0" smtClean="0"/>
              <a:t>plates. You </a:t>
            </a:r>
            <a:r>
              <a:rPr lang="en-GB" dirty="0"/>
              <a:t>can only add an item to the top of a stack, and you can only remove an item from the top</a:t>
            </a:r>
            <a:r>
              <a:rPr lang="en-GB" dirty="0" smtClean="0"/>
              <a:t>.</a:t>
            </a:r>
          </a:p>
          <a:p>
            <a:r>
              <a:rPr lang="en-GB" dirty="0"/>
              <a:t>The programmer might decide there is a limit to how large the stack is allowed to get, so you can't </a:t>
            </a:r>
            <a:r>
              <a:rPr lang="en-GB" dirty="0" smtClean="0"/>
              <a:t>add to </a:t>
            </a:r>
            <a:r>
              <a:rPr lang="en-GB" dirty="0"/>
              <a:t>a full stack, and obviously, you can't remove an item from an empty stack.</a:t>
            </a:r>
            <a:endParaRPr lang="en-GB" altLang="en-US" sz="2000" dirty="0"/>
          </a:p>
        </p:txBody>
      </p:sp>
    </p:spTree>
    <p:extLst>
      <p:ext uri="{BB962C8B-B14F-4D97-AF65-F5344CB8AC3E}">
        <p14:creationId xmlns:p14="http://schemas.microsoft.com/office/powerpoint/2010/main" val="4142189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b="1" dirty="0"/>
              <a:t>Procedural Languages </a:t>
            </a:r>
            <a:endParaRPr lang="en-GB" altLang="en-US" dirty="0"/>
          </a:p>
        </p:txBody>
      </p:sp>
      <p:sp>
        <p:nvSpPr>
          <p:cNvPr id="8195" name="Content Placeholder 2"/>
          <p:cNvSpPr>
            <a:spLocks noGrp="1"/>
          </p:cNvSpPr>
          <p:nvPr>
            <p:ph idx="1"/>
          </p:nvPr>
        </p:nvSpPr>
        <p:spPr>
          <a:xfrm>
            <a:off x="251520" y="1600200"/>
            <a:ext cx="8712968" cy="4997152"/>
          </a:xfrm>
        </p:spPr>
        <p:txBody>
          <a:bodyPr>
            <a:normAutofit fontScale="92500" lnSpcReduction="20000"/>
          </a:bodyPr>
          <a:lstStyle/>
          <a:p>
            <a:r>
              <a:rPr lang="en-GB" dirty="0"/>
              <a:t>This abstract data structure can be implemented in different ways. In Python, it could be </a:t>
            </a:r>
            <a:r>
              <a:rPr lang="en-GB" dirty="0" smtClean="0"/>
              <a:t>implemented with </a:t>
            </a:r>
            <a:r>
              <a:rPr lang="en-GB" dirty="0"/>
              <a:t>the built-in list data structure. </a:t>
            </a:r>
            <a:r>
              <a:rPr lang="en-GB" dirty="0" smtClean="0"/>
              <a:t>The </a:t>
            </a:r>
            <a:r>
              <a:rPr lang="en-GB" dirty="0"/>
              <a:t>important thing is, that someone using this data structure should not need to know how it </a:t>
            </a:r>
            <a:r>
              <a:rPr lang="en-GB" dirty="0" smtClean="0"/>
              <a:t>is implemented</a:t>
            </a:r>
            <a:r>
              <a:rPr lang="en-GB" dirty="0"/>
              <a:t>, any more than they need to know how a square root is worked out when they press the </a:t>
            </a:r>
            <a:r>
              <a:rPr lang="en-GB" dirty="0" smtClean="0"/>
              <a:t>V(square </a:t>
            </a:r>
            <a:r>
              <a:rPr lang="en-GB" dirty="0"/>
              <a:t>root) button on a calculator. All the user needs to know is the state and behaviour of </a:t>
            </a:r>
            <a:r>
              <a:rPr lang="en-GB" dirty="0" smtClean="0"/>
              <a:t>the data </a:t>
            </a:r>
            <a:r>
              <a:rPr lang="en-GB" dirty="0"/>
              <a:t>structure</a:t>
            </a:r>
            <a:r>
              <a:rPr lang="en-GB" dirty="0" smtClean="0"/>
              <a:t>.</a:t>
            </a:r>
          </a:p>
          <a:p>
            <a:endParaRPr lang="en-GB" dirty="0"/>
          </a:p>
          <a:p>
            <a:r>
              <a:rPr lang="en-GB" dirty="0"/>
              <a:t>Clearly, it is a waste of time for every programmer who needs to use a stack to have to decide how </a:t>
            </a:r>
            <a:r>
              <a:rPr lang="en-GB" dirty="0" smtClean="0"/>
              <a:t>to implement </a:t>
            </a:r>
            <a:r>
              <a:rPr lang="en-GB" dirty="0"/>
              <a:t>it and write their own subroutines to add and remove items from it. This is where an </a:t>
            </a:r>
            <a:r>
              <a:rPr lang="en-GB" dirty="0" smtClean="0"/>
              <a:t>object oriented approach </a:t>
            </a:r>
            <a:r>
              <a:rPr lang="en-GB" dirty="0"/>
              <a:t>comes in.</a:t>
            </a:r>
            <a:endParaRPr lang="en-GB" altLang="en-US" sz="2000" dirty="0"/>
          </a:p>
        </p:txBody>
      </p:sp>
    </p:spTree>
    <p:extLst>
      <p:ext uri="{BB962C8B-B14F-4D97-AF65-F5344CB8AC3E}">
        <p14:creationId xmlns:p14="http://schemas.microsoft.com/office/powerpoint/2010/main" val="250694838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46450</TotalTime>
  <Words>631</Words>
  <Application>Microsoft Office PowerPoint</Application>
  <PresentationFormat>On-screen Show (4:3)</PresentationFormat>
  <Paragraphs>36</Paragraphs>
  <Slides>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Tw Cen MT</vt:lpstr>
      <vt:lpstr>Wingdings</vt:lpstr>
      <vt:lpstr>Wingdings 2</vt:lpstr>
      <vt:lpstr>Median</vt:lpstr>
      <vt:lpstr>Procedural languages</vt:lpstr>
      <vt:lpstr>Procedural Languages </vt:lpstr>
      <vt:lpstr>Procedural Languages </vt:lpstr>
      <vt:lpstr>Procedural Languages </vt:lpstr>
      <vt:lpstr>Procedural Languages </vt:lpstr>
      <vt:lpstr>Procedural Languages </vt:lpstr>
      <vt:lpstr>Procedural Languages </vt:lpstr>
      <vt:lpstr>Procedural Languages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R Lofthouse</cp:lastModifiedBy>
  <cp:revision>545</cp:revision>
  <dcterms:created xsi:type="dcterms:W3CDTF">2014-06-23T10:47:17Z</dcterms:created>
  <dcterms:modified xsi:type="dcterms:W3CDTF">2017-10-27T22:54:15Z</dcterms:modified>
</cp:coreProperties>
</file>