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387" autoAdjust="0"/>
  </p:normalViewPr>
  <p:slideViewPr>
    <p:cSldViewPr>
      <p:cViewPr varScale="1">
        <p:scale>
          <a:sx n="59" d="100"/>
          <a:sy n="59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cap="none" smtClean="0"/>
              <a:t>Convert Binary, Dec, Hex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Data Types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The hexadecimal number system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The hexadecimal system, often referred to as simply </a:t>
            </a:r>
            <a:r>
              <a:rPr lang="en-GB" sz="2000" i="1" dirty="0"/>
              <a:t>'hex', </a:t>
            </a:r>
            <a:r>
              <a:rPr lang="en-GB" sz="2000" dirty="0"/>
              <a:t>uses a base of 16 as follows:</a:t>
            </a:r>
            <a:endParaRPr lang="en-GB" sz="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973" t="15376" r="28607" b="4891"/>
          <a:stretch/>
        </p:blipFill>
        <p:spPr>
          <a:xfrm>
            <a:off x="2915816" y="2060848"/>
            <a:ext cx="358439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5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Converting from binary to hexadecimal and vice versa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To convert a binary number to hexadecimal, split the binary number into groups of 4 binary digits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r>
              <a:rPr lang="en-GB" sz="2400" dirty="0"/>
              <a:t>The hex representation of 0011 1010 1111 1010 is therefore 3AF9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/>
              <a:t>To </a:t>
            </a:r>
            <a:r>
              <a:rPr lang="en-GB" sz="2400" i="1" dirty="0"/>
              <a:t>convert </a:t>
            </a:r>
            <a:r>
              <a:rPr lang="en-GB" sz="2400" dirty="0"/>
              <a:t>from hex to binary, perform this operation in reverse by grouping the bits in groups of 4 </a:t>
            </a:r>
            <a:r>
              <a:rPr lang="en-GB" sz="2400" dirty="0" smtClean="0"/>
              <a:t>and translating </a:t>
            </a:r>
            <a:r>
              <a:rPr lang="en-GB" sz="2400" dirty="0"/>
              <a:t>each group into binary. For example, to convert the number </a:t>
            </a:r>
            <a:r>
              <a:rPr lang="en-GB" sz="2400" dirty="0" smtClean="0"/>
              <a:t>23</a:t>
            </a:r>
            <a:r>
              <a:rPr lang="en-GB" sz="1400" dirty="0" smtClean="0"/>
              <a:t>16  </a:t>
            </a:r>
            <a:r>
              <a:rPr lang="en-GB" sz="2400" dirty="0" smtClean="0"/>
              <a:t>to </a:t>
            </a:r>
            <a:r>
              <a:rPr lang="en-GB" sz="2400" dirty="0"/>
              <a:t>binary:</a:t>
            </a:r>
            <a:endParaRPr lang="en-GB" sz="1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073219"/>
              </p:ext>
            </p:extLst>
          </p:nvPr>
        </p:nvGraphicFramePr>
        <p:xfrm>
          <a:off x="1331640" y="2564904"/>
          <a:ext cx="60960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865696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3941199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727765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019786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18367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Binary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065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03291"/>
              </p:ext>
            </p:extLst>
          </p:nvPr>
        </p:nvGraphicFramePr>
        <p:xfrm>
          <a:off x="1287218" y="5445224"/>
          <a:ext cx="594908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7270">
                  <a:extLst>
                    <a:ext uri="{9D8B030D-6E8A-4147-A177-3AD203B41FA5}">
                      <a16:colId xmlns:a16="http://schemas.microsoft.com/office/drawing/2014/main" val="4086569668"/>
                    </a:ext>
                  </a:extLst>
                </a:gridCol>
                <a:gridCol w="1487270">
                  <a:extLst>
                    <a:ext uri="{9D8B030D-6E8A-4147-A177-3AD203B41FA5}">
                      <a16:colId xmlns:a16="http://schemas.microsoft.com/office/drawing/2014/main" val="2839411997"/>
                    </a:ext>
                  </a:extLst>
                </a:gridCol>
                <a:gridCol w="1487270">
                  <a:extLst>
                    <a:ext uri="{9D8B030D-6E8A-4147-A177-3AD203B41FA5}">
                      <a16:colId xmlns:a16="http://schemas.microsoft.com/office/drawing/2014/main" val="3972776539"/>
                    </a:ext>
                  </a:extLst>
                </a:gridCol>
                <a:gridCol w="1487270">
                  <a:extLst>
                    <a:ext uri="{9D8B030D-6E8A-4147-A177-3AD203B41FA5}">
                      <a16:colId xmlns:a16="http://schemas.microsoft.com/office/drawing/2014/main" val="2818367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Binary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</a:t>
                      </a:r>
                      <a:r>
                        <a:rPr lang="en-GB" baseline="0" dirty="0" smtClean="0"/>
                        <a:t> 00100011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0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2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Converting from hexadecimal to denary and vice versa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3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i="1" dirty="0"/>
              <a:t>convert </a:t>
            </a:r>
            <a:r>
              <a:rPr lang="en-GB" dirty="0"/>
              <a:t>from hexadecimal to denary, remember that the left column now represents 16s and not </a:t>
            </a:r>
            <a:r>
              <a:rPr lang="en-GB" dirty="0" smtClean="0"/>
              <a:t>tens. For </a:t>
            </a:r>
            <a:r>
              <a:rPr lang="en-GB" dirty="0"/>
              <a:t>example, to </a:t>
            </a:r>
            <a:r>
              <a:rPr lang="en-GB" i="1" dirty="0"/>
              <a:t>convert </a:t>
            </a:r>
            <a:r>
              <a:rPr lang="en-GB" dirty="0" smtClean="0"/>
              <a:t>27</a:t>
            </a:r>
            <a:r>
              <a:rPr lang="en-GB" sz="2000" dirty="0" smtClean="0"/>
              <a:t>16 </a:t>
            </a:r>
            <a:r>
              <a:rPr lang="en-GB" dirty="0" smtClean="0"/>
              <a:t>to </a:t>
            </a:r>
            <a:r>
              <a:rPr lang="en-GB" dirty="0"/>
              <a:t>denary: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76452"/>
              </p:ext>
            </p:extLst>
          </p:nvPr>
        </p:nvGraphicFramePr>
        <p:xfrm>
          <a:off x="1140298" y="3371396"/>
          <a:ext cx="5519936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9984">
                  <a:extLst>
                    <a:ext uri="{9D8B030D-6E8A-4147-A177-3AD203B41FA5}">
                      <a16:colId xmlns:a16="http://schemas.microsoft.com/office/drawing/2014/main" val="4086569668"/>
                    </a:ext>
                  </a:extLst>
                </a:gridCol>
                <a:gridCol w="1379984">
                  <a:extLst>
                    <a:ext uri="{9D8B030D-6E8A-4147-A177-3AD203B41FA5}">
                      <a16:colId xmlns:a16="http://schemas.microsoft.com/office/drawing/2014/main" val="2839411997"/>
                    </a:ext>
                  </a:extLst>
                </a:gridCol>
                <a:gridCol w="1379984">
                  <a:extLst>
                    <a:ext uri="{9D8B030D-6E8A-4147-A177-3AD203B41FA5}">
                      <a16:colId xmlns:a16="http://schemas.microsoft.com/office/drawing/2014/main" val="3972776539"/>
                    </a:ext>
                  </a:extLst>
                </a:gridCol>
                <a:gridCol w="1379984">
                  <a:extLst>
                    <a:ext uri="{9D8B030D-6E8A-4147-A177-3AD203B41FA5}">
                      <a16:colId xmlns:a16="http://schemas.microsoft.com/office/drawing/2014/main" val="2625768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0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x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769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        +   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7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 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676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71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Converting from hexadecimal to denary and vice versa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3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To </a:t>
            </a:r>
            <a:r>
              <a:rPr lang="en-GB" i="1" dirty="0"/>
              <a:t>convert </a:t>
            </a:r>
            <a:r>
              <a:rPr lang="en-GB" dirty="0"/>
              <a:t>a denary number to hex, the easiest way is to first convert the denary number to binary </a:t>
            </a:r>
            <a:r>
              <a:rPr lang="en-GB" dirty="0" smtClean="0"/>
              <a:t>and then </a:t>
            </a:r>
            <a:r>
              <a:rPr lang="en-GB" dirty="0"/>
              <a:t>translate from binary to hex. For example, to </a:t>
            </a:r>
            <a:r>
              <a:rPr lang="en-GB" i="1" dirty="0"/>
              <a:t>convert </a:t>
            </a:r>
            <a:r>
              <a:rPr lang="en-GB" dirty="0" smtClean="0"/>
              <a:t>75</a:t>
            </a:r>
            <a:r>
              <a:rPr lang="en-GB" sz="2000" dirty="0" smtClean="0"/>
              <a:t>16</a:t>
            </a:r>
            <a:r>
              <a:rPr lang="en-GB" dirty="0" smtClean="0"/>
              <a:t> </a:t>
            </a:r>
            <a:r>
              <a:rPr lang="en-GB" dirty="0"/>
              <a:t>to hex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r>
              <a:rPr lang="en-GB" dirty="0"/>
              <a:t>Therefore </a:t>
            </a:r>
            <a:r>
              <a:rPr lang="en-GB" dirty="0" smtClean="0"/>
              <a:t>75</a:t>
            </a:r>
            <a:r>
              <a:rPr lang="en-GB" sz="2000" dirty="0" smtClean="0"/>
              <a:t>16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4B</a:t>
            </a:r>
            <a:r>
              <a:rPr lang="en-GB" sz="2000" dirty="0" smtClean="0"/>
              <a:t>16</a:t>
            </a:r>
            <a:r>
              <a:rPr lang="en-GB" dirty="0" smtClean="0"/>
              <a:t> </a:t>
            </a:r>
            <a:r>
              <a:rPr lang="en-GB" i="1" dirty="0"/>
              <a:t>(75/16 </a:t>
            </a:r>
            <a:r>
              <a:rPr lang="en-GB" dirty="0"/>
              <a:t>= 4 remainder 11 , or 4B, since 11 is B in hexadecimal.)</a:t>
            </a: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704074"/>
              </p:ext>
            </p:extLst>
          </p:nvPr>
        </p:nvGraphicFramePr>
        <p:xfrm>
          <a:off x="683570" y="3789040"/>
          <a:ext cx="7128792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408656966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3941199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7277653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2576875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7000551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7608093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692371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385994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77968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Binary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00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Hex</a:t>
                      </a:r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r>
                        <a:rPr lang="en-GB" baseline="0" dirty="0" smtClean="0"/>
                        <a:t>         </a:t>
                      </a:r>
                      <a:r>
                        <a:rPr lang="en-GB" dirty="0" smtClean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176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28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Why the hexadecimal number system is used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3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hexadecimal system is used as a shorthand for binary since it is simple to represent a byte in </a:t>
            </a:r>
            <a:r>
              <a:rPr lang="en-GB" sz="2400" dirty="0" smtClean="0"/>
              <a:t>just two </a:t>
            </a:r>
            <a:r>
              <a:rPr lang="en-GB" sz="2400" dirty="0"/>
              <a:t>digits, and fewer mistakes are likely to be made in writing a hex number than a string of binary digits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is easier for technicians and computer users to write or remember a hex number than a binary </a:t>
            </a:r>
            <a:r>
              <a:rPr lang="en-GB" sz="2400" dirty="0" smtClean="0"/>
              <a:t>number. Colour </a:t>
            </a:r>
            <a:r>
              <a:rPr lang="en-GB" sz="2400" dirty="0"/>
              <a:t>codes in images often use hexadecimal to represent the RGB values, as they are much easier </a:t>
            </a:r>
            <a:r>
              <a:rPr lang="en-GB" sz="2400" dirty="0" smtClean="0"/>
              <a:t>to remember </a:t>
            </a:r>
            <a:r>
              <a:rPr lang="en-GB" sz="2400" dirty="0"/>
              <a:t>than a 24-bit binary string. In the example </a:t>
            </a:r>
            <a:r>
              <a:rPr lang="en-GB" sz="2400" dirty="0" smtClean="0"/>
              <a:t>on</a:t>
            </a:r>
            <a:r>
              <a:rPr lang="en-GB" sz="2400" i="1" dirty="0" smtClean="0"/>
              <a:t> </a:t>
            </a:r>
            <a:r>
              <a:rPr lang="en-GB" sz="2400" dirty="0" smtClean="0"/>
              <a:t>the next slide </a:t>
            </a:r>
            <a:r>
              <a:rPr lang="en-GB" sz="2400" dirty="0"/>
              <a:t>#3640B2 represents </a:t>
            </a:r>
            <a:r>
              <a:rPr lang="en-GB" sz="2400" dirty="0" smtClean="0"/>
              <a:t>36</a:t>
            </a:r>
            <a:r>
              <a:rPr lang="en-GB" sz="1400" dirty="0" smtClean="0"/>
              <a:t>16</a:t>
            </a:r>
            <a:r>
              <a:rPr lang="en-GB" sz="1600" dirty="0" smtClean="0"/>
              <a:t> </a:t>
            </a:r>
            <a:r>
              <a:rPr lang="en-GB" sz="2400" dirty="0" smtClean="0"/>
              <a:t>for </a:t>
            </a:r>
            <a:r>
              <a:rPr lang="en-GB" sz="2400" dirty="0"/>
              <a:t>Red, </a:t>
            </a:r>
            <a:r>
              <a:rPr lang="en-GB" sz="2400" dirty="0" smtClean="0"/>
              <a:t>4D</a:t>
            </a:r>
            <a:r>
              <a:rPr lang="en-GB" sz="1400" dirty="0" smtClean="0"/>
              <a:t>16</a:t>
            </a:r>
            <a:r>
              <a:rPr lang="en-GB" sz="1400" dirty="0"/>
              <a:t> </a:t>
            </a:r>
            <a:r>
              <a:rPr lang="en-GB" sz="2400" dirty="0" smtClean="0"/>
              <a:t>for </a:t>
            </a:r>
            <a:r>
              <a:rPr lang="en-GB" sz="2400" dirty="0"/>
              <a:t>Green and </a:t>
            </a:r>
            <a:r>
              <a:rPr lang="en-GB" sz="2400" dirty="0" smtClean="0"/>
              <a:t>B2</a:t>
            </a:r>
            <a:r>
              <a:rPr lang="en-GB" sz="1400" dirty="0" smtClean="0"/>
              <a:t>16</a:t>
            </a:r>
            <a:r>
              <a:rPr lang="en-GB" sz="2400" dirty="0" smtClean="0"/>
              <a:t> </a:t>
            </a:r>
            <a:r>
              <a:rPr lang="en-GB" sz="2400" dirty="0"/>
              <a:t>for Blue values, which can be displayed or printed in the Colour Picker window </a:t>
            </a:r>
            <a:r>
              <a:rPr lang="en-GB" sz="2400" dirty="0" smtClean="0"/>
              <a:t>more</a:t>
            </a:r>
            <a:r>
              <a:rPr lang="en-GB" sz="2400" dirty="0"/>
              <a:t> </a:t>
            </a:r>
            <a:r>
              <a:rPr lang="en-GB" sz="2400" dirty="0" smtClean="0"/>
              <a:t>compactly </a:t>
            </a:r>
            <a:r>
              <a:rPr lang="en-GB" sz="2400" dirty="0"/>
              <a:t>than in binary.</a:t>
            </a:r>
            <a:endParaRPr lang="en-GB" sz="100" dirty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266671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Why the hexadecimal number system is used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545" t="17074" r="7023" b="19317"/>
          <a:stretch/>
        </p:blipFill>
        <p:spPr>
          <a:xfrm rot="21438925">
            <a:off x="477910" y="1741423"/>
            <a:ext cx="799288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15166</TotalTime>
  <Words>408</Words>
  <Application>Microsoft Office PowerPoint</Application>
  <PresentationFormat>On-screen Show (4:3)</PresentationFormat>
  <Paragraphs>112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Wingdings</vt:lpstr>
      <vt:lpstr>Wingdings 2</vt:lpstr>
      <vt:lpstr>Median</vt:lpstr>
      <vt:lpstr>Convert Binary, Dec, Hex</vt:lpstr>
      <vt:lpstr>The hexadecimal number system</vt:lpstr>
      <vt:lpstr>Converting from binary to hexadecimal and vice versa</vt:lpstr>
      <vt:lpstr>Converting from hexadecimal to denary and vice versa</vt:lpstr>
      <vt:lpstr>Converting from hexadecimal to denary and vice versa</vt:lpstr>
      <vt:lpstr>Why the hexadecimal number system is used</vt:lpstr>
      <vt:lpstr>Why the hexadecimal number system is used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411</cp:revision>
  <dcterms:created xsi:type="dcterms:W3CDTF">2014-06-23T10:47:17Z</dcterms:created>
  <dcterms:modified xsi:type="dcterms:W3CDTF">2018-07-25T00:01:12Z</dcterms:modified>
</cp:coreProperties>
</file>