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84" autoAdjust="0"/>
    <p:restoredTop sz="94660"/>
  </p:normalViewPr>
  <p:slideViewPr>
    <p:cSldViewPr snapToGrid="0">
      <p:cViewPr varScale="1">
        <p:scale>
          <a:sx n="113" d="100"/>
          <a:sy n="113" d="100"/>
        </p:scale>
        <p:origin x="510" y="108"/>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10/02/2016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29256349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10/02/2016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534430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10/02/2016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061429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10/02/2016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2016968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B43921-457F-42D7-9A5E-1FB398760551}" type="datetimeFigureOut">
              <a:rPr lang="en-GB" smtClean="0"/>
              <a:t>10/02/2016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20235709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9B43921-457F-42D7-9A5E-1FB398760551}" type="datetimeFigureOut">
              <a:rPr lang="en-GB" smtClean="0"/>
              <a:t>10/02/2016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11378960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9B43921-457F-42D7-9A5E-1FB398760551}" type="datetimeFigureOut">
              <a:rPr lang="en-GB" smtClean="0"/>
              <a:t>10/02/2016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88076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9B43921-457F-42D7-9A5E-1FB398760551}" type="datetimeFigureOut">
              <a:rPr lang="en-GB" smtClean="0"/>
              <a:t>10/02/2016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247785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43921-457F-42D7-9A5E-1FB398760551}" type="datetimeFigureOut">
              <a:rPr lang="en-GB" smtClean="0"/>
              <a:t>10/02/2016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680020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10/02/2016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631723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10/02/2016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167497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16" name="Picture 15"/>
          <p:cNvPicPr>
            <a:picLocks noChangeAspect="1"/>
          </p:cNvPicPr>
          <p:nvPr userDrawn="1"/>
        </p:nvPicPr>
        <p:blipFill rotWithShape="1">
          <a:blip r:embed="rId13" cstate="print">
            <a:extLst>
              <a:ext uri="{28A0092B-C50C-407E-A947-70E740481C1C}">
                <a14:useLocalDpi xmlns:a14="http://schemas.microsoft.com/office/drawing/2010/main" val="0"/>
              </a:ext>
            </a:extLst>
          </a:blip>
          <a:srcRect l="18478"/>
          <a:stretch/>
        </p:blipFill>
        <p:spPr>
          <a:xfrm>
            <a:off x="0" y="-22878"/>
            <a:ext cx="12191999" cy="1337328"/>
          </a:xfrm>
          <a:prstGeom prst="rect">
            <a:avLst/>
          </a:prstGeom>
        </p:spPr>
      </p:pic>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B43921-457F-42D7-9A5E-1FB398760551}" type="datetimeFigureOut">
              <a:rPr lang="en-GB" smtClean="0"/>
              <a:t>10/02/2016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1C0A8E-E8C2-469C-905E-C6857145D775}" type="slidenum">
              <a:rPr lang="en-GB" smtClean="0"/>
              <a:t>‹#›</a:t>
            </a:fld>
            <a:endParaRPr lang="en-GB"/>
          </a:p>
        </p:txBody>
      </p:sp>
      <p:cxnSp>
        <p:nvCxnSpPr>
          <p:cNvPr id="14" name="Straight Connector 13"/>
          <p:cNvCxnSpPr/>
          <p:nvPr userDrawn="1"/>
        </p:nvCxnSpPr>
        <p:spPr>
          <a:xfrm>
            <a:off x="0" y="1314450"/>
            <a:ext cx="121920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pic>
        <p:nvPicPr>
          <p:cNvPr id="62" name="Picture 61"/>
          <p:cNvPicPr>
            <a:picLocks noChangeAspect="1"/>
          </p:cNvPicPr>
          <p:nvPr userDrawn="1"/>
        </p:nvPicPr>
        <p:blipFill>
          <a:blip r:embed="rId1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6253601"/>
            <a:ext cx="1225454" cy="604399"/>
          </a:xfrm>
          <a:prstGeom prst="rect">
            <a:avLst/>
          </a:prstGeom>
        </p:spPr>
      </p:pic>
    </p:spTree>
    <p:extLst>
      <p:ext uri="{BB962C8B-B14F-4D97-AF65-F5344CB8AC3E}">
        <p14:creationId xmlns:p14="http://schemas.microsoft.com/office/powerpoint/2010/main" val="2895393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a:solidFill>
                  <a:srgbClr val="C00000"/>
                </a:solidFill>
              </a:rPr>
              <a:t>Characteristics of networks and the importance of protocols and standards</a:t>
            </a:r>
            <a:endParaRPr lang="en-GB" dirty="0">
              <a:solidFill>
                <a:srgbClr val="C00000"/>
              </a:solidFill>
            </a:endParaRPr>
          </a:p>
        </p:txBody>
      </p:sp>
      <p:sp>
        <p:nvSpPr>
          <p:cNvPr id="7" name="Rectangle 6"/>
          <p:cNvSpPr/>
          <p:nvPr/>
        </p:nvSpPr>
        <p:spPr>
          <a:xfrm>
            <a:off x="0" y="0"/>
            <a:ext cx="12192000" cy="461665"/>
          </a:xfrm>
          <a:prstGeom prst="rect">
            <a:avLst/>
          </a:prstGeom>
        </p:spPr>
        <p:txBody>
          <a:bodyPr wrap="square">
            <a:spAutoFit/>
          </a:bodyPr>
          <a:lstStyle/>
          <a:p>
            <a:r>
              <a:rPr lang="en-GB" sz="2400" b="1" dirty="0" smtClean="0">
                <a:solidFill>
                  <a:srgbClr val="C00000"/>
                </a:solidFill>
              </a:rPr>
              <a:t>Networks</a:t>
            </a:r>
            <a:endParaRPr lang="en-GB" sz="2400" dirty="0">
              <a:solidFill>
                <a:srgbClr val="C00000"/>
              </a:solidFill>
            </a:endParaRPr>
          </a:p>
        </p:txBody>
      </p:sp>
      <p:sp>
        <p:nvSpPr>
          <p:cNvPr id="3" name="TextBox 2"/>
          <p:cNvSpPr txBox="1"/>
          <p:nvPr/>
        </p:nvSpPr>
        <p:spPr>
          <a:xfrm>
            <a:off x="107577" y="1360358"/>
            <a:ext cx="11950311" cy="5016758"/>
          </a:xfrm>
          <a:prstGeom prst="rect">
            <a:avLst/>
          </a:prstGeom>
          <a:noFill/>
        </p:spPr>
        <p:txBody>
          <a:bodyPr wrap="square" rtlCol="0">
            <a:spAutoFit/>
          </a:bodyPr>
          <a:lstStyle/>
          <a:p>
            <a:r>
              <a:rPr lang="en-GB" sz="1600" dirty="0" smtClean="0"/>
              <a:t>Demonstration to students</a:t>
            </a:r>
          </a:p>
          <a:p>
            <a:endParaRPr lang="en-GB" sz="1600" dirty="0"/>
          </a:p>
          <a:p>
            <a:r>
              <a:rPr lang="en-GB" sz="1600" dirty="0" smtClean="0"/>
              <a:t>For this demonstration you are going to need a table to represent the communication medium, and lots of small objects to represent data packets.  Table tennis balls work best, but other objects could work too, depending on what you have available in school.  Ideally some objects will be slightly different: coloured, dented etc.</a:t>
            </a:r>
          </a:p>
          <a:p>
            <a:endParaRPr lang="en-GB" sz="1600" dirty="0"/>
          </a:p>
          <a:p>
            <a:pPr marL="342900" indent="-342900">
              <a:buAutoNum type="arabicPeriod"/>
            </a:pPr>
            <a:r>
              <a:rPr lang="en-GB" sz="1600" dirty="0" smtClean="0"/>
              <a:t>Pick a student helper.  Someone who is not likely to be paying full attention!</a:t>
            </a:r>
          </a:p>
          <a:p>
            <a:pPr marL="342900" indent="-342900">
              <a:buAutoNum type="arabicPeriod"/>
            </a:pPr>
            <a:r>
              <a:rPr lang="en-GB" sz="1600" dirty="0" smtClean="0"/>
              <a:t>Arrange yourselves as shown.  Teacher has the data packets, the class are watching.</a:t>
            </a:r>
          </a:p>
          <a:p>
            <a:endParaRPr lang="en-GB" sz="1600" dirty="0" smtClean="0"/>
          </a:p>
          <a:p>
            <a:r>
              <a:rPr lang="en-GB" sz="1600" b="1" dirty="0" smtClean="0"/>
              <a:t>Part 1: A handshake</a:t>
            </a:r>
          </a:p>
          <a:p>
            <a:endParaRPr lang="en-GB" sz="1600" b="1" dirty="0"/>
          </a:p>
          <a:p>
            <a:pPr marL="342900" indent="-342900">
              <a:buFont typeface="+mj-lt"/>
              <a:buAutoNum type="arabicPeriod" startAt="3"/>
            </a:pPr>
            <a:r>
              <a:rPr lang="en-GB" sz="1600" dirty="0" smtClean="0"/>
              <a:t>Don’t look at the student, but address the class with what they are learning about: ‘the need for protocols.’</a:t>
            </a:r>
          </a:p>
          <a:p>
            <a:pPr marL="342900" indent="-342900">
              <a:buAutoNum type="arabicPeriod" startAt="3"/>
            </a:pPr>
            <a:r>
              <a:rPr lang="en-GB" sz="1600" dirty="0" smtClean="0"/>
              <a:t>When the student isn’t paying too much attention, throw a ball at them, bouncing it on the table.</a:t>
            </a:r>
          </a:p>
          <a:p>
            <a:pPr marL="342900" indent="-342900">
              <a:buAutoNum type="arabicPeriod" startAt="3"/>
            </a:pPr>
            <a:r>
              <a:rPr lang="en-GB" sz="1600" dirty="0" smtClean="0"/>
              <a:t>They won’t catch it.  Do it again after first distracting the student and class by talking to them, asking, “can’t you catch?”</a:t>
            </a:r>
          </a:p>
          <a:p>
            <a:pPr marL="342900" indent="-342900">
              <a:buAutoNum type="arabicPeriod" startAt="3"/>
            </a:pPr>
            <a:r>
              <a:rPr lang="en-GB" sz="1600" dirty="0" smtClean="0"/>
              <a:t>Again, they will fail to catch the ball.  Ask the class why the student did not catch the ball.</a:t>
            </a:r>
          </a:p>
          <a:p>
            <a:pPr marL="342900" indent="-342900">
              <a:buAutoNum type="arabicPeriod" startAt="3"/>
            </a:pPr>
            <a:r>
              <a:rPr lang="en-GB" sz="1600" dirty="0" smtClean="0"/>
              <a:t>The reason is because they weren’t ready.  Explain, it is the same for computers.  They have to be expecting to receive data, and making sure both sender and receiver are ready is called a ‘handshake’.  It’s the first part of a communication protocol.</a:t>
            </a:r>
          </a:p>
          <a:p>
            <a:pPr marL="342900" indent="-342900">
              <a:buAutoNum type="arabicPeriod" startAt="3"/>
            </a:pPr>
            <a:r>
              <a:rPr lang="en-GB" sz="1600" dirty="0" smtClean="0"/>
              <a:t>This time, tell the student you are going to throw a ball at them, and ask them to confirm when they are ready.</a:t>
            </a:r>
          </a:p>
          <a:p>
            <a:pPr marL="342900" indent="-342900">
              <a:buAutoNum type="arabicPeriod" startAt="3"/>
            </a:pPr>
            <a:r>
              <a:rPr lang="en-GB" sz="1600" dirty="0" smtClean="0"/>
              <a:t>Throw the ball at them.  They will catch it (hopefully, otherwise there will be laughter).  Explain, that’s the handshake, now we can communicate data without dropping packets.</a:t>
            </a:r>
            <a:endParaRPr lang="en-GB" sz="1600" dirty="0" smtClean="0"/>
          </a:p>
        </p:txBody>
      </p:sp>
      <p:grpSp>
        <p:nvGrpSpPr>
          <p:cNvPr id="12" name="Group 11"/>
          <p:cNvGrpSpPr/>
          <p:nvPr/>
        </p:nvGrpSpPr>
        <p:grpSpPr>
          <a:xfrm>
            <a:off x="7560733" y="2527465"/>
            <a:ext cx="1430866" cy="949076"/>
            <a:chOff x="3352798" y="2582333"/>
            <a:chExt cx="1972733" cy="130849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52798" y="2582333"/>
              <a:ext cx="595754" cy="929282"/>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00093" y="3046974"/>
              <a:ext cx="1546994" cy="843849"/>
            </a:xfrm>
            <a:prstGeom prst="rect">
              <a:avLst/>
            </a:prstGeom>
          </p:spPr>
        </p:pic>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29777" y="2961541"/>
              <a:ext cx="595754" cy="929282"/>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00524" y="2967983"/>
              <a:ext cx="155130" cy="157982"/>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55654" y="2888992"/>
              <a:ext cx="155130" cy="157982"/>
            </a:xfrm>
            <a:prstGeom prst="rect">
              <a:avLst/>
            </a:prstGeom>
          </p:spPr>
        </p:pic>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48552" y="3046974"/>
              <a:ext cx="155130" cy="157982"/>
            </a:xfrm>
            <a:prstGeom prst="rect">
              <a:avLst/>
            </a:prstGeom>
          </p:spPr>
        </p:pic>
      </p:grpSp>
    </p:spTree>
    <p:extLst>
      <p:ext uri="{BB962C8B-B14F-4D97-AF65-F5344CB8AC3E}">
        <p14:creationId xmlns:p14="http://schemas.microsoft.com/office/powerpoint/2010/main" val="29869992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a:solidFill>
                  <a:srgbClr val="C00000"/>
                </a:solidFill>
              </a:rPr>
              <a:t>Characteristics of networks and the importance of protocols and standards</a:t>
            </a:r>
            <a:endParaRPr lang="en-GB" dirty="0">
              <a:solidFill>
                <a:srgbClr val="C00000"/>
              </a:solidFill>
            </a:endParaRPr>
          </a:p>
        </p:txBody>
      </p:sp>
      <p:sp>
        <p:nvSpPr>
          <p:cNvPr id="7" name="Rectangle 6"/>
          <p:cNvSpPr/>
          <p:nvPr/>
        </p:nvSpPr>
        <p:spPr>
          <a:xfrm>
            <a:off x="0" y="0"/>
            <a:ext cx="12192000" cy="461665"/>
          </a:xfrm>
          <a:prstGeom prst="rect">
            <a:avLst/>
          </a:prstGeom>
        </p:spPr>
        <p:txBody>
          <a:bodyPr wrap="square">
            <a:spAutoFit/>
          </a:bodyPr>
          <a:lstStyle/>
          <a:p>
            <a:r>
              <a:rPr lang="en-GB" sz="2400" b="1" dirty="0" smtClean="0">
                <a:solidFill>
                  <a:srgbClr val="C00000"/>
                </a:solidFill>
              </a:rPr>
              <a:t>Networks</a:t>
            </a:r>
            <a:endParaRPr lang="en-GB" sz="2400" dirty="0">
              <a:solidFill>
                <a:srgbClr val="C00000"/>
              </a:solidFill>
            </a:endParaRPr>
          </a:p>
        </p:txBody>
      </p:sp>
      <p:sp>
        <p:nvSpPr>
          <p:cNvPr id="3" name="TextBox 2"/>
          <p:cNvSpPr txBox="1"/>
          <p:nvPr/>
        </p:nvSpPr>
        <p:spPr>
          <a:xfrm>
            <a:off x="107577" y="1360358"/>
            <a:ext cx="11950311" cy="3293209"/>
          </a:xfrm>
          <a:prstGeom prst="rect">
            <a:avLst/>
          </a:prstGeom>
          <a:noFill/>
        </p:spPr>
        <p:txBody>
          <a:bodyPr wrap="square" rtlCol="0">
            <a:spAutoFit/>
          </a:bodyPr>
          <a:lstStyle/>
          <a:p>
            <a:r>
              <a:rPr lang="en-GB" sz="1600" dirty="0" smtClean="0"/>
              <a:t>Demonstration to students</a:t>
            </a:r>
          </a:p>
          <a:p>
            <a:endParaRPr lang="en-GB" sz="1600" dirty="0"/>
          </a:p>
          <a:p>
            <a:r>
              <a:rPr lang="en-GB" sz="1600" b="1" dirty="0" smtClean="0"/>
              <a:t>Part 2: Speed of communication</a:t>
            </a:r>
          </a:p>
          <a:p>
            <a:endParaRPr lang="en-GB" sz="1600" dirty="0"/>
          </a:p>
          <a:p>
            <a:pPr marL="342900" indent="-342900">
              <a:buFont typeface="+mj-lt"/>
              <a:buAutoNum type="arabicPeriod"/>
            </a:pPr>
            <a:r>
              <a:rPr lang="en-GB" sz="1600" dirty="0" smtClean="0"/>
              <a:t>Go through the handshake routine.  The student will be ready to catch the ball.</a:t>
            </a:r>
          </a:p>
          <a:p>
            <a:pPr marL="342900" indent="-342900">
              <a:buFont typeface="+mj-lt"/>
              <a:buAutoNum type="arabicPeriod"/>
            </a:pPr>
            <a:r>
              <a:rPr lang="en-GB" sz="1600" dirty="0" smtClean="0"/>
              <a:t>Now throw the balls at the student as fast as you possibly can (the audience will love it!)</a:t>
            </a:r>
          </a:p>
          <a:p>
            <a:pPr marL="342900" indent="-342900">
              <a:buFont typeface="+mj-lt"/>
              <a:buAutoNum type="arabicPeriod"/>
            </a:pPr>
            <a:r>
              <a:rPr lang="en-GB" sz="1600" dirty="0" smtClean="0"/>
              <a:t>Ask what the problem is.</a:t>
            </a:r>
          </a:p>
          <a:p>
            <a:pPr marL="342900" indent="-342900">
              <a:buFont typeface="+mj-lt"/>
              <a:buAutoNum type="arabicPeriod"/>
            </a:pPr>
            <a:r>
              <a:rPr lang="en-GB" sz="1600" dirty="0" smtClean="0"/>
              <a:t>They will explain you are throwing them too quickly.</a:t>
            </a:r>
          </a:p>
          <a:p>
            <a:pPr marL="342900" indent="-342900">
              <a:buFont typeface="+mj-lt"/>
              <a:buAutoNum type="arabicPeriod"/>
            </a:pPr>
            <a:r>
              <a:rPr lang="en-GB" sz="1600" dirty="0" smtClean="0"/>
              <a:t>Now as part of the handshake routine, tell them you will bounce one ball towards them every second.</a:t>
            </a:r>
          </a:p>
          <a:p>
            <a:pPr marL="342900" indent="-342900">
              <a:buFont typeface="+mj-lt"/>
              <a:buAutoNum type="arabicPeriod"/>
            </a:pPr>
            <a:r>
              <a:rPr lang="en-GB" sz="1600" dirty="0" smtClean="0"/>
              <a:t>Repeat the demonstration at this speed to show how the speed of communication must be agreed too.</a:t>
            </a:r>
          </a:p>
          <a:p>
            <a:endParaRPr lang="en-GB" sz="1600" dirty="0"/>
          </a:p>
          <a:p>
            <a:endParaRPr lang="en-GB" sz="1600" dirty="0" smtClean="0"/>
          </a:p>
          <a:p>
            <a:endParaRPr lang="en-GB" sz="1600" dirty="0"/>
          </a:p>
        </p:txBody>
      </p:sp>
      <p:grpSp>
        <p:nvGrpSpPr>
          <p:cNvPr id="12" name="Group 11"/>
          <p:cNvGrpSpPr/>
          <p:nvPr/>
        </p:nvGrpSpPr>
        <p:grpSpPr>
          <a:xfrm>
            <a:off x="10253133" y="1501307"/>
            <a:ext cx="1430866" cy="949076"/>
            <a:chOff x="3352798" y="2582333"/>
            <a:chExt cx="1972733" cy="130849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52798" y="2582333"/>
              <a:ext cx="595754" cy="929282"/>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00093" y="3046974"/>
              <a:ext cx="1546994" cy="843849"/>
            </a:xfrm>
            <a:prstGeom prst="rect">
              <a:avLst/>
            </a:prstGeom>
          </p:spPr>
        </p:pic>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29777" y="2961541"/>
              <a:ext cx="595754" cy="929282"/>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00524" y="2967983"/>
              <a:ext cx="155130" cy="157982"/>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55654" y="2888992"/>
              <a:ext cx="155130" cy="157982"/>
            </a:xfrm>
            <a:prstGeom prst="rect">
              <a:avLst/>
            </a:prstGeom>
          </p:spPr>
        </p:pic>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48552" y="3046974"/>
              <a:ext cx="155130" cy="157982"/>
            </a:xfrm>
            <a:prstGeom prst="rect">
              <a:avLst/>
            </a:prstGeom>
          </p:spPr>
        </p:pic>
      </p:grpSp>
    </p:spTree>
    <p:extLst>
      <p:ext uri="{BB962C8B-B14F-4D97-AF65-F5344CB8AC3E}">
        <p14:creationId xmlns:p14="http://schemas.microsoft.com/office/powerpoint/2010/main" val="7556562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a:solidFill>
                  <a:srgbClr val="C00000"/>
                </a:solidFill>
              </a:rPr>
              <a:t>Characteristics of networks and the importance of protocols and standards</a:t>
            </a:r>
            <a:endParaRPr lang="en-GB" dirty="0">
              <a:solidFill>
                <a:srgbClr val="C00000"/>
              </a:solidFill>
            </a:endParaRPr>
          </a:p>
        </p:txBody>
      </p:sp>
      <p:sp>
        <p:nvSpPr>
          <p:cNvPr id="7" name="Rectangle 6"/>
          <p:cNvSpPr/>
          <p:nvPr/>
        </p:nvSpPr>
        <p:spPr>
          <a:xfrm>
            <a:off x="0" y="0"/>
            <a:ext cx="12192000" cy="461665"/>
          </a:xfrm>
          <a:prstGeom prst="rect">
            <a:avLst/>
          </a:prstGeom>
        </p:spPr>
        <p:txBody>
          <a:bodyPr wrap="square">
            <a:spAutoFit/>
          </a:bodyPr>
          <a:lstStyle/>
          <a:p>
            <a:r>
              <a:rPr lang="en-GB" sz="2400" b="1" dirty="0" smtClean="0">
                <a:solidFill>
                  <a:srgbClr val="C00000"/>
                </a:solidFill>
              </a:rPr>
              <a:t>Networks</a:t>
            </a:r>
            <a:endParaRPr lang="en-GB" sz="2400" dirty="0">
              <a:solidFill>
                <a:srgbClr val="C00000"/>
              </a:solidFill>
            </a:endParaRPr>
          </a:p>
        </p:txBody>
      </p:sp>
      <p:sp>
        <p:nvSpPr>
          <p:cNvPr id="3" name="TextBox 2"/>
          <p:cNvSpPr txBox="1"/>
          <p:nvPr/>
        </p:nvSpPr>
        <p:spPr>
          <a:xfrm>
            <a:off x="107577" y="1360358"/>
            <a:ext cx="11950311" cy="4278094"/>
          </a:xfrm>
          <a:prstGeom prst="rect">
            <a:avLst/>
          </a:prstGeom>
          <a:noFill/>
        </p:spPr>
        <p:txBody>
          <a:bodyPr wrap="square" rtlCol="0">
            <a:spAutoFit/>
          </a:bodyPr>
          <a:lstStyle/>
          <a:p>
            <a:r>
              <a:rPr lang="en-GB" sz="1600" dirty="0" smtClean="0"/>
              <a:t>Demonstration to students</a:t>
            </a:r>
          </a:p>
          <a:p>
            <a:endParaRPr lang="en-GB" sz="1600" dirty="0"/>
          </a:p>
          <a:p>
            <a:r>
              <a:rPr lang="en-GB" sz="1600" b="1" dirty="0" smtClean="0"/>
              <a:t>Part 3: Transmission control protocol (TCP) error checking</a:t>
            </a:r>
          </a:p>
          <a:p>
            <a:endParaRPr lang="en-GB" sz="1600" dirty="0"/>
          </a:p>
          <a:p>
            <a:pPr marL="342900" indent="-342900">
              <a:buFont typeface="+mj-lt"/>
              <a:buAutoNum type="arabicPeriod"/>
            </a:pPr>
            <a:r>
              <a:rPr lang="en-GB" sz="1600" dirty="0" smtClean="0"/>
              <a:t>Repeat the demonstration, but explain that not all data arrives intact.</a:t>
            </a:r>
          </a:p>
          <a:p>
            <a:pPr marL="342900" indent="-342900">
              <a:buFont typeface="+mj-lt"/>
              <a:buAutoNum type="arabicPeriod"/>
            </a:pPr>
            <a:r>
              <a:rPr lang="en-GB" sz="1600" dirty="0" smtClean="0"/>
              <a:t>The different objects, or dented/coloured balls represent corrupted data packets.</a:t>
            </a:r>
          </a:p>
          <a:p>
            <a:pPr marL="342900" indent="-342900">
              <a:buFont typeface="+mj-lt"/>
              <a:buAutoNum type="arabicPeriod"/>
            </a:pPr>
            <a:r>
              <a:rPr lang="en-GB" sz="1600" dirty="0" smtClean="0"/>
              <a:t>Ask the audience how a protocol might resolve this when the receiver gets a bad packet.  What could they do?</a:t>
            </a:r>
          </a:p>
          <a:p>
            <a:pPr marL="342900" indent="-342900">
              <a:buFont typeface="+mj-lt"/>
              <a:buAutoNum type="arabicPeriod"/>
            </a:pPr>
            <a:endParaRPr lang="en-GB" sz="1600" dirty="0"/>
          </a:p>
          <a:p>
            <a:pPr marL="342900" indent="-342900">
              <a:buFont typeface="+mj-lt"/>
              <a:buAutoNum type="arabicPeriod"/>
            </a:pPr>
            <a:r>
              <a:rPr lang="en-GB" sz="1600" dirty="0" smtClean="0"/>
              <a:t>There is now an opportunity to demonstrate echo back, where the receiver has to send the packet back to the receiver for checking.</a:t>
            </a:r>
          </a:p>
          <a:p>
            <a:pPr marL="342900" indent="-342900">
              <a:buFont typeface="+mj-lt"/>
              <a:buAutoNum type="arabicPeriod"/>
            </a:pPr>
            <a:r>
              <a:rPr lang="en-GB" sz="1600" dirty="0" smtClean="0"/>
              <a:t>…or a checksum situation where the receiver checks the packet and asks for a re-send in the event of a corruption.</a:t>
            </a:r>
          </a:p>
          <a:p>
            <a:pPr marL="342900" indent="-342900">
              <a:buFont typeface="+mj-lt"/>
              <a:buAutoNum type="arabicPeriod"/>
            </a:pPr>
            <a:endParaRPr lang="en-GB" sz="1600" dirty="0"/>
          </a:p>
          <a:p>
            <a:r>
              <a:rPr lang="en-GB" sz="1600" dirty="0" smtClean="0"/>
              <a:t>Many more aspects of a protocol can be demonstrated this way.</a:t>
            </a:r>
          </a:p>
          <a:p>
            <a:endParaRPr lang="en-GB" sz="1600" dirty="0"/>
          </a:p>
          <a:p>
            <a:r>
              <a:rPr lang="en-GB" sz="1600" dirty="0" smtClean="0"/>
              <a:t>Challenge the students to create a simple animation, or video clip to demonstrate different aspects of a typical protocol.</a:t>
            </a:r>
          </a:p>
          <a:p>
            <a:endParaRPr lang="en-GB" sz="1600" dirty="0"/>
          </a:p>
          <a:p>
            <a:endParaRPr lang="en-GB" sz="1600" dirty="0" smtClean="0"/>
          </a:p>
          <a:p>
            <a:endParaRPr lang="en-GB" sz="1600" dirty="0"/>
          </a:p>
        </p:txBody>
      </p:sp>
      <p:grpSp>
        <p:nvGrpSpPr>
          <p:cNvPr id="12" name="Group 11"/>
          <p:cNvGrpSpPr/>
          <p:nvPr/>
        </p:nvGrpSpPr>
        <p:grpSpPr>
          <a:xfrm>
            <a:off x="10253133" y="1501307"/>
            <a:ext cx="1430866" cy="949076"/>
            <a:chOff x="3352798" y="2582333"/>
            <a:chExt cx="1972733" cy="130849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52798" y="2582333"/>
              <a:ext cx="595754" cy="929282"/>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00093" y="3046974"/>
              <a:ext cx="1546994" cy="843849"/>
            </a:xfrm>
            <a:prstGeom prst="rect">
              <a:avLst/>
            </a:prstGeom>
          </p:spPr>
        </p:pic>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29777" y="2961541"/>
              <a:ext cx="595754" cy="929282"/>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00524" y="2967983"/>
              <a:ext cx="155130" cy="157982"/>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55654" y="2888992"/>
              <a:ext cx="155130" cy="157982"/>
            </a:xfrm>
            <a:prstGeom prst="rect">
              <a:avLst/>
            </a:prstGeom>
          </p:spPr>
        </p:pic>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48552" y="3046974"/>
              <a:ext cx="155130" cy="157982"/>
            </a:xfrm>
            <a:prstGeom prst="rect">
              <a:avLst/>
            </a:prstGeom>
          </p:spPr>
        </p:pic>
      </p:grpSp>
    </p:spTree>
    <p:extLst>
      <p:ext uri="{BB962C8B-B14F-4D97-AF65-F5344CB8AC3E}">
        <p14:creationId xmlns:p14="http://schemas.microsoft.com/office/powerpoint/2010/main" val="25988219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610</TotalTime>
  <Words>578</Words>
  <Application>Microsoft Office PowerPoint</Application>
  <PresentationFormat>Widescreen</PresentationFormat>
  <Paragraphs>48</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Craig Sargent</dc:creator>
  <cp:lastModifiedBy>D Hillyard</cp:lastModifiedBy>
  <cp:revision>68</cp:revision>
  <dcterms:created xsi:type="dcterms:W3CDTF">2014-10-30T19:23:19Z</dcterms:created>
  <dcterms:modified xsi:type="dcterms:W3CDTF">2016-02-10T20:01:43Z</dcterms:modified>
</cp:coreProperties>
</file>