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4660"/>
  </p:normalViewPr>
  <p:slideViewPr>
    <p:cSldViewPr snapToGrid="0">
      <p:cViewPr varScale="1">
        <p:scale>
          <a:sx n="74" d="100"/>
          <a:sy n="74" d="100"/>
        </p:scale>
        <p:origin x="636" y="84"/>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09/03/2017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09/03/2017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09/03/2017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09/03/2017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09/03/2017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09/03/2017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09/03/2017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l="18478"/>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09/03/2017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smtClean="0">
                <a:solidFill>
                  <a:srgbClr val="C00000"/>
                </a:solidFill>
              </a:rPr>
              <a:t>Computers used for automated decision-making</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3" name="TextBox 2"/>
          <p:cNvSpPr txBox="1"/>
          <p:nvPr/>
        </p:nvSpPr>
        <p:spPr>
          <a:xfrm>
            <a:off x="107577" y="1445557"/>
            <a:ext cx="11991894" cy="2308324"/>
          </a:xfrm>
          <a:prstGeom prst="rect">
            <a:avLst/>
          </a:prstGeom>
          <a:noFill/>
        </p:spPr>
        <p:txBody>
          <a:bodyPr wrap="square" rtlCol="0">
            <a:spAutoFit/>
          </a:bodyPr>
          <a:lstStyle/>
          <a:p>
            <a:pPr marL="342900" indent="-342900">
              <a:buFont typeface="+mj-lt"/>
              <a:buAutoNum type="arabicPeriod"/>
            </a:pPr>
            <a:r>
              <a:rPr lang="en-GB" dirty="0" smtClean="0"/>
              <a:t>Define what is meant by “Automated decision-making”</a:t>
            </a:r>
          </a:p>
          <a:p>
            <a:pPr marL="342900" indent="-342900">
              <a:buFont typeface="+mj-lt"/>
              <a:buAutoNum type="arabicPeriod"/>
            </a:pPr>
            <a:endParaRPr lang="en-GB" dirty="0"/>
          </a:p>
          <a:p>
            <a:pPr marL="342900" indent="-342900">
              <a:buFont typeface="+mj-lt"/>
              <a:buAutoNum type="arabicPeriod"/>
            </a:pPr>
            <a:endParaRPr lang="en-GB" dirty="0" smtClean="0"/>
          </a:p>
          <a:p>
            <a:pPr marL="342900" indent="-342900">
              <a:buFont typeface="+mj-lt"/>
              <a:buAutoNum type="arabicPeriod"/>
            </a:pPr>
            <a:endParaRPr lang="en-GB" dirty="0" smtClean="0"/>
          </a:p>
          <a:p>
            <a:pPr marL="342900" indent="-342900">
              <a:buFont typeface="+mj-lt"/>
              <a:buAutoNum type="arabicPeriod"/>
            </a:pPr>
            <a:r>
              <a:rPr lang="en-GB" dirty="0" smtClean="0"/>
              <a:t>“Automated decision-making” is at odds with the 6</a:t>
            </a:r>
            <a:r>
              <a:rPr lang="en-GB" baseline="30000" dirty="0" smtClean="0"/>
              <a:t>th</a:t>
            </a:r>
            <a:r>
              <a:rPr lang="en-GB" dirty="0" smtClean="0"/>
              <a:t> principle of the Data Protection Act which you learnt about in SLR 16 which states that “Personal data shall be processed in accordance with the rights of the subject, including the right to object to decisions being taken by automated means”.   The Act gives the individual three specific rights in relation to automated decision making.  Explain these rights?</a:t>
            </a:r>
          </a:p>
        </p:txBody>
      </p:sp>
      <p:sp>
        <p:nvSpPr>
          <p:cNvPr id="4" name="Rectangle 3"/>
          <p:cNvSpPr/>
          <p:nvPr/>
        </p:nvSpPr>
        <p:spPr>
          <a:xfrm>
            <a:off x="547007" y="1779814"/>
            <a:ext cx="11242222" cy="5715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i="1" dirty="0">
              <a:solidFill>
                <a:srgbClr val="C00000"/>
              </a:solidFill>
            </a:endParaRPr>
          </a:p>
        </p:txBody>
      </p:sp>
      <p:grpSp>
        <p:nvGrpSpPr>
          <p:cNvPr id="14" name="Group 13"/>
          <p:cNvGrpSpPr/>
          <p:nvPr/>
        </p:nvGrpSpPr>
        <p:grpSpPr>
          <a:xfrm>
            <a:off x="1377042" y="3771898"/>
            <a:ext cx="10420351" cy="2963637"/>
            <a:chOff x="1377042" y="3771898"/>
            <a:chExt cx="10420351" cy="2963637"/>
          </a:xfrm>
        </p:grpSpPr>
        <p:grpSp>
          <p:nvGrpSpPr>
            <p:cNvPr id="6" name="Group 5"/>
            <p:cNvGrpSpPr/>
            <p:nvPr/>
          </p:nvGrpSpPr>
          <p:grpSpPr>
            <a:xfrm>
              <a:off x="1379764" y="4065812"/>
              <a:ext cx="10417629" cy="2669723"/>
              <a:chOff x="1736271" y="4389664"/>
              <a:chExt cx="7788729" cy="2443844"/>
            </a:xfrm>
          </p:grpSpPr>
          <p:sp>
            <p:nvSpPr>
              <p:cNvPr id="5" name="Rectangle 4"/>
              <p:cNvSpPr/>
              <p:nvPr/>
            </p:nvSpPr>
            <p:spPr>
              <a:xfrm>
                <a:off x="4335235" y="4392386"/>
                <a:ext cx="2596243" cy="24411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dirty="0"/>
              </a:p>
            </p:txBody>
          </p:sp>
          <p:sp>
            <p:nvSpPr>
              <p:cNvPr id="8" name="Rectangle 7"/>
              <p:cNvSpPr/>
              <p:nvPr/>
            </p:nvSpPr>
            <p:spPr>
              <a:xfrm>
                <a:off x="1736271" y="4389664"/>
                <a:ext cx="2596243" cy="24411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i="1" dirty="0">
                  <a:solidFill>
                    <a:srgbClr val="C00000"/>
                  </a:solidFill>
                </a:endParaRPr>
              </a:p>
            </p:txBody>
          </p:sp>
          <p:sp>
            <p:nvSpPr>
              <p:cNvPr id="9" name="Rectangle 8"/>
              <p:cNvSpPr/>
              <p:nvPr/>
            </p:nvSpPr>
            <p:spPr>
              <a:xfrm>
                <a:off x="6928757" y="4392386"/>
                <a:ext cx="2596243" cy="24411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i="1" dirty="0">
                  <a:solidFill>
                    <a:srgbClr val="C00000"/>
                  </a:solidFill>
                </a:endParaRPr>
              </a:p>
            </p:txBody>
          </p:sp>
        </p:grpSp>
        <p:grpSp>
          <p:nvGrpSpPr>
            <p:cNvPr id="10" name="Group 9"/>
            <p:cNvGrpSpPr/>
            <p:nvPr/>
          </p:nvGrpSpPr>
          <p:grpSpPr>
            <a:xfrm>
              <a:off x="1377042" y="3771898"/>
              <a:ext cx="10417629" cy="299358"/>
              <a:chOff x="1736271" y="4389659"/>
              <a:chExt cx="7788729" cy="2443849"/>
            </a:xfrm>
          </p:grpSpPr>
          <p:sp>
            <p:nvSpPr>
              <p:cNvPr id="11" name="Rectangle 10"/>
              <p:cNvSpPr/>
              <p:nvPr/>
            </p:nvSpPr>
            <p:spPr>
              <a:xfrm>
                <a:off x="4335235" y="4392386"/>
                <a:ext cx="2596243" cy="24411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Right No. 2</a:t>
                </a:r>
              </a:p>
            </p:txBody>
          </p:sp>
          <p:sp>
            <p:nvSpPr>
              <p:cNvPr id="12" name="Rectangle 11"/>
              <p:cNvSpPr/>
              <p:nvPr/>
            </p:nvSpPr>
            <p:spPr>
              <a:xfrm>
                <a:off x="1736271" y="4389659"/>
                <a:ext cx="2596243" cy="244112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Right No. 1</a:t>
                </a:r>
                <a:endParaRPr lang="en-GB" b="1" dirty="0">
                  <a:solidFill>
                    <a:schemeClr val="tx1"/>
                  </a:solidFill>
                </a:endParaRPr>
              </a:p>
            </p:txBody>
          </p:sp>
          <p:sp>
            <p:nvSpPr>
              <p:cNvPr id="13" name="Rectangle 12"/>
              <p:cNvSpPr/>
              <p:nvPr/>
            </p:nvSpPr>
            <p:spPr>
              <a:xfrm>
                <a:off x="6928757" y="4392386"/>
                <a:ext cx="2596243" cy="24411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Right No. 3</a:t>
                </a:r>
              </a:p>
            </p:txBody>
          </p:sp>
        </p:grpSp>
      </p:grpSp>
    </p:spTree>
    <p:extLst>
      <p:ext uri="{BB962C8B-B14F-4D97-AF65-F5344CB8AC3E}">
        <p14:creationId xmlns:p14="http://schemas.microsoft.com/office/powerpoint/2010/main" val="34208095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smtClean="0">
                <a:solidFill>
                  <a:srgbClr val="C00000"/>
                </a:solidFill>
              </a:rPr>
              <a:t>Computers used for automated decision-making</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3" name="TextBox 2"/>
          <p:cNvSpPr txBox="1"/>
          <p:nvPr/>
        </p:nvSpPr>
        <p:spPr>
          <a:xfrm>
            <a:off x="107577" y="1445557"/>
            <a:ext cx="11991894" cy="923330"/>
          </a:xfrm>
          <a:prstGeom prst="rect">
            <a:avLst/>
          </a:prstGeom>
          <a:noFill/>
        </p:spPr>
        <p:txBody>
          <a:bodyPr wrap="square" rtlCol="0">
            <a:spAutoFit/>
          </a:bodyPr>
          <a:lstStyle/>
          <a:p>
            <a:pPr marL="342900" indent="-342900">
              <a:buFont typeface="+mj-lt"/>
              <a:buAutoNum type="arabicPeriod" startAt="3"/>
            </a:pPr>
            <a:r>
              <a:rPr lang="en-GB" dirty="0" smtClean="0"/>
              <a:t>This activity again ties into your knowledge on the </a:t>
            </a:r>
            <a:r>
              <a:rPr lang="en-GB" b="1" dirty="0" smtClean="0"/>
              <a:t>Data Protection Act </a:t>
            </a:r>
            <a:r>
              <a:rPr lang="en-GB" dirty="0" smtClean="0"/>
              <a:t>and requires you to apply some higher level thinking.  Read each of the following examples and decide (with </a:t>
            </a:r>
            <a:r>
              <a:rPr lang="en-GB" b="1" dirty="0" smtClean="0"/>
              <a:t>justification</a:t>
            </a:r>
            <a:r>
              <a:rPr lang="en-GB" dirty="0" smtClean="0"/>
              <a:t>) in each case if the </a:t>
            </a:r>
            <a:r>
              <a:rPr lang="en-GB" b="1" dirty="0" smtClean="0"/>
              <a:t>data subject </a:t>
            </a:r>
            <a:r>
              <a:rPr lang="en-GB" dirty="0" smtClean="0"/>
              <a:t>has the right under the </a:t>
            </a:r>
            <a:r>
              <a:rPr lang="en-GB" b="1" dirty="0" smtClean="0"/>
              <a:t>Data Protection Act </a:t>
            </a:r>
            <a:r>
              <a:rPr lang="en-GB" dirty="0" smtClean="0"/>
              <a:t>for the automated decision-making process to be reviewed.</a:t>
            </a:r>
          </a:p>
        </p:txBody>
      </p:sp>
      <p:sp>
        <p:nvSpPr>
          <p:cNvPr id="15" name="Rectangle 14"/>
          <p:cNvSpPr/>
          <p:nvPr/>
        </p:nvSpPr>
        <p:spPr>
          <a:xfrm>
            <a:off x="522515" y="2612572"/>
            <a:ext cx="7396842" cy="3265714"/>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tx1"/>
                </a:solidFill>
              </a:rPr>
              <a:t>EXAMPLE 1</a:t>
            </a:r>
          </a:p>
          <a:p>
            <a:endParaRPr lang="en-GB" b="1" dirty="0">
              <a:solidFill>
                <a:schemeClr val="tx1"/>
              </a:solidFill>
            </a:endParaRPr>
          </a:p>
          <a:p>
            <a:r>
              <a:rPr lang="en-GB" dirty="0">
                <a:solidFill>
                  <a:schemeClr val="tx1"/>
                </a:solidFill>
              </a:rPr>
              <a:t>An individual applies for a personal loan online. The website uses algorithms and auto credit searching to provide an immediate yes/no decision on the application.</a:t>
            </a:r>
          </a:p>
        </p:txBody>
      </p:sp>
      <p:sp>
        <p:nvSpPr>
          <p:cNvPr id="17" name="Rectangle 16"/>
          <p:cNvSpPr/>
          <p:nvPr/>
        </p:nvSpPr>
        <p:spPr>
          <a:xfrm>
            <a:off x="8058152" y="2618016"/>
            <a:ext cx="3722914" cy="3265714"/>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tx1"/>
                </a:solidFill>
              </a:rPr>
              <a:t>Answer</a:t>
            </a:r>
          </a:p>
          <a:p>
            <a:endParaRPr lang="en-GB" b="1" dirty="0">
              <a:solidFill>
                <a:schemeClr val="tx1"/>
              </a:solidFill>
            </a:endParaRPr>
          </a:p>
          <a:p>
            <a:endParaRPr lang="en-GB" b="1" dirty="0">
              <a:solidFill>
                <a:schemeClr val="tx1"/>
              </a:solidFill>
            </a:endParaRPr>
          </a:p>
        </p:txBody>
      </p:sp>
    </p:spTree>
    <p:extLst>
      <p:ext uri="{BB962C8B-B14F-4D97-AF65-F5344CB8AC3E}">
        <p14:creationId xmlns:p14="http://schemas.microsoft.com/office/powerpoint/2010/main" val="1641007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smtClean="0">
                <a:solidFill>
                  <a:srgbClr val="C00000"/>
                </a:solidFill>
              </a:rPr>
              <a:t>Computers used for automated decision-making</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15" name="Rectangle 14"/>
          <p:cNvSpPr/>
          <p:nvPr/>
        </p:nvSpPr>
        <p:spPr>
          <a:xfrm>
            <a:off x="530679" y="1567543"/>
            <a:ext cx="7396842" cy="3265714"/>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tx1"/>
                </a:solidFill>
              </a:rPr>
              <a:t>EXAMPLE 2</a:t>
            </a:r>
          </a:p>
          <a:p>
            <a:endParaRPr lang="en-GB" b="1" dirty="0">
              <a:solidFill>
                <a:schemeClr val="tx1"/>
              </a:solidFill>
            </a:endParaRPr>
          </a:p>
          <a:p>
            <a:r>
              <a:rPr lang="en-GB" dirty="0">
                <a:solidFill>
                  <a:schemeClr val="tx1"/>
                </a:solidFill>
              </a:rPr>
              <a:t>A factory worker’s pay is linked to his productivity, which is monitored automatically. The decision about how much pay the worker receives for each shift he works is made automatically by reference to the data collected about his productivity.</a:t>
            </a:r>
          </a:p>
        </p:txBody>
      </p:sp>
      <p:sp>
        <p:nvSpPr>
          <p:cNvPr id="17" name="Rectangle 16"/>
          <p:cNvSpPr/>
          <p:nvPr/>
        </p:nvSpPr>
        <p:spPr>
          <a:xfrm>
            <a:off x="8066316" y="1572987"/>
            <a:ext cx="3722914" cy="3265714"/>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tx1"/>
                </a:solidFill>
              </a:rPr>
              <a:t>Answer</a:t>
            </a:r>
          </a:p>
          <a:p>
            <a:endParaRPr lang="en-GB" b="1" dirty="0">
              <a:solidFill>
                <a:schemeClr val="tx1"/>
              </a:solidFill>
            </a:endParaRPr>
          </a:p>
          <a:p>
            <a:endParaRPr lang="en-GB" dirty="0" smtClean="0">
              <a:solidFill>
                <a:schemeClr val="tx1"/>
              </a:solidFill>
            </a:endParaRPr>
          </a:p>
          <a:p>
            <a:endParaRPr lang="en-GB" b="1" dirty="0">
              <a:solidFill>
                <a:schemeClr val="tx1"/>
              </a:solidFill>
            </a:endParaRPr>
          </a:p>
        </p:txBody>
      </p:sp>
    </p:spTree>
    <p:extLst>
      <p:ext uri="{BB962C8B-B14F-4D97-AF65-F5344CB8AC3E}">
        <p14:creationId xmlns:p14="http://schemas.microsoft.com/office/powerpoint/2010/main" val="28457440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smtClean="0">
                <a:solidFill>
                  <a:srgbClr val="C00000"/>
                </a:solidFill>
              </a:rPr>
              <a:t>Computers used for automated decision-making</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15" name="Rectangle 14"/>
          <p:cNvSpPr/>
          <p:nvPr/>
        </p:nvSpPr>
        <p:spPr>
          <a:xfrm>
            <a:off x="530679" y="1567543"/>
            <a:ext cx="7396842" cy="3265714"/>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tx1"/>
                </a:solidFill>
              </a:rPr>
              <a:t>EXAMPLE 3</a:t>
            </a:r>
          </a:p>
          <a:p>
            <a:endParaRPr lang="en-GB" b="1" dirty="0">
              <a:solidFill>
                <a:schemeClr val="tx1"/>
              </a:solidFill>
            </a:endParaRPr>
          </a:p>
          <a:p>
            <a:r>
              <a:rPr lang="en-GB" dirty="0">
                <a:solidFill>
                  <a:schemeClr val="tx1"/>
                </a:solidFill>
              </a:rPr>
              <a:t>An employee is issued with a warning about late attendance at work. The warning was issued because the employer’s automated clocking-in system flagged the fact that the employee had been late on a defined number of occasions. </a:t>
            </a:r>
            <a:r>
              <a:rPr lang="en-GB" dirty="0" smtClean="0">
                <a:solidFill>
                  <a:schemeClr val="tx1"/>
                </a:solidFill>
              </a:rPr>
              <a:t>The decision </a:t>
            </a:r>
            <a:r>
              <a:rPr lang="en-GB" dirty="0">
                <a:solidFill>
                  <a:schemeClr val="tx1"/>
                </a:solidFill>
              </a:rPr>
              <a:t>to issue </a:t>
            </a:r>
            <a:r>
              <a:rPr lang="en-GB" dirty="0" smtClean="0">
                <a:solidFill>
                  <a:schemeClr val="tx1"/>
                </a:solidFill>
              </a:rPr>
              <a:t>the warning was then taken </a:t>
            </a:r>
            <a:r>
              <a:rPr lang="en-GB" dirty="0">
                <a:solidFill>
                  <a:schemeClr val="tx1"/>
                </a:solidFill>
              </a:rPr>
              <a:t>by the employer’s HR manager following a review of that data. </a:t>
            </a:r>
          </a:p>
        </p:txBody>
      </p:sp>
      <p:sp>
        <p:nvSpPr>
          <p:cNvPr id="17" name="Rectangle 16"/>
          <p:cNvSpPr/>
          <p:nvPr/>
        </p:nvSpPr>
        <p:spPr>
          <a:xfrm>
            <a:off x="8066316" y="1572987"/>
            <a:ext cx="3722914" cy="3265714"/>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tx1"/>
                </a:solidFill>
              </a:rPr>
              <a:t>Answer</a:t>
            </a:r>
          </a:p>
          <a:p>
            <a:endParaRPr lang="en-GB" b="1" dirty="0">
              <a:solidFill>
                <a:schemeClr val="tx1"/>
              </a:solidFill>
            </a:endParaRPr>
          </a:p>
          <a:p>
            <a:endParaRPr lang="en-GB" b="1" dirty="0">
              <a:solidFill>
                <a:schemeClr val="tx1"/>
              </a:solidFill>
            </a:endParaRPr>
          </a:p>
        </p:txBody>
      </p:sp>
    </p:spTree>
    <p:extLst>
      <p:ext uri="{BB962C8B-B14F-4D97-AF65-F5344CB8AC3E}">
        <p14:creationId xmlns:p14="http://schemas.microsoft.com/office/powerpoint/2010/main" val="1687499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smtClean="0">
                <a:solidFill>
                  <a:srgbClr val="C00000"/>
                </a:solidFill>
              </a:rPr>
              <a:t>Computers used for automated decision-making</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Ethical, moral and cultural issues</a:t>
            </a:r>
            <a:endParaRPr lang="en-GB" sz="2400" dirty="0">
              <a:solidFill>
                <a:srgbClr val="C00000"/>
              </a:solidFill>
            </a:endParaRPr>
          </a:p>
        </p:txBody>
      </p:sp>
      <p:sp>
        <p:nvSpPr>
          <p:cNvPr id="15" name="Rectangle 14"/>
          <p:cNvSpPr/>
          <p:nvPr/>
        </p:nvSpPr>
        <p:spPr>
          <a:xfrm>
            <a:off x="530679" y="1567543"/>
            <a:ext cx="7396842" cy="3265714"/>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tx1"/>
                </a:solidFill>
              </a:rPr>
              <a:t>EXAMPLE 4</a:t>
            </a:r>
          </a:p>
          <a:p>
            <a:endParaRPr lang="en-GB" b="1" dirty="0">
              <a:solidFill>
                <a:schemeClr val="tx1"/>
              </a:solidFill>
            </a:endParaRPr>
          </a:p>
          <a:p>
            <a:r>
              <a:rPr lang="en-GB" dirty="0">
                <a:solidFill>
                  <a:schemeClr val="tx1"/>
                </a:solidFill>
              </a:rPr>
              <a:t>An individual enters an online “personality quiz”. She answers questions about herself on a website, which uses her responses to automatically generate a personality profile for her. The individual’s data is not retained and the profile is not sent to anyone else. The automated decisions on which the personality profile is based do not have a significant effect on the individual.</a:t>
            </a:r>
          </a:p>
        </p:txBody>
      </p:sp>
      <p:sp>
        <p:nvSpPr>
          <p:cNvPr id="17" name="Rectangle 16"/>
          <p:cNvSpPr/>
          <p:nvPr/>
        </p:nvSpPr>
        <p:spPr>
          <a:xfrm>
            <a:off x="8066316" y="1572987"/>
            <a:ext cx="3722914" cy="3265714"/>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smtClean="0">
                <a:solidFill>
                  <a:schemeClr val="tx1"/>
                </a:solidFill>
              </a:rPr>
              <a:t>Answer</a:t>
            </a:r>
          </a:p>
          <a:p>
            <a:endParaRPr lang="en-GB" b="1" dirty="0">
              <a:solidFill>
                <a:schemeClr val="tx1"/>
              </a:solidFill>
            </a:endParaRPr>
          </a:p>
          <a:p>
            <a:endParaRPr lang="en-GB" b="1" dirty="0">
              <a:solidFill>
                <a:schemeClr val="tx1"/>
              </a:solidFill>
            </a:endParaRPr>
          </a:p>
        </p:txBody>
      </p:sp>
    </p:spTree>
    <p:extLst>
      <p:ext uri="{BB962C8B-B14F-4D97-AF65-F5344CB8AC3E}">
        <p14:creationId xmlns:p14="http://schemas.microsoft.com/office/powerpoint/2010/main" val="2809623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717</TotalTime>
  <Words>415</Words>
  <Application>Microsoft Office PowerPoint</Application>
  <PresentationFormat>Widescreen</PresentationFormat>
  <Paragraphs>36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D Hillyard</cp:lastModifiedBy>
  <cp:revision>77</cp:revision>
  <dcterms:created xsi:type="dcterms:W3CDTF">2014-10-30T19:23:19Z</dcterms:created>
  <dcterms:modified xsi:type="dcterms:W3CDTF">2017-03-09T08:20:29Z</dcterms:modified>
</cp:coreProperties>
</file>