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85" r:id="rId3"/>
    <p:sldId id="386" r:id="rId4"/>
    <p:sldId id="377" r:id="rId5"/>
    <p:sldId id="387" r:id="rId6"/>
    <p:sldId id="388" r:id="rId7"/>
    <p:sldId id="378" r:id="rId8"/>
    <p:sldId id="379" r:id="rId9"/>
    <p:sldId id="380" r:id="rId10"/>
    <p:sldId id="381" r:id="rId11"/>
    <p:sldId id="382" r:id="rId12"/>
    <p:sldId id="383" r:id="rId13"/>
    <p:sldId id="384" r:id="rId14"/>
    <p:sldId id="389" r:id="rId15"/>
    <p:sldId id="3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3728" autoAdjust="0"/>
  </p:normalViewPr>
  <p:slideViewPr>
    <p:cSldViewPr>
      <p:cViewPr varScale="1">
        <p:scale>
          <a:sx n="69" d="100"/>
          <a:sy n="69" d="100"/>
        </p:scale>
        <p:origin x="146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27/05/2018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BA4FB-BBAB-458E-ACCC-D57659C1B008}" type="slidenum">
              <a:rPr lang="en-GB" smtClean="0"/>
              <a:t>2</a:t>
            </a:fld>
            <a:endParaRPr lang="en-GB"/>
          </a:p>
        </p:txBody>
      </p:sp>
    </p:spTree>
    <p:extLst>
      <p:ext uri="{BB962C8B-B14F-4D97-AF65-F5344CB8AC3E}">
        <p14:creationId xmlns:p14="http://schemas.microsoft.com/office/powerpoint/2010/main" val="357350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BA4FB-BBAB-458E-ACCC-D57659C1B008}" type="slidenum">
              <a:rPr lang="en-GB" smtClean="0"/>
              <a:t>3</a:t>
            </a:fld>
            <a:endParaRPr lang="en-GB"/>
          </a:p>
        </p:txBody>
      </p:sp>
    </p:spTree>
    <p:extLst>
      <p:ext uri="{BB962C8B-B14F-4D97-AF65-F5344CB8AC3E}">
        <p14:creationId xmlns:p14="http://schemas.microsoft.com/office/powerpoint/2010/main" val="18090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BA4FB-BBAB-458E-ACCC-D57659C1B008}" type="slidenum">
              <a:rPr lang="en-GB" smtClean="0"/>
              <a:t>5</a:t>
            </a:fld>
            <a:endParaRPr lang="en-GB"/>
          </a:p>
        </p:txBody>
      </p:sp>
    </p:spTree>
    <p:extLst>
      <p:ext uri="{BB962C8B-B14F-4D97-AF65-F5344CB8AC3E}">
        <p14:creationId xmlns:p14="http://schemas.microsoft.com/office/powerpoint/2010/main" val="88053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1BA4FB-BBAB-458E-ACCC-D57659C1B008}" type="slidenum">
              <a:rPr lang="en-GB" smtClean="0"/>
              <a:t>6</a:t>
            </a:fld>
            <a:endParaRPr lang="en-GB"/>
          </a:p>
        </p:txBody>
      </p:sp>
    </p:spTree>
    <p:extLst>
      <p:ext uri="{BB962C8B-B14F-4D97-AF65-F5344CB8AC3E}">
        <p14:creationId xmlns:p14="http://schemas.microsoft.com/office/powerpoint/2010/main" val="424663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27/05/2018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27/05/2018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27D00"/>
                </a:solidFill>
                <a:latin typeface="Arial"/>
                <a:cs typeface="Arial"/>
              </a:defRPr>
            </a:lvl2pPr>
            <a:lvl3pPr marL="723900" indent="-279400">
              <a:lnSpc>
                <a:spcPct val="100000"/>
              </a:lnSpc>
              <a:buFont typeface="Arial"/>
              <a:buChar char="•"/>
              <a:defRPr lang="en-US" sz="2000" kern="1200" baseline="0" dirty="0" smtClean="0">
                <a:solidFill>
                  <a:srgbClr val="ECBD4C"/>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894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27/05/2018</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27/05/2018</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27/05/2018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27/05/2018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27/05/2018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933056"/>
            <a:ext cx="6314256" cy="1828800"/>
          </a:xfrm>
        </p:spPr>
        <p:txBody>
          <a:bodyPr>
            <a:normAutofit/>
          </a:bodyPr>
          <a:lstStyle/>
          <a:p>
            <a:r>
              <a:rPr lang="en-GB" sz="4800" cap="none" dirty="0"/>
              <a:t>Network Hardware</a:t>
            </a:r>
          </a:p>
        </p:txBody>
      </p:sp>
      <p:sp>
        <p:nvSpPr>
          <p:cNvPr id="3" name="Subtitle 2"/>
          <p:cNvSpPr>
            <a:spLocks noGrp="1"/>
          </p:cNvSpPr>
          <p:nvPr>
            <p:ph type="subTitle" idx="1"/>
          </p:nvPr>
        </p:nvSpPr>
        <p:spPr/>
        <p:txBody>
          <a:bodyPr/>
          <a:lstStyle/>
          <a:p>
            <a:r>
              <a:rPr lang="en-GB" dirty="0"/>
              <a:t>Network Hardware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Ethernet</a:t>
            </a:r>
          </a:p>
        </p:txBody>
      </p:sp>
      <p:sp>
        <p:nvSpPr>
          <p:cNvPr id="6" name="Text Placeholder 5"/>
          <p:cNvSpPr>
            <a:spLocks noGrp="1"/>
          </p:cNvSpPr>
          <p:nvPr>
            <p:ph type="body" sz="quarter" idx="14"/>
          </p:nvPr>
        </p:nvSpPr>
        <p:spPr>
          <a:xfrm>
            <a:off x="724280" y="1704179"/>
            <a:ext cx="7816470" cy="4101085"/>
          </a:xfrm>
        </p:spPr>
        <p:txBody>
          <a:bodyPr>
            <a:normAutofit/>
          </a:bodyPr>
          <a:lstStyle/>
          <a:p>
            <a:r>
              <a:rPr lang="en-GB" dirty="0"/>
              <a:t>Ethernet systems divide data into frames, similar to Internet packets.  Each frame contains source and destination MAC address and error checking data. </a:t>
            </a:r>
          </a:p>
          <a:p>
            <a:r>
              <a:rPr lang="en-GB" dirty="0"/>
              <a:t>Faulty frames containing transmission errors are dropped or resent.  All new computers have Ethernet built in, and old machines can be retro-fitted.  Almost every reference to “network ready”, “LAN”, or “LAN connection” implies the use of the Ethernet system.</a:t>
            </a:r>
          </a:p>
        </p:txBody>
      </p:sp>
    </p:spTree>
    <p:extLst>
      <p:ext uri="{BB962C8B-B14F-4D97-AF65-F5344CB8AC3E}">
        <p14:creationId xmlns:p14="http://schemas.microsoft.com/office/powerpoint/2010/main" val="249953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Transmission Media</a:t>
            </a:r>
          </a:p>
        </p:txBody>
      </p:sp>
      <p:sp>
        <p:nvSpPr>
          <p:cNvPr id="6" name="Text Placeholder 5"/>
          <p:cNvSpPr>
            <a:spLocks noGrp="1"/>
          </p:cNvSpPr>
          <p:nvPr>
            <p:ph type="body" sz="quarter" idx="14"/>
          </p:nvPr>
        </p:nvSpPr>
        <p:spPr>
          <a:xfrm>
            <a:off x="724280" y="1704179"/>
            <a:ext cx="7816470" cy="1292773"/>
          </a:xfrm>
        </p:spPr>
        <p:txBody>
          <a:bodyPr>
            <a:normAutofit/>
          </a:bodyPr>
          <a:lstStyle/>
          <a:p>
            <a:r>
              <a:rPr lang="en-GB" dirty="0"/>
              <a:t>The standard network cable is often referred to as a Ethernet cable.  It uses twisted-pair copper cabling or fibre optics.</a:t>
            </a:r>
          </a:p>
        </p:txBody>
      </p:sp>
      <p:pic>
        <p:nvPicPr>
          <p:cNvPr id="1026" name="Picture 2" descr="Image result for transmission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1" y="2996952"/>
            <a:ext cx="333006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9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Transmission Media</a:t>
            </a:r>
          </a:p>
        </p:txBody>
      </p:sp>
      <p:sp>
        <p:nvSpPr>
          <p:cNvPr id="6" name="Text Placeholder 5"/>
          <p:cNvSpPr>
            <a:spLocks noGrp="1"/>
          </p:cNvSpPr>
          <p:nvPr>
            <p:ph type="body" sz="quarter" idx="14"/>
          </p:nvPr>
        </p:nvSpPr>
        <p:spPr>
          <a:xfrm>
            <a:off x="724280" y="1704179"/>
            <a:ext cx="7816470" cy="4893173"/>
          </a:xfrm>
        </p:spPr>
        <p:txBody>
          <a:bodyPr>
            <a:normAutofit fontScale="92500"/>
          </a:bodyPr>
          <a:lstStyle/>
          <a:p>
            <a:r>
              <a:rPr lang="en-GB" dirty="0"/>
              <a:t>Selecting Cable Type</a:t>
            </a:r>
          </a:p>
          <a:p>
            <a:r>
              <a:rPr lang="en-GB" dirty="0"/>
              <a:t>Connecting computers with copper cable is cheaper, as most PCs come with built-in copper Network Interface Cards (NICs). Optical NICs cost around £100 each.</a:t>
            </a:r>
          </a:p>
          <a:p>
            <a:r>
              <a:rPr lang="en-GB" dirty="0"/>
              <a:t>Copper cable offers advantages in rural areas where it may already be used in telephone networks.  Using the existing cable will save the cost of running new cable throughout a site for a LAN.</a:t>
            </a:r>
          </a:p>
          <a:p>
            <a:r>
              <a:rPr lang="en-GB" dirty="0"/>
              <a:t>For most applications the speed of copper cable is adequate so the lower associated cost of NICs and routing equipment mean it is widely used, especially in LANs.</a:t>
            </a:r>
          </a:p>
        </p:txBody>
      </p:sp>
    </p:spTree>
    <p:extLst>
      <p:ext uri="{BB962C8B-B14F-4D97-AF65-F5344CB8AC3E}">
        <p14:creationId xmlns:p14="http://schemas.microsoft.com/office/powerpoint/2010/main" val="40582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Transmission Media</a:t>
            </a:r>
          </a:p>
        </p:txBody>
      </p:sp>
      <p:sp>
        <p:nvSpPr>
          <p:cNvPr id="6" name="Text Placeholder 5"/>
          <p:cNvSpPr>
            <a:spLocks noGrp="1"/>
          </p:cNvSpPr>
          <p:nvPr>
            <p:ph type="body" sz="quarter" idx="14"/>
          </p:nvPr>
        </p:nvSpPr>
        <p:spPr>
          <a:xfrm>
            <a:off x="724280" y="1704179"/>
            <a:ext cx="7816470" cy="4893173"/>
          </a:xfrm>
        </p:spPr>
        <p:txBody>
          <a:bodyPr>
            <a:normAutofit lnSpcReduction="10000"/>
          </a:bodyPr>
          <a:lstStyle/>
          <a:p>
            <a:r>
              <a:rPr lang="en-GB" dirty="0"/>
              <a:t>However, in many situations fibre optic is the cable of choice.  It has much greater bandwidth, transmission is faster and the cables do not break as easily as copper cables.</a:t>
            </a:r>
          </a:p>
          <a:p>
            <a:r>
              <a:rPr lang="en-GB" dirty="0"/>
              <a:t>They are not affected by electromagnetic interference, unlike copper cables which can interfere with other wires and cause lost or distorted transmissions over a network.</a:t>
            </a:r>
          </a:p>
          <a:p>
            <a:r>
              <a:rPr lang="en-GB" dirty="0"/>
              <a:t>Over a distance of 100 metres, fibre optic cable loses only 3% of signal strength, whereas copper cable loses 94% over the same distance and will need repeaters or boosters above that distance.</a:t>
            </a:r>
          </a:p>
        </p:txBody>
      </p:sp>
    </p:spTree>
    <p:extLst>
      <p:ext uri="{BB962C8B-B14F-4D97-AF65-F5344CB8AC3E}">
        <p14:creationId xmlns:p14="http://schemas.microsoft.com/office/powerpoint/2010/main" val="386775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smtClean="0"/>
              <a:t>Making Ethernet Cables </a:t>
            </a:r>
            <a:endParaRPr lang="en-GB" dirty="0"/>
          </a:p>
        </p:txBody>
      </p:sp>
      <p:pic>
        <p:nvPicPr>
          <p:cNvPr id="1026" name="Picture 2" descr="Image result for creating your own ethernet 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979" y="1700808"/>
            <a:ext cx="6691072" cy="445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0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smtClean="0"/>
              <a:t>Making Ethernet Cables </a:t>
            </a:r>
            <a:endParaRPr lang="en-GB" dirty="0"/>
          </a:p>
        </p:txBody>
      </p:sp>
      <p:pic>
        <p:nvPicPr>
          <p:cNvPr id="2050" name="Picture 2" descr="Image result for creating your own ethernet 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35" y="1844824"/>
            <a:ext cx="864096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0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lumMod val="50000"/>
              </a:schemeClr>
            </a:solidFill>
          </a:ln>
        </p:spPr>
        <p:txBody>
          <a:bodyPr lIns="900000">
            <a:normAutofit/>
          </a:bodyPr>
          <a:lstStyle/>
          <a:p>
            <a:r>
              <a:rPr lang="en-GB" b="1" dirty="0">
                <a:solidFill>
                  <a:schemeClr val="accent6">
                    <a:lumMod val="50000"/>
                  </a:schemeClr>
                </a:solidFill>
              </a:rPr>
              <a:t>STARTER</a:t>
            </a:r>
          </a:p>
        </p:txBody>
      </p:sp>
      <p:sp>
        <p:nvSpPr>
          <p:cNvPr id="8" name="Content Placeholder 4"/>
          <p:cNvSpPr txBox="1">
            <a:spLocks/>
          </p:cNvSpPr>
          <p:nvPr/>
        </p:nvSpPr>
        <p:spPr>
          <a:xfrm>
            <a:off x="628649" y="1985085"/>
            <a:ext cx="7886700" cy="1328270"/>
          </a:xfrm>
          <a:prstGeom prst="rect">
            <a:avLst/>
          </a:prstGeom>
          <a:ln>
            <a:solidFill>
              <a:schemeClr val="accent6">
                <a:lumMod val="50000"/>
              </a:schemeClr>
            </a:solidFill>
          </a:ln>
        </p:spPr>
        <p:txBody>
          <a:bodyPr vert="horz" wrap="square"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How is the internet connected across an ocean?</a:t>
            </a:r>
          </a:p>
          <a:p>
            <a:pPr marL="0" indent="0">
              <a:buNone/>
            </a:pPr>
            <a:r>
              <a:rPr lang="en-GB" dirty="0"/>
              <a:t>What media would be best to use?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3" y="848112"/>
            <a:ext cx="851838" cy="9501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07751"/>
            <a:ext cx="2858972" cy="2332104"/>
          </a:xfrm>
          <a:prstGeom prst="rect">
            <a:avLst/>
          </a:prstGeom>
        </p:spPr>
      </p:pic>
      <p:pic>
        <p:nvPicPr>
          <p:cNvPr id="9" name="Picture 8"/>
          <p:cNvPicPr>
            <a:picLocks noChangeAspect="1"/>
          </p:cNvPicPr>
          <p:nvPr/>
        </p:nvPicPr>
        <p:blipFill>
          <a:blip r:embed="rId5"/>
          <a:stretch>
            <a:fillRect/>
          </a:stretch>
        </p:blipFill>
        <p:spPr>
          <a:xfrm flipH="1">
            <a:off x="6049257" y="3607751"/>
            <a:ext cx="3094742" cy="1319251"/>
          </a:xfrm>
          <a:prstGeom prst="rect">
            <a:avLst/>
          </a:prstGeom>
        </p:spPr>
      </p:pic>
      <p:pic>
        <p:nvPicPr>
          <p:cNvPr id="1028" name="Picture 4" descr="Image result for wif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1316" y="4008122"/>
            <a:ext cx="2121366" cy="153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2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lumMod val="50000"/>
              </a:schemeClr>
            </a:solidFill>
          </a:ln>
        </p:spPr>
        <p:txBody>
          <a:bodyPr lIns="900000">
            <a:normAutofit/>
          </a:bodyPr>
          <a:lstStyle/>
          <a:p>
            <a:r>
              <a:rPr lang="en-GB" b="1" dirty="0">
                <a:solidFill>
                  <a:schemeClr val="accent6">
                    <a:lumMod val="50000"/>
                  </a:schemeClr>
                </a:solidFill>
              </a:rPr>
              <a:t>STARTER</a:t>
            </a:r>
          </a:p>
        </p:txBody>
      </p:sp>
      <p:sp>
        <p:nvSpPr>
          <p:cNvPr id="8" name="Content Placeholder 4"/>
          <p:cNvSpPr txBox="1">
            <a:spLocks/>
          </p:cNvSpPr>
          <p:nvPr/>
        </p:nvSpPr>
        <p:spPr>
          <a:xfrm>
            <a:off x="628649" y="1985084"/>
            <a:ext cx="7886700" cy="1360543"/>
          </a:xfrm>
          <a:prstGeom prst="rect">
            <a:avLst/>
          </a:prstGeom>
          <a:ln>
            <a:solidFill>
              <a:schemeClr val="accent6">
                <a:lumMod val="50000"/>
              </a:schemeClr>
            </a:solidFill>
          </a:ln>
        </p:spPr>
        <p:txBody>
          <a:bodyPr vert="horz" wrap="square"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internet is connected across oceans using fibre optic cables.  They are fast and reliable over longer distances.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3" y="848112"/>
            <a:ext cx="851838" cy="950127"/>
          </a:xfrm>
          <a:prstGeom prst="rect">
            <a:avLst/>
          </a:prstGeom>
        </p:spPr>
      </p:pic>
      <p:pic>
        <p:nvPicPr>
          <p:cNvPr id="2050" name="Picture 2" descr="Image result for internet cables under the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399415"/>
            <a:ext cx="9144000" cy="332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8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Network Hardware</a:t>
            </a:r>
          </a:p>
        </p:txBody>
      </p:sp>
      <p:sp>
        <p:nvSpPr>
          <p:cNvPr id="6" name="Text Placeholder 5"/>
          <p:cNvSpPr>
            <a:spLocks noGrp="1"/>
          </p:cNvSpPr>
          <p:nvPr>
            <p:ph type="body" sz="quarter" idx="14"/>
          </p:nvPr>
        </p:nvSpPr>
        <p:spPr>
          <a:xfrm>
            <a:off x="724280" y="1704179"/>
            <a:ext cx="7797230" cy="4480721"/>
          </a:xfrm>
        </p:spPr>
        <p:txBody>
          <a:bodyPr/>
          <a:lstStyle/>
          <a:p>
            <a:r>
              <a:rPr lang="en-GB" dirty="0"/>
              <a:t>The hardware required to create a network of computes includes </a:t>
            </a:r>
            <a:r>
              <a:rPr lang="en-GB" b="1" dirty="0"/>
              <a:t>routers, switches </a:t>
            </a:r>
            <a:r>
              <a:rPr lang="en-GB" dirty="0"/>
              <a:t>and </a:t>
            </a:r>
            <a:r>
              <a:rPr lang="en-GB" b="1" dirty="0"/>
              <a:t>Network Interface Cards (NICs). </a:t>
            </a:r>
            <a:endParaRPr lang="en-GB" dirty="0"/>
          </a:p>
          <a:p>
            <a:r>
              <a:rPr lang="en-GB" dirty="0"/>
              <a:t>Cabling and wireless access points may also be required and these are covered later in this lesson.</a:t>
            </a:r>
          </a:p>
          <a:p>
            <a:pPr marL="0" indent="0">
              <a:buNone/>
            </a:pPr>
            <a:endParaRPr lang="en-GB" dirty="0"/>
          </a:p>
        </p:txBody>
      </p:sp>
    </p:spTree>
    <p:extLst>
      <p:ext uri="{BB962C8B-B14F-4D97-AF65-F5344CB8AC3E}">
        <p14:creationId xmlns:p14="http://schemas.microsoft.com/office/powerpoint/2010/main" val="21978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735029"/>
            <a:ext cx="4421393" cy="2122971"/>
          </a:xfrm>
          <a:prstGeom prst="rect">
            <a:avLst/>
          </a:prstGeom>
        </p:spPr>
      </p:pic>
      <p:sp>
        <p:nvSpPr>
          <p:cNvPr id="2" name="Title 1"/>
          <p:cNvSpPr>
            <a:spLocks noGrp="1"/>
          </p:cNvSpPr>
          <p:nvPr>
            <p:ph type="title"/>
          </p:nvPr>
        </p:nvSpPr>
        <p:spPr>
          <a:ln>
            <a:solidFill>
              <a:schemeClr val="accent6">
                <a:lumMod val="50000"/>
              </a:schemeClr>
            </a:solidFill>
          </a:ln>
        </p:spPr>
        <p:txBody>
          <a:bodyPr lIns="900000">
            <a:normAutofit/>
          </a:bodyPr>
          <a:lstStyle/>
          <a:p>
            <a:r>
              <a:rPr lang="en-GB" b="1" dirty="0">
                <a:solidFill>
                  <a:schemeClr val="accent6">
                    <a:lumMod val="50000"/>
                  </a:schemeClr>
                </a:solidFill>
              </a:rPr>
              <a:t>STARTER</a:t>
            </a:r>
          </a:p>
        </p:txBody>
      </p:sp>
      <p:sp>
        <p:nvSpPr>
          <p:cNvPr id="8" name="Content Placeholder 4"/>
          <p:cNvSpPr txBox="1">
            <a:spLocks/>
          </p:cNvSpPr>
          <p:nvPr/>
        </p:nvSpPr>
        <p:spPr>
          <a:xfrm>
            <a:off x="628649" y="1985085"/>
            <a:ext cx="7886700" cy="596750"/>
          </a:xfrm>
          <a:prstGeom prst="rect">
            <a:avLst/>
          </a:prstGeom>
          <a:ln>
            <a:solidFill>
              <a:schemeClr val="accent6">
                <a:lumMod val="50000"/>
              </a:schemeClr>
            </a:solidFill>
          </a:ln>
        </p:spPr>
        <p:txBody>
          <a:bodyPr vert="horz" wrap="square" lIns="91440" tIns="45720" rIns="91440" bIns="45720" rtlCol="0"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What is the difference between a switch and a router?</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l="-3"/>
          <a:stretch/>
        </p:blipFill>
        <p:spPr>
          <a:xfrm>
            <a:off x="0" y="3001384"/>
            <a:ext cx="4421393" cy="143077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6843" y="848112"/>
            <a:ext cx="851838" cy="950127"/>
          </a:xfrm>
          <a:prstGeom prst="rect">
            <a:avLst/>
          </a:prstGeom>
        </p:spPr>
      </p:pic>
      <p:sp>
        <p:nvSpPr>
          <p:cNvPr id="7" name="Rounded Rectangular Callout 6"/>
          <p:cNvSpPr/>
          <p:nvPr/>
        </p:nvSpPr>
        <p:spPr>
          <a:xfrm>
            <a:off x="4797910" y="3339125"/>
            <a:ext cx="2388197" cy="823854"/>
          </a:xfrm>
          <a:prstGeom prst="wedgeRoundRectCallout">
            <a:avLst>
              <a:gd name="adj1" fmla="val -55968"/>
              <a:gd name="adj2" fmla="val -22375"/>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Switch</a:t>
            </a:r>
          </a:p>
        </p:txBody>
      </p:sp>
      <p:sp>
        <p:nvSpPr>
          <p:cNvPr id="10" name="Rounded Rectangular Callout 9"/>
          <p:cNvSpPr/>
          <p:nvPr/>
        </p:nvSpPr>
        <p:spPr>
          <a:xfrm>
            <a:off x="4797910" y="5017088"/>
            <a:ext cx="2388197" cy="823854"/>
          </a:xfrm>
          <a:prstGeom prst="wedgeRoundRectCallout">
            <a:avLst>
              <a:gd name="adj1" fmla="val -55968"/>
              <a:gd name="adj2" fmla="val -22375"/>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Router</a:t>
            </a:r>
          </a:p>
        </p:txBody>
      </p:sp>
    </p:spTree>
    <p:extLst>
      <p:ext uri="{BB962C8B-B14F-4D97-AF65-F5344CB8AC3E}">
        <p14:creationId xmlns:p14="http://schemas.microsoft.com/office/powerpoint/2010/main" val="60815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lumMod val="50000"/>
              </a:schemeClr>
            </a:solidFill>
          </a:ln>
        </p:spPr>
        <p:txBody>
          <a:bodyPr lIns="900000">
            <a:normAutofit/>
          </a:bodyPr>
          <a:lstStyle/>
          <a:p>
            <a:r>
              <a:rPr lang="en-GB" b="1" dirty="0">
                <a:solidFill>
                  <a:schemeClr val="accent6">
                    <a:lumMod val="50000"/>
                  </a:schemeClr>
                </a:solidFill>
              </a:rPr>
              <a:t>STARTER</a:t>
            </a:r>
          </a:p>
        </p:txBody>
      </p:sp>
      <p:sp>
        <p:nvSpPr>
          <p:cNvPr id="8" name="Content Placeholder 4"/>
          <p:cNvSpPr txBox="1">
            <a:spLocks/>
          </p:cNvSpPr>
          <p:nvPr/>
        </p:nvSpPr>
        <p:spPr>
          <a:xfrm>
            <a:off x="628649" y="1985084"/>
            <a:ext cx="7886700" cy="1263725"/>
          </a:xfrm>
          <a:prstGeom prst="rect">
            <a:avLst/>
          </a:prstGeom>
          <a:ln>
            <a:solidFill>
              <a:schemeClr val="accent6">
                <a:lumMod val="50000"/>
              </a:schemeClr>
            </a:solidFill>
          </a:ln>
        </p:spPr>
        <p:txBody>
          <a:bodyPr vert="horz" wrap="square"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 switch connects computers on a local area network</a:t>
            </a:r>
          </a:p>
          <a:p>
            <a:pPr marL="0" indent="0">
              <a:buNone/>
            </a:pPr>
            <a:r>
              <a:rPr lang="en-GB" dirty="0"/>
              <a:t>A router connects computers on a wide area network</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843" y="848112"/>
            <a:ext cx="851838" cy="950127"/>
          </a:xfrm>
          <a:prstGeom prst="rect">
            <a:avLst/>
          </a:prstGeom>
        </p:spPr>
      </p:pic>
    </p:spTree>
    <p:extLst>
      <p:ext uri="{BB962C8B-B14F-4D97-AF65-F5344CB8AC3E}">
        <p14:creationId xmlns:p14="http://schemas.microsoft.com/office/powerpoint/2010/main" val="214988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Routers and Switches </a:t>
            </a:r>
          </a:p>
        </p:txBody>
      </p:sp>
      <p:sp>
        <p:nvSpPr>
          <p:cNvPr id="6" name="Text Placeholder 5"/>
          <p:cNvSpPr>
            <a:spLocks noGrp="1"/>
          </p:cNvSpPr>
          <p:nvPr>
            <p:ph type="body" sz="quarter" idx="14"/>
          </p:nvPr>
        </p:nvSpPr>
        <p:spPr>
          <a:xfrm>
            <a:off x="724280" y="1704179"/>
            <a:ext cx="7797230" cy="4965181"/>
          </a:xfrm>
        </p:spPr>
        <p:txBody>
          <a:bodyPr>
            <a:normAutofit lnSpcReduction="10000"/>
          </a:bodyPr>
          <a:lstStyle/>
          <a:p>
            <a:r>
              <a:rPr lang="en-GB" dirty="0"/>
              <a:t>A </a:t>
            </a:r>
            <a:r>
              <a:rPr lang="en-GB" b="1" dirty="0"/>
              <a:t>router </a:t>
            </a:r>
            <a:r>
              <a:rPr lang="en-GB" dirty="0"/>
              <a:t>is designed to route data packets across a wide are network such as the Internet.  Each router in a network acts as a node and packets are passed from router to router to their destination somewhere on the Internet. If a packet is destined for a computer in a LAN, it will typically be routed to a </a:t>
            </a:r>
            <a:r>
              <a:rPr lang="en-GB" b="1" dirty="0"/>
              <a:t>switch.</a:t>
            </a:r>
          </a:p>
          <a:p>
            <a:r>
              <a:rPr lang="en-GB" dirty="0"/>
              <a:t>A </a:t>
            </a:r>
            <a:r>
              <a:rPr lang="en-GB" b="1" dirty="0"/>
              <a:t>switch </a:t>
            </a:r>
            <a:r>
              <a:rPr lang="en-GB" dirty="0"/>
              <a:t>is a component of a LAN that knows the MAC address of each individual device connected to it locally.  Its function is to forward the inbound packets only to the intended recipient, using the MAC address.</a:t>
            </a:r>
          </a:p>
          <a:p>
            <a:pPr marL="0" indent="0">
              <a:buNone/>
            </a:pPr>
            <a:endParaRPr lang="en-GB" dirty="0"/>
          </a:p>
        </p:txBody>
      </p:sp>
    </p:spTree>
    <p:extLst>
      <p:ext uri="{BB962C8B-B14F-4D97-AF65-F5344CB8AC3E}">
        <p14:creationId xmlns:p14="http://schemas.microsoft.com/office/powerpoint/2010/main" val="237131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Network Interface Card (NIC) </a:t>
            </a:r>
          </a:p>
        </p:txBody>
      </p:sp>
      <p:sp>
        <p:nvSpPr>
          <p:cNvPr id="6" name="Text Placeholder 5"/>
          <p:cNvSpPr>
            <a:spLocks noGrp="1"/>
          </p:cNvSpPr>
          <p:nvPr>
            <p:ph type="body" sz="quarter" idx="14"/>
          </p:nvPr>
        </p:nvSpPr>
        <p:spPr>
          <a:xfrm>
            <a:off x="724280" y="1704179"/>
            <a:ext cx="7816470" cy="2228877"/>
          </a:xfrm>
        </p:spPr>
        <p:txBody>
          <a:bodyPr>
            <a:normAutofit fontScale="92500" lnSpcReduction="20000"/>
          </a:bodyPr>
          <a:lstStyle/>
          <a:p>
            <a:r>
              <a:rPr lang="en-GB" dirty="0"/>
              <a:t>A </a:t>
            </a:r>
            <a:r>
              <a:rPr lang="en-GB" b="1" dirty="0"/>
              <a:t>Network Interface Card (NIC) </a:t>
            </a:r>
            <a:r>
              <a:rPr lang="en-GB" dirty="0"/>
              <a:t>is required to connect any network-enabled device.  This is a physical component which can either operate wirelessly or have a wired connection using a standard Ethernet cable.  All devices that can connect to a network have an NIC including your home computer, a smartphone, an Internet-enabled light bulb or a network printer. </a:t>
            </a:r>
          </a:p>
          <a:p>
            <a:pPr marL="0" indent="0">
              <a:buNone/>
            </a:pPr>
            <a:endParaRPr lang="en-GB" dirty="0"/>
          </a:p>
        </p:txBody>
      </p:sp>
      <p:pic>
        <p:nvPicPr>
          <p:cNvPr id="2050" name="Picture 2" descr="Image result for network interface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45024"/>
            <a:ext cx="4597693"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6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397665"/>
            <a:ext cx="7816470" cy="670772"/>
          </a:xfrm>
        </p:spPr>
        <p:txBody>
          <a:bodyPr/>
          <a:lstStyle/>
          <a:p>
            <a:r>
              <a:rPr lang="en-GB" dirty="0"/>
              <a:t>Ethernet</a:t>
            </a:r>
          </a:p>
        </p:txBody>
      </p:sp>
      <p:sp>
        <p:nvSpPr>
          <p:cNvPr id="6" name="Text Placeholder 5"/>
          <p:cNvSpPr>
            <a:spLocks noGrp="1"/>
          </p:cNvSpPr>
          <p:nvPr>
            <p:ph type="body" sz="quarter" idx="14"/>
          </p:nvPr>
        </p:nvSpPr>
        <p:spPr>
          <a:xfrm>
            <a:off x="724280" y="1704179"/>
            <a:ext cx="7816470" cy="3092973"/>
          </a:xfrm>
        </p:spPr>
        <p:txBody>
          <a:bodyPr>
            <a:normAutofit fontScale="85000" lnSpcReduction="10000"/>
          </a:bodyPr>
          <a:lstStyle/>
          <a:p>
            <a:pPr marL="0" indent="0">
              <a:buNone/>
            </a:pPr>
            <a:r>
              <a:rPr lang="en-GB" dirty="0"/>
              <a:t>Ethernet refers to a family of networking rules or protocols widely used in Local Area Networks.</a:t>
            </a:r>
          </a:p>
          <a:p>
            <a:pPr marL="0" indent="0">
              <a:buNone/>
            </a:pPr>
            <a:r>
              <a:rPr lang="en-GB" dirty="0"/>
              <a:t>It describes how devices should format data ready for transmission between computers on the same network. </a:t>
            </a:r>
          </a:p>
          <a:p>
            <a:r>
              <a:rPr lang="en-GB" dirty="0"/>
              <a:t>Similar to polite human conversation, nodes will wait until the connection is quiet before attempting to “speak” or transmit.</a:t>
            </a:r>
          </a:p>
          <a:p>
            <a:r>
              <a:rPr lang="en-GB" dirty="0"/>
              <a:t>Two nodes attempting to transmit simultaneously will stop and each wait a random period before reattempting. </a:t>
            </a:r>
          </a:p>
          <a:p>
            <a:endParaRPr lang="en-GB" dirty="0"/>
          </a:p>
        </p:txBody>
      </p:sp>
      <p:pic>
        <p:nvPicPr>
          <p:cNvPr id="4" name="Picture 3"/>
          <p:cNvPicPr>
            <a:picLocks noChangeAspect="1"/>
          </p:cNvPicPr>
          <p:nvPr/>
        </p:nvPicPr>
        <p:blipFill>
          <a:blip r:embed="rId2"/>
          <a:stretch>
            <a:fillRect/>
          </a:stretch>
        </p:blipFill>
        <p:spPr>
          <a:xfrm>
            <a:off x="3560952" y="4581128"/>
            <a:ext cx="2143125" cy="2143125"/>
          </a:xfrm>
          <a:prstGeom prst="rect">
            <a:avLst/>
          </a:prstGeom>
        </p:spPr>
      </p:pic>
    </p:spTree>
    <p:extLst>
      <p:ext uri="{BB962C8B-B14F-4D97-AF65-F5344CB8AC3E}">
        <p14:creationId xmlns:p14="http://schemas.microsoft.com/office/powerpoint/2010/main" val="25046985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17059</TotalTime>
  <Words>679</Words>
  <Application>Microsoft Office PowerPoint</Application>
  <PresentationFormat>On-screen Show (4:3)</PresentationFormat>
  <Paragraphs>47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Wingdings</vt:lpstr>
      <vt:lpstr>Wingdings 2</vt:lpstr>
      <vt:lpstr>Median</vt:lpstr>
      <vt:lpstr>Network Hardware</vt:lpstr>
      <vt:lpstr>STARTER</vt:lpstr>
      <vt:lpstr>STARTER</vt:lpstr>
      <vt:lpstr>PowerPoint Presentation</vt:lpstr>
      <vt:lpstr>STARTER</vt:lpstr>
      <vt:lpstr>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459</cp:revision>
  <dcterms:created xsi:type="dcterms:W3CDTF">2014-06-23T10:47:17Z</dcterms:created>
  <dcterms:modified xsi:type="dcterms:W3CDTF">2018-05-27T15:51:23Z</dcterms:modified>
</cp:coreProperties>
</file>