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1" r:id="rId18"/>
    <p:sldId id="340" r:id="rId19"/>
    <p:sldId id="342" r:id="rId20"/>
    <p:sldId id="343" r:id="rId21"/>
    <p:sldId id="34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28" autoAdjust="0"/>
  </p:normalViewPr>
  <p:slideViewPr>
    <p:cSldViewPr>
      <p:cViewPr varScale="1">
        <p:scale>
          <a:sx n="50" d="100"/>
          <a:sy n="50" d="100"/>
        </p:scale>
        <p:origin x="1210" y="2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28/07/2017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81831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07706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7254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88801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47474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480463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41070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624733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12710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47925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44426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542909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64032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89968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8361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9640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24664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6274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65595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27661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28/07/2017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28/07/2017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28/07/2017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28/07/2017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28/07/2017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28/07/2017</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28/07/2017</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28/07/2017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28/07/2017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28/07/2017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28/07/2017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28/07/2017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4038600"/>
            <a:ext cx="7435552" cy="1828800"/>
          </a:xfrm>
        </p:spPr>
        <p:txBody>
          <a:bodyPr>
            <a:normAutofit/>
          </a:bodyPr>
          <a:lstStyle/>
          <a:p>
            <a:r>
              <a:rPr lang="en-GB" b="1" cap="none" dirty="0"/>
              <a:t>Writing and following algorithms</a:t>
            </a:r>
            <a:endParaRPr lang="en-GB" sz="4800" cap="none" dirty="0"/>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b="1" dirty="0"/>
              <a:t>What kinds of problem are solved by algorithms?</a:t>
            </a:r>
            <a:endParaRPr lang="en-GB" altLang="en-US" dirty="0"/>
          </a:p>
        </p:txBody>
      </p:sp>
      <p:sp>
        <p:nvSpPr>
          <p:cNvPr id="13315" name="Content Placeholder 2"/>
          <p:cNvSpPr>
            <a:spLocks noGrp="1"/>
          </p:cNvSpPr>
          <p:nvPr>
            <p:ph idx="1"/>
          </p:nvPr>
        </p:nvSpPr>
        <p:spPr>
          <a:xfrm>
            <a:off x="251520" y="1600200"/>
            <a:ext cx="8514528" cy="3052936"/>
          </a:xfrm>
        </p:spPr>
        <p:txBody>
          <a:bodyPr>
            <a:normAutofit/>
          </a:bodyPr>
          <a:lstStyle/>
          <a:p>
            <a:r>
              <a:rPr lang="en-GB" sz="2400" b="1" dirty="0"/>
              <a:t>Route-finding algorithms. </a:t>
            </a:r>
            <a:r>
              <a:rPr lang="en-GB" sz="2400" dirty="0"/>
              <a:t>Given two locations, how does a route-finder determine the shortest or best route between the two paints? There may be thousands of possible routes. This type of algorithm is used not only for driving a vehicle from A to B, but also for many other applications, for example, finding the best route to transmit packets of data from A to B over a network.</a:t>
            </a:r>
            <a:endParaRPr lang="en-GB" altLang="en-US" sz="2000" dirty="0"/>
          </a:p>
        </p:txBody>
      </p:sp>
      <p:pic>
        <p:nvPicPr>
          <p:cNvPr id="2050" name="Picture 2" descr="Image result for route finding">
            <a:extLst>
              <a:ext uri="{FF2B5EF4-FFF2-40B4-BE49-F238E27FC236}">
                <a16:creationId xmlns:a16="http://schemas.microsoft.com/office/drawing/2014/main" id="{F8666CF1-5DCB-4248-87D1-F0BF76A1E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850919"/>
            <a:ext cx="3888432" cy="303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7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b="1" dirty="0"/>
              <a:t>What kinds of problem are solved by algorithms?</a:t>
            </a:r>
            <a:endParaRPr lang="en-GB" altLang="en-US" dirty="0"/>
          </a:p>
        </p:txBody>
      </p:sp>
      <p:sp>
        <p:nvSpPr>
          <p:cNvPr id="13315" name="Content Placeholder 2"/>
          <p:cNvSpPr>
            <a:spLocks noGrp="1"/>
          </p:cNvSpPr>
          <p:nvPr>
            <p:ph idx="1"/>
          </p:nvPr>
        </p:nvSpPr>
        <p:spPr>
          <a:xfrm>
            <a:off x="251520" y="1600200"/>
            <a:ext cx="8514528" cy="3052936"/>
          </a:xfrm>
        </p:spPr>
        <p:txBody>
          <a:bodyPr>
            <a:normAutofit/>
          </a:bodyPr>
          <a:lstStyle/>
          <a:p>
            <a:r>
              <a:rPr lang="en-GB" sz="2800" b="1" dirty="0"/>
              <a:t>Compression algorithms. </a:t>
            </a:r>
            <a:r>
              <a:rPr lang="en-GB" sz="2800" dirty="0"/>
              <a:t>These are used to compress data files so that they can be transmitted faster or held in a smaller amount of storage space. For example, MP3 files are compressed so that you can hold thousands of tracks on a mobile phone.</a:t>
            </a:r>
            <a:endParaRPr lang="en-GB" altLang="en-US" sz="1800" dirty="0"/>
          </a:p>
        </p:txBody>
      </p:sp>
      <p:pic>
        <p:nvPicPr>
          <p:cNvPr id="3074" name="Picture 2" descr="Image result for Compression algorithms">
            <a:extLst>
              <a:ext uri="{FF2B5EF4-FFF2-40B4-BE49-F238E27FC236}">
                <a16:creationId xmlns:a16="http://schemas.microsoft.com/office/drawing/2014/main" id="{2EF6137B-7315-4D94-8A2C-9D0963C73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298" y="3861048"/>
            <a:ext cx="461010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1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b="1" dirty="0"/>
              <a:t>What kinds of problem are solved by algorithms?</a:t>
            </a:r>
            <a:endParaRPr lang="en-GB" altLang="en-US" dirty="0"/>
          </a:p>
        </p:txBody>
      </p:sp>
      <p:sp>
        <p:nvSpPr>
          <p:cNvPr id="13315" name="Content Placeholder 2"/>
          <p:cNvSpPr>
            <a:spLocks noGrp="1"/>
          </p:cNvSpPr>
          <p:nvPr>
            <p:ph idx="1"/>
          </p:nvPr>
        </p:nvSpPr>
        <p:spPr>
          <a:xfrm>
            <a:off x="251520" y="1600200"/>
            <a:ext cx="8514528" cy="2404864"/>
          </a:xfrm>
        </p:spPr>
        <p:txBody>
          <a:bodyPr>
            <a:normAutofit/>
          </a:bodyPr>
          <a:lstStyle/>
          <a:p>
            <a:r>
              <a:rPr lang="en-GB" b="1" dirty="0"/>
              <a:t>Encryption algorithms. </a:t>
            </a:r>
            <a:r>
              <a:rPr lang="en-GB" dirty="0"/>
              <a:t>When someone purchases something over the Internet and sends their credit card number and other personal details to the store, the data needs to be encrypted so that even if it is intercepted, it cannot be read.</a:t>
            </a:r>
            <a:endParaRPr lang="en-GB" altLang="en-US" sz="1800" dirty="0"/>
          </a:p>
        </p:txBody>
      </p:sp>
      <p:pic>
        <p:nvPicPr>
          <p:cNvPr id="4098" name="Picture 2" descr="Image result for Encryption algorithms.">
            <a:extLst>
              <a:ext uri="{FF2B5EF4-FFF2-40B4-BE49-F238E27FC236}">
                <a16:creationId xmlns:a16="http://schemas.microsoft.com/office/drawing/2014/main" id="{43BA878C-8882-4C91-BEF3-23994017F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768" y="4149080"/>
            <a:ext cx="4860032" cy="238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1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b="1" dirty="0"/>
              <a:t>A simple computational algorithm</a:t>
            </a:r>
            <a:endParaRPr lang="en-GB" altLang="en-US" dirty="0"/>
          </a:p>
        </p:txBody>
      </p:sp>
      <p:sp>
        <p:nvSpPr>
          <p:cNvPr id="13315" name="Content Placeholder 2"/>
          <p:cNvSpPr>
            <a:spLocks noGrp="1"/>
          </p:cNvSpPr>
          <p:nvPr>
            <p:ph idx="1"/>
          </p:nvPr>
        </p:nvSpPr>
        <p:spPr>
          <a:xfrm>
            <a:off x="251520" y="1600200"/>
            <a:ext cx="8514528" cy="4997152"/>
          </a:xfrm>
        </p:spPr>
        <p:txBody>
          <a:bodyPr>
            <a:normAutofit fontScale="77500" lnSpcReduction="20000"/>
          </a:bodyPr>
          <a:lstStyle/>
          <a:p>
            <a:pPr marL="0" indent="0">
              <a:buNone/>
            </a:pPr>
            <a:r>
              <a:rPr lang="en-GB" dirty="0"/>
              <a:t>Suppose you are given an integer and you need to find its square root. Your calculator can add, subtract, multiply and divide but it does not have a square root function. You know that the answer is an integer.</a:t>
            </a:r>
          </a:p>
          <a:p>
            <a:r>
              <a:rPr lang="en-GB" dirty="0"/>
              <a:t>Here is one way of finding the square root of the integer number :</a:t>
            </a:r>
          </a:p>
          <a:p>
            <a:endParaRPr lang="en-GB" dirty="0"/>
          </a:p>
          <a:p>
            <a:pPr marL="0" indent="0">
              <a:buNone/>
            </a:pPr>
            <a:endParaRPr lang="en-GB" dirty="0"/>
          </a:p>
          <a:p>
            <a:endParaRPr lang="en-GB" dirty="0"/>
          </a:p>
          <a:p>
            <a:endParaRPr lang="en-GB" dirty="0"/>
          </a:p>
          <a:p>
            <a:pPr marL="0" indent="0">
              <a:buNone/>
            </a:pPr>
            <a:endParaRPr lang="en-GB" dirty="0"/>
          </a:p>
          <a:p>
            <a:r>
              <a:rPr lang="en-GB" dirty="0"/>
              <a:t>When you start to program. it is tempting to get straight to the computer and type in some code to solve a given problem. However, it will generally save time to figure out the steps needed using paper and pencil to write down a </a:t>
            </a:r>
            <a:r>
              <a:rPr lang="en-GB" b="1" dirty="0"/>
              <a:t>pseudocode </a:t>
            </a:r>
            <a:r>
              <a:rPr lang="en-GB" dirty="0"/>
              <a:t>algorithm before you start coding.</a:t>
            </a:r>
          </a:p>
          <a:p>
            <a:r>
              <a:rPr lang="en-GB" dirty="0"/>
              <a:t>Pseudocode is a way of expressing the solution in a way that can easily be translated into a programming language.</a:t>
            </a:r>
            <a:endParaRPr lang="en-GB" altLang="en-US" sz="1800" dirty="0"/>
          </a:p>
        </p:txBody>
      </p:sp>
      <p:pic>
        <p:nvPicPr>
          <p:cNvPr id="2" name="Picture 1">
            <a:extLst>
              <a:ext uri="{FF2B5EF4-FFF2-40B4-BE49-F238E27FC236}">
                <a16:creationId xmlns:a16="http://schemas.microsoft.com/office/drawing/2014/main" id="{2DE6C169-1B76-4818-8B71-6BB8F0F5C81F}"/>
              </a:ext>
            </a:extLst>
          </p:cNvPr>
          <p:cNvPicPr>
            <a:picLocks noChangeAspect="1"/>
          </p:cNvPicPr>
          <p:nvPr/>
        </p:nvPicPr>
        <p:blipFill rotWithShape="1">
          <a:blip r:embed="rId3"/>
          <a:srcRect l="15350" t="38795" r="53011" b="52801"/>
          <a:stretch/>
        </p:blipFill>
        <p:spPr>
          <a:xfrm>
            <a:off x="169244" y="2996952"/>
            <a:ext cx="8679080" cy="1296144"/>
          </a:xfrm>
          <a:prstGeom prst="rect">
            <a:avLst/>
          </a:prstGeom>
        </p:spPr>
      </p:pic>
    </p:spTree>
    <p:extLst>
      <p:ext uri="{BB962C8B-B14F-4D97-AF65-F5344CB8AC3E}">
        <p14:creationId xmlns:p14="http://schemas.microsoft.com/office/powerpoint/2010/main" val="302918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b="1" dirty="0"/>
              <a:t>A "Divide and Conquer" algorithm</a:t>
            </a:r>
            <a:endParaRPr lang="en-GB" altLang="en-US" dirty="0"/>
          </a:p>
        </p:txBody>
      </p:sp>
      <p:sp>
        <p:nvSpPr>
          <p:cNvPr id="13315" name="Content Placeholder 2"/>
          <p:cNvSpPr>
            <a:spLocks noGrp="1"/>
          </p:cNvSpPr>
          <p:nvPr>
            <p:ph idx="1"/>
          </p:nvPr>
        </p:nvSpPr>
        <p:spPr>
          <a:xfrm>
            <a:off x="251520" y="1600200"/>
            <a:ext cx="8640960" cy="4997152"/>
          </a:xfrm>
        </p:spPr>
        <p:txBody>
          <a:bodyPr>
            <a:normAutofit/>
          </a:bodyPr>
          <a:lstStyle/>
          <a:p>
            <a:pPr marL="0" indent="0">
              <a:buNone/>
            </a:pPr>
            <a:r>
              <a:rPr lang="en-GB" dirty="0"/>
              <a:t>The binary search algorithm uses the "Divide and Conquer" strategy to halve the search area every time a guess is made. It goes like this:</a:t>
            </a:r>
          </a:p>
          <a:p>
            <a:pPr marL="0" indent="0">
              <a:buNone/>
            </a:pPr>
            <a:r>
              <a:rPr lang="en-GB" dirty="0"/>
              <a:t>1.   </a:t>
            </a:r>
            <a:r>
              <a:rPr lang="en-GB" sz="2600" dirty="0"/>
              <a:t>Set low to 1,   high to number . Set guess = (low + high) /2 and </a:t>
            </a:r>
            <a:r>
              <a:rPr lang="en-GB" sz="2600" dirty="0" err="1"/>
              <a:t>nsquared</a:t>
            </a:r>
            <a:r>
              <a:rPr lang="en-GB" sz="2600" dirty="0"/>
              <a:t> = guess</a:t>
            </a:r>
            <a:r>
              <a:rPr lang="en-GB" sz="2600" dirty="0">
                <a:latin typeface="Times New Roman" panose="02020603050405020304" pitchFamily="18" charset="0"/>
                <a:cs typeface="Times New Roman" panose="02020603050405020304" pitchFamily="18" charset="0"/>
              </a:rPr>
              <a:t>²</a:t>
            </a:r>
            <a:endParaRPr lang="en-GB" sz="2600" dirty="0"/>
          </a:p>
          <a:p>
            <a:pPr marL="0" indent="0">
              <a:buNone/>
            </a:pPr>
            <a:r>
              <a:rPr lang="en-GB" dirty="0"/>
              <a:t>2.   </a:t>
            </a:r>
            <a:r>
              <a:rPr lang="en-GB" sz="2600" dirty="0"/>
              <a:t>If </a:t>
            </a:r>
            <a:r>
              <a:rPr lang="en-GB" sz="2600" dirty="0" err="1"/>
              <a:t>nsquared</a:t>
            </a:r>
            <a:r>
              <a:rPr lang="en-GB" sz="2600" dirty="0"/>
              <a:t> &gt; number , set high = guess to eliminate the top half of the range, </a:t>
            </a:r>
            <a:r>
              <a:rPr lang="en-GB" dirty="0"/>
              <a:t>otherwise set low = guess to eliminate the bottom half of the range</a:t>
            </a:r>
          </a:p>
          <a:p>
            <a:pPr marL="0" indent="0">
              <a:buNone/>
            </a:pPr>
            <a:r>
              <a:rPr lang="en-GB" dirty="0"/>
              <a:t>3. Set guess = ( low + high) /2 and </a:t>
            </a:r>
            <a:r>
              <a:rPr lang="en-GB" dirty="0" err="1"/>
              <a:t>nsquared</a:t>
            </a:r>
            <a:r>
              <a:rPr lang="en-GB" dirty="0"/>
              <a:t> = guess'</a:t>
            </a:r>
          </a:p>
          <a:p>
            <a:pPr marL="0" indent="0">
              <a:buNone/>
            </a:pPr>
            <a:r>
              <a:rPr lang="en-GB" dirty="0"/>
              <a:t>4. Repeat steps 2 and 3 until </a:t>
            </a:r>
            <a:r>
              <a:rPr lang="en-GB" dirty="0" err="1"/>
              <a:t>nsquared</a:t>
            </a:r>
            <a:r>
              <a:rPr lang="en-GB" dirty="0"/>
              <a:t> = number</a:t>
            </a:r>
            <a:endParaRPr lang="en-GB" altLang="en-US" sz="1800" dirty="0"/>
          </a:p>
        </p:txBody>
      </p:sp>
    </p:spTree>
    <p:extLst>
      <p:ext uri="{BB962C8B-B14F-4D97-AF65-F5344CB8AC3E}">
        <p14:creationId xmlns:p14="http://schemas.microsoft.com/office/powerpoint/2010/main" val="190665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b="1" dirty="0"/>
              <a:t>A "Divide and Conquer" algorithm</a:t>
            </a:r>
            <a:endParaRPr lang="en-GB" altLang="en-US" dirty="0"/>
          </a:p>
        </p:txBody>
      </p:sp>
      <p:pic>
        <p:nvPicPr>
          <p:cNvPr id="4" name="Picture 3">
            <a:extLst>
              <a:ext uri="{FF2B5EF4-FFF2-40B4-BE49-F238E27FC236}">
                <a16:creationId xmlns:a16="http://schemas.microsoft.com/office/drawing/2014/main" id="{F2D8B01A-F9C8-461E-BE2C-075FF9C1D546}"/>
              </a:ext>
            </a:extLst>
          </p:cNvPr>
          <p:cNvPicPr>
            <a:picLocks noChangeAspect="1"/>
          </p:cNvPicPr>
          <p:nvPr/>
        </p:nvPicPr>
        <p:blipFill rotWithShape="1">
          <a:blip r:embed="rId3"/>
          <a:srcRect l="23225" t="19186" r="14563" b="20586"/>
          <a:stretch/>
        </p:blipFill>
        <p:spPr>
          <a:xfrm>
            <a:off x="467544" y="1844824"/>
            <a:ext cx="8069920" cy="4392488"/>
          </a:xfrm>
          <a:prstGeom prst="rect">
            <a:avLst/>
          </a:prstGeom>
        </p:spPr>
      </p:pic>
    </p:spTree>
    <p:extLst>
      <p:ext uri="{BB962C8B-B14F-4D97-AF65-F5344CB8AC3E}">
        <p14:creationId xmlns:p14="http://schemas.microsoft.com/office/powerpoint/2010/main" val="73240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b="1" dirty="0"/>
              <a:t>A "Divide and Conquer" algorithm</a:t>
            </a:r>
            <a:endParaRPr lang="en-GB" altLang="en-US" dirty="0"/>
          </a:p>
        </p:txBody>
      </p:sp>
      <p:pic>
        <p:nvPicPr>
          <p:cNvPr id="2" name="Picture 1">
            <a:extLst>
              <a:ext uri="{FF2B5EF4-FFF2-40B4-BE49-F238E27FC236}">
                <a16:creationId xmlns:a16="http://schemas.microsoft.com/office/drawing/2014/main" id="{DE8AAABE-040B-46A9-A73D-E4149700D17E}"/>
              </a:ext>
            </a:extLst>
          </p:cNvPr>
          <p:cNvPicPr>
            <a:picLocks noChangeAspect="1"/>
          </p:cNvPicPr>
          <p:nvPr/>
        </p:nvPicPr>
        <p:blipFill rotWithShape="1">
          <a:blip r:embed="rId3"/>
          <a:srcRect l="21651" t="23388" r="10625" b="10781"/>
          <a:stretch/>
        </p:blipFill>
        <p:spPr>
          <a:xfrm>
            <a:off x="342931" y="1844824"/>
            <a:ext cx="8432597" cy="4608512"/>
          </a:xfrm>
          <a:prstGeom prst="rect">
            <a:avLst/>
          </a:prstGeom>
        </p:spPr>
      </p:pic>
    </p:spTree>
    <p:extLst>
      <p:ext uri="{BB962C8B-B14F-4D97-AF65-F5344CB8AC3E}">
        <p14:creationId xmlns:p14="http://schemas.microsoft.com/office/powerpoint/2010/main" val="243895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b="1" dirty="0"/>
              <a:t>A "Divide and Conquer" algorithm</a:t>
            </a:r>
            <a:endParaRPr lang="en-GB" altLang="en-US" dirty="0"/>
          </a:p>
        </p:txBody>
      </p:sp>
      <p:pic>
        <p:nvPicPr>
          <p:cNvPr id="2" name="Picture 1">
            <a:extLst>
              <a:ext uri="{FF2B5EF4-FFF2-40B4-BE49-F238E27FC236}">
                <a16:creationId xmlns:a16="http://schemas.microsoft.com/office/drawing/2014/main" id="{DE8AAABE-040B-46A9-A73D-E4149700D17E}"/>
              </a:ext>
            </a:extLst>
          </p:cNvPr>
          <p:cNvPicPr>
            <a:picLocks noChangeAspect="1"/>
          </p:cNvPicPr>
          <p:nvPr/>
        </p:nvPicPr>
        <p:blipFill rotWithShape="1">
          <a:blip r:embed="rId3"/>
          <a:srcRect l="21651" t="23388" r="10625" b="10781"/>
          <a:stretch/>
        </p:blipFill>
        <p:spPr>
          <a:xfrm>
            <a:off x="1331640" y="1628801"/>
            <a:ext cx="6533325" cy="3570538"/>
          </a:xfrm>
          <a:prstGeom prst="rect">
            <a:avLst/>
          </a:prstGeom>
        </p:spPr>
      </p:pic>
      <p:sp>
        <p:nvSpPr>
          <p:cNvPr id="3" name="Rectangle 2">
            <a:extLst>
              <a:ext uri="{FF2B5EF4-FFF2-40B4-BE49-F238E27FC236}">
                <a16:creationId xmlns:a16="http://schemas.microsoft.com/office/drawing/2014/main" id="{C715BCEE-29EE-44A7-8E74-D775200FFE8D}"/>
              </a:ext>
            </a:extLst>
          </p:cNvPr>
          <p:cNvSpPr/>
          <p:nvPr/>
        </p:nvSpPr>
        <p:spPr>
          <a:xfrm>
            <a:off x="260856" y="5262798"/>
            <a:ext cx="8856984" cy="1477328"/>
          </a:xfrm>
          <a:prstGeom prst="rect">
            <a:avLst/>
          </a:prstGeom>
        </p:spPr>
        <p:txBody>
          <a:bodyPr wrap="square">
            <a:spAutoFit/>
          </a:bodyPr>
          <a:lstStyle/>
          <a:p>
            <a:r>
              <a:rPr lang="en-GB" dirty="0">
                <a:solidFill>
                  <a:srgbClr val="20140D"/>
                </a:solidFill>
                <a:latin typeface="Arial" panose="020B0604020202020204" pitchFamily="34" charset="0"/>
              </a:rPr>
              <a:t>Add sta</a:t>
            </a:r>
            <a:r>
              <a:rPr lang="en-GB" dirty="0">
                <a:solidFill>
                  <a:srgbClr val="010101"/>
                </a:solidFill>
                <a:latin typeface="Arial" panose="020B0604020202020204" pitchFamily="34" charset="0"/>
              </a:rPr>
              <a:t>t</a:t>
            </a:r>
            <a:r>
              <a:rPr lang="en-GB" dirty="0">
                <a:solidFill>
                  <a:srgbClr val="20140D"/>
                </a:solidFill>
                <a:latin typeface="Arial" panose="020B0604020202020204" pitchFamily="34" charset="0"/>
              </a:rPr>
              <a:t>ements to ca</a:t>
            </a:r>
            <a:r>
              <a:rPr lang="en-GB" dirty="0">
                <a:solidFill>
                  <a:srgbClr val="010101"/>
                </a:solidFill>
                <a:latin typeface="Arial" panose="020B0604020202020204" pitchFamily="34" charset="0"/>
              </a:rPr>
              <a:t>l</a:t>
            </a:r>
            <a:r>
              <a:rPr lang="en-GB" dirty="0">
                <a:solidFill>
                  <a:srgbClr val="20140D"/>
                </a:solidFill>
                <a:latin typeface="Arial" panose="020B0604020202020204" pitchFamily="34" charset="0"/>
              </a:rPr>
              <a:t>culate and print </a:t>
            </a:r>
            <a:r>
              <a:rPr lang="en-GB" dirty="0">
                <a:solidFill>
                  <a:srgbClr val="010101"/>
                </a:solidFill>
                <a:latin typeface="Arial" panose="020B0604020202020204" pitchFamily="34" charset="0"/>
              </a:rPr>
              <a:t>t</a:t>
            </a:r>
            <a:r>
              <a:rPr lang="en-GB" dirty="0">
                <a:solidFill>
                  <a:srgbClr val="20140D"/>
                </a:solidFill>
                <a:latin typeface="Arial" panose="020B0604020202020204" pitchFamily="34" charset="0"/>
              </a:rPr>
              <a:t>he number of guesses it took to find the answer.</a:t>
            </a:r>
          </a:p>
          <a:p>
            <a:r>
              <a:rPr lang="en-GB" dirty="0">
                <a:solidFill>
                  <a:srgbClr val="20140D"/>
                </a:solidFill>
                <a:latin typeface="Arial" panose="020B0604020202020204" pitchFamily="34" charset="0"/>
              </a:rPr>
              <a:t>Try writ</a:t>
            </a:r>
            <a:r>
              <a:rPr lang="en-GB" dirty="0">
                <a:solidFill>
                  <a:srgbClr val="010101"/>
                </a:solidFill>
                <a:latin typeface="Arial" panose="020B0604020202020204" pitchFamily="34" charset="0"/>
              </a:rPr>
              <a:t>in</a:t>
            </a:r>
            <a:r>
              <a:rPr lang="en-GB" dirty="0">
                <a:solidFill>
                  <a:srgbClr val="20140D"/>
                </a:solidFill>
                <a:latin typeface="Arial" panose="020B0604020202020204" pitchFamily="34" charset="0"/>
              </a:rPr>
              <a:t>g and </a:t>
            </a:r>
            <a:r>
              <a:rPr lang="en-GB" dirty="0">
                <a:solidFill>
                  <a:srgbClr val="010101"/>
                </a:solidFill>
                <a:latin typeface="Arial" panose="020B0604020202020204" pitchFamily="34" charset="0"/>
              </a:rPr>
              <a:t>r</a:t>
            </a:r>
            <a:r>
              <a:rPr lang="en-GB" dirty="0">
                <a:solidFill>
                  <a:srgbClr val="20140D"/>
                </a:solidFill>
                <a:latin typeface="Arial" panose="020B0604020202020204" pitchFamily="34" charset="0"/>
              </a:rPr>
              <a:t>unning the progra</a:t>
            </a:r>
            <a:r>
              <a:rPr lang="en-GB" dirty="0">
                <a:solidFill>
                  <a:srgbClr val="010101"/>
                </a:solidFill>
                <a:latin typeface="Arial" panose="020B0604020202020204" pitchFamily="34" charset="0"/>
              </a:rPr>
              <a:t>m </a:t>
            </a:r>
            <a:r>
              <a:rPr lang="en-GB" dirty="0">
                <a:solidFill>
                  <a:srgbClr val="20140D"/>
                </a:solidFill>
                <a:latin typeface="Arial" panose="020B0604020202020204" pitchFamily="34" charset="0"/>
              </a:rPr>
              <a:t>for different values of n</a:t>
            </a:r>
            <a:r>
              <a:rPr lang="en-GB" dirty="0">
                <a:solidFill>
                  <a:srgbClr val="4E2A0D"/>
                </a:solidFill>
                <a:latin typeface="Arial" panose="020B0604020202020204" pitchFamily="34" charset="0"/>
              </a:rPr>
              <a:t>umber.</a:t>
            </a:r>
          </a:p>
          <a:p>
            <a:r>
              <a:rPr lang="en-GB" dirty="0">
                <a:solidFill>
                  <a:srgbClr val="20140D"/>
                </a:solidFill>
                <a:latin typeface="Arial" panose="020B0604020202020204" pitchFamily="34" charset="0"/>
              </a:rPr>
              <a:t>Is </a:t>
            </a:r>
            <a:r>
              <a:rPr lang="en-GB" dirty="0">
                <a:solidFill>
                  <a:srgbClr val="010101"/>
                </a:solidFill>
                <a:latin typeface="Arial" panose="020B0604020202020204" pitchFamily="34" charset="0"/>
              </a:rPr>
              <a:t>t</a:t>
            </a:r>
            <a:r>
              <a:rPr lang="en-GB" dirty="0">
                <a:solidFill>
                  <a:srgbClr val="20140D"/>
                </a:solidFill>
                <a:latin typeface="Arial" panose="020B0604020202020204" pitchFamily="34" charset="0"/>
              </a:rPr>
              <a:t>here a formu</a:t>
            </a:r>
            <a:r>
              <a:rPr lang="en-GB" dirty="0">
                <a:solidFill>
                  <a:srgbClr val="010101"/>
                </a:solidFill>
                <a:latin typeface="Arial" panose="020B0604020202020204" pitchFamily="34" charset="0"/>
              </a:rPr>
              <a:t>l</a:t>
            </a:r>
            <a:r>
              <a:rPr lang="en-GB" dirty="0">
                <a:solidFill>
                  <a:srgbClr val="20140D"/>
                </a:solidFill>
                <a:latin typeface="Arial" panose="020B0604020202020204" pitchFamily="34" charset="0"/>
              </a:rPr>
              <a:t>a for ca</a:t>
            </a:r>
            <a:r>
              <a:rPr lang="en-GB" dirty="0">
                <a:solidFill>
                  <a:srgbClr val="010101"/>
                </a:solidFill>
                <a:latin typeface="Arial" panose="020B0604020202020204" pitchFamily="34" charset="0"/>
              </a:rPr>
              <a:t>l</a:t>
            </a:r>
            <a:r>
              <a:rPr lang="en-GB" dirty="0">
                <a:solidFill>
                  <a:srgbClr val="20140D"/>
                </a:solidFill>
                <a:latin typeface="Arial" panose="020B0604020202020204" pitchFamily="34" charset="0"/>
              </a:rPr>
              <a:t>cu</a:t>
            </a:r>
            <a:r>
              <a:rPr lang="en-GB" dirty="0">
                <a:solidFill>
                  <a:srgbClr val="010101"/>
                </a:solidFill>
                <a:latin typeface="Arial" panose="020B0604020202020204" pitchFamily="34" charset="0"/>
              </a:rPr>
              <a:t>l</a:t>
            </a:r>
            <a:r>
              <a:rPr lang="en-GB" dirty="0">
                <a:solidFill>
                  <a:srgbClr val="20140D"/>
                </a:solidFill>
                <a:latin typeface="Arial" panose="020B0604020202020204" pitchFamily="34" charset="0"/>
              </a:rPr>
              <a:t>a</a:t>
            </a:r>
            <a:r>
              <a:rPr lang="en-GB" dirty="0">
                <a:solidFill>
                  <a:srgbClr val="010101"/>
                </a:solidFill>
                <a:latin typeface="Arial" panose="020B0604020202020204" pitchFamily="34" charset="0"/>
              </a:rPr>
              <a:t>t</a:t>
            </a:r>
            <a:r>
              <a:rPr lang="en-GB" dirty="0">
                <a:solidFill>
                  <a:srgbClr val="20140D"/>
                </a:solidFill>
                <a:latin typeface="Arial" panose="020B0604020202020204" pitchFamily="34" charset="0"/>
              </a:rPr>
              <a:t>ing how many guesses it shou</a:t>
            </a:r>
            <a:r>
              <a:rPr lang="en-GB" dirty="0">
                <a:solidFill>
                  <a:srgbClr val="010101"/>
                </a:solidFill>
                <a:latin typeface="Arial" panose="020B0604020202020204" pitchFamily="34" charset="0"/>
              </a:rPr>
              <a:t>l</a:t>
            </a:r>
            <a:r>
              <a:rPr lang="en-GB" dirty="0">
                <a:solidFill>
                  <a:srgbClr val="20140D"/>
                </a:solidFill>
                <a:latin typeface="Arial" panose="020B0604020202020204" pitchFamily="34" charset="0"/>
              </a:rPr>
              <a:t>d take </a:t>
            </a:r>
            <a:r>
              <a:rPr lang="en-GB" dirty="0">
                <a:solidFill>
                  <a:srgbClr val="010101"/>
                </a:solidFill>
                <a:latin typeface="Arial" panose="020B0604020202020204" pitchFamily="34" charset="0"/>
              </a:rPr>
              <a:t>t</a:t>
            </a:r>
            <a:r>
              <a:rPr lang="en-GB" dirty="0">
                <a:solidFill>
                  <a:srgbClr val="20140D"/>
                </a:solidFill>
                <a:latin typeface="Arial" panose="020B0604020202020204" pitchFamily="34" charset="0"/>
              </a:rPr>
              <a:t>o f</a:t>
            </a:r>
            <a:r>
              <a:rPr lang="en-GB" dirty="0">
                <a:solidFill>
                  <a:srgbClr val="010101"/>
                </a:solidFill>
                <a:latin typeface="Arial" panose="020B0604020202020204" pitchFamily="34" charset="0"/>
              </a:rPr>
              <a:t>i</a:t>
            </a:r>
            <a:r>
              <a:rPr lang="en-GB" dirty="0">
                <a:solidFill>
                  <a:srgbClr val="20140D"/>
                </a:solidFill>
                <a:latin typeface="Arial" panose="020B0604020202020204" pitchFamily="34" charset="0"/>
              </a:rPr>
              <a:t>nd the square root?</a:t>
            </a:r>
            <a:endParaRPr lang="en-GB" dirty="0"/>
          </a:p>
        </p:txBody>
      </p:sp>
    </p:spTree>
    <p:extLst>
      <p:ext uri="{BB962C8B-B14F-4D97-AF65-F5344CB8AC3E}">
        <p14:creationId xmlns:p14="http://schemas.microsoft.com/office/powerpoint/2010/main" val="329121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b="1" dirty="0"/>
              <a:t>Interpreting algorithms</a:t>
            </a:r>
            <a:endParaRPr lang="en-GB" altLang="en-US" dirty="0"/>
          </a:p>
        </p:txBody>
      </p:sp>
      <p:sp>
        <p:nvSpPr>
          <p:cNvPr id="2" name="Rectangle 1">
            <a:extLst>
              <a:ext uri="{FF2B5EF4-FFF2-40B4-BE49-F238E27FC236}">
                <a16:creationId xmlns:a16="http://schemas.microsoft.com/office/drawing/2014/main" id="{A9A51C32-A3A7-47A8-BC07-EC181D7539A4}"/>
              </a:ext>
            </a:extLst>
          </p:cNvPr>
          <p:cNvSpPr/>
          <p:nvPr/>
        </p:nvSpPr>
        <p:spPr>
          <a:xfrm>
            <a:off x="467544" y="1700808"/>
            <a:ext cx="8424936" cy="4703852"/>
          </a:xfrm>
          <a:prstGeom prst="rect">
            <a:avLst/>
          </a:prstGeom>
        </p:spPr>
        <p:txBody>
          <a:bodyPr wrap="square">
            <a:spAutoFit/>
          </a:bodyPr>
          <a:lstStyle/>
          <a:p>
            <a:pPr marL="457200" indent="-457200">
              <a:spcBef>
                <a:spcPts val="700"/>
              </a:spcBef>
              <a:buClr>
                <a:schemeClr val="accent2"/>
              </a:buClr>
              <a:buSzPct val="60000"/>
              <a:buFont typeface="Arial" panose="020B0604020202020204" pitchFamily="34" charset="0"/>
              <a:buChar char="•"/>
            </a:pPr>
            <a:r>
              <a:rPr lang="en-GB" sz="2400" dirty="0"/>
              <a:t>A useful skill is to be able to look at someone else's algorithm and decide what it does and how it works.</a:t>
            </a:r>
          </a:p>
          <a:p>
            <a:pPr marL="457200" indent="-457200">
              <a:spcBef>
                <a:spcPts val="700"/>
              </a:spcBef>
              <a:buClr>
                <a:schemeClr val="accent2"/>
              </a:buClr>
              <a:buSzPct val="60000"/>
              <a:buFont typeface="Arial" panose="020B0604020202020204" pitchFamily="34" charset="0"/>
              <a:buChar char="•"/>
            </a:pPr>
            <a:r>
              <a:rPr lang="en-GB" sz="2400" dirty="0"/>
              <a:t>Of Course, if the programmer has put in lots of useful comments, used meaningful variable names and</a:t>
            </a:r>
          </a:p>
          <a:p>
            <a:pPr marL="457200" indent="-457200">
              <a:spcBef>
                <a:spcPts val="700"/>
              </a:spcBef>
              <a:buClr>
                <a:schemeClr val="accent2"/>
              </a:buClr>
              <a:buSzPct val="60000"/>
              <a:buFont typeface="Arial" panose="020B0604020202020204" pitchFamily="34" charset="0"/>
              <a:buChar char="•"/>
            </a:pPr>
            <a:r>
              <a:rPr lang="en-GB" sz="2400" dirty="0"/>
              <a:t>split a complicated algorithm into separate modules, that should not be too difficult!</a:t>
            </a:r>
          </a:p>
          <a:p>
            <a:r>
              <a:rPr lang="en-GB" sz="2400" b="1" dirty="0">
                <a:solidFill>
                  <a:srgbClr val="EA157A"/>
                </a:solidFill>
              </a:rPr>
              <a:t>Strategy for interpreting algorithms</a:t>
            </a:r>
          </a:p>
          <a:p>
            <a:r>
              <a:rPr lang="en-GB" sz="2400" dirty="0"/>
              <a:t>Here are some tips, which may seem fairly obvious.</a:t>
            </a:r>
          </a:p>
          <a:p>
            <a:r>
              <a:rPr lang="en-GB" sz="2400" dirty="0"/>
              <a:t>1. Read the comments in the program</a:t>
            </a:r>
          </a:p>
          <a:p>
            <a:r>
              <a:rPr lang="en-GB" sz="2400" dirty="0"/>
              <a:t>2. Look at the variable names to see if they give any clues</a:t>
            </a:r>
          </a:p>
          <a:p>
            <a:r>
              <a:rPr lang="en-GB" sz="2400" dirty="0"/>
              <a:t>3. Follow the steps in the program</a:t>
            </a:r>
          </a:p>
          <a:p>
            <a:r>
              <a:rPr lang="en-GB" sz="2400" dirty="0"/>
              <a:t>4. Try a "dry run" with some test data</a:t>
            </a:r>
            <a:endParaRPr lang="en-GB" sz="3200" dirty="0"/>
          </a:p>
        </p:txBody>
      </p:sp>
    </p:spTree>
    <p:extLst>
      <p:ext uri="{BB962C8B-B14F-4D97-AF65-F5344CB8AC3E}">
        <p14:creationId xmlns:p14="http://schemas.microsoft.com/office/powerpoint/2010/main" val="30954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b="1" dirty="0"/>
              <a:t>Drawing a trace table</a:t>
            </a:r>
            <a:endParaRPr lang="en-GB" altLang="en-US" dirty="0"/>
          </a:p>
        </p:txBody>
      </p:sp>
      <p:sp>
        <p:nvSpPr>
          <p:cNvPr id="2" name="Rectangle 1">
            <a:extLst>
              <a:ext uri="{FF2B5EF4-FFF2-40B4-BE49-F238E27FC236}">
                <a16:creationId xmlns:a16="http://schemas.microsoft.com/office/drawing/2014/main" id="{A9A51C32-A3A7-47A8-BC07-EC181D7539A4}"/>
              </a:ext>
            </a:extLst>
          </p:cNvPr>
          <p:cNvSpPr/>
          <p:nvPr/>
        </p:nvSpPr>
        <p:spPr>
          <a:xfrm>
            <a:off x="467544" y="1700808"/>
            <a:ext cx="8424936" cy="5109091"/>
          </a:xfrm>
          <a:prstGeom prst="rect">
            <a:avLst/>
          </a:prstGeom>
        </p:spPr>
        <p:txBody>
          <a:bodyPr wrap="square">
            <a:spAutoFit/>
          </a:bodyPr>
          <a:lstStyle/>
          <a:p>
            <a:r>
              <a:rPr lang="en-GB" dirty="0"/>
              <a:t>A trace table is a useful tool for performing a dry run through a program. As you follow through the logic of the program in the same sequence as the computer does, you note down in the trace table when </a:t>
            </a:r>
            <a:r>
              <a:rPr lang="en-GB" i="1" dirty="0"/>
              <a:t>each </a:t>
            </a:r>
            <a:r>
              <a:rPr lang="en-GB" dirty="0"/>
              <a:t>variable changes and what its value is.</a:t>
            </a:r>
          </a:p>
          <a:p>
            <a:endParaRPr lang="en-GB" dirty="0"/>
          </a:p>
          <a:p>
            <a:r>
              <a:rPr lang="en-GB" dirty="0"/>
              <a:t>Assume that x has a value of 7 . The MOD operator calculates the remainder resulting from an integer division.</a:t>
            </a:r>
          </a:p>
          <a:p>
            <a:endParaRPr lang="en-GB" b="1" dirty="0"/>
          </a:p>
          <a:p>
            <a:r>
              <a:rPr lang="en-GB" sz="2400" b="1" dirty="0"/>
              <a:t>answer = True</a:t>
            </a:r>
          </a:p>
          <a:p>
            <a:r>
              <a:rPr lang="en-GB" sz="2400" b="1" dirty="0"/>
              <a:t>for count = 2 to (x-I )</a:t>
            </a:r>
          </a:p>
          <a:p>
            <a:r>
              <a:rPr lang="en-GB" sz="2400" b="1" dirty="0"/>
              <a:t>	remainder = x MOD count</a:t>
            </a:r>
          </a:p>
          <a:p>
            <a:r>
              <a:rPr lang="en-GB" sz="2400" b="1" dirty="0"/>
              <a:t>	if remainder = 0 then</a:t>
            </a:r>
          </a:p>
          <a:p>
            <a:r>
              <a:rPr lang="en-GB" sz="2400" b="1" dirty="0"/>
              <a:t>		answer = False</a:t>
            </a:r>
          </a:p>
          <a:p>
            <a:r>
              <a:rPr lang="en-GB" sz="2400" b="1" dirty="0"/>
              <a:t>	endif</a:t>
            </a:r>
          </a:p>
          <a:p>
            <a:r>
              <a:rPr lang="en-GB" sz="2400" b="1" dirty="0"/>
              <a:t>next count</a:t>
            </a:r>
          </a:p>
          <a:p>
            <a:endParaRPr lang="en-GB" sz="3200" dirty="0"/>
          </a:p>
        </p:txBody>
      </p:sp>
    </p:spTree>
    <p:extLst>
      <p:ext uri="{BB962C8B-B14F-4D97-AF65-F5344CB8AC3E}">
        <p14:creationId xmlns:p14="http://schemas.microsoft.com/office/powerpoint/2010/main" val="371949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a:t>What does this algorithm do?</a:t>
            </a:r>
          </a:p>
        </p:txBody>
      </p:sp>
      <p:sp>
        <p:nvSpPr>
          <p:cNvPr id="8195" name="Content Placeholder 2"/>
          <p:cNvSpPr>
            <a:spLocks noGrp="1"/>
          </p:cNvSpPr>
          <p:nvPr>
            <p:ph idx="1"/>
          </p:nvPr>
        </p:nvSpPr>
        <p:spPr/>
        <p:txBody>
          <a:bodyPr/>
          <a:lstStyle/>
          <a:p>
            <a:pPr marL="0" indent="0" eaLnBrk="1" hangingPunct="1">
              <a:buFont typeface="Arial" pitchFamily="34" charset="0"/>
              <a:buNone/>
            </a:pPr>
            <a:r>
              <a:rPr lang="en-GB" altLang="en-US" sz="3600" dirty="0">
                <a:solidFill>
                  <a:srgbClr val="FF0000"/>
                </a:solidFill>
                <a:latin typeface="Consolas" pitchFamily="49" charset="0"/>
              </a:rPr>
              <a:t>#</a:t>
            </a:r>
            <a:r>
              <a:rPr lang="en-GB" altLang="en-US" sz="3600" dirty="0" err="1">
                <a:solidFill>
                  <a:srgbClr val="FF0000"/>
                </a:solidFill>
                <a:latin typeface="Consolas" pitchFamily="49" charset="0"/>
              </a:rPr>
              <a:t>GhostHunter</a:t>
            </a:r>
            <a:endParaRPr lang="en-GB" altLang="en-US" sz="3600" dirty="0">
              <a:solidFill>
                <a:srgbClr val="FF0000"/>
              </a:solidFill>
              <a:latin typeface="Consolas" pitchFamily="49" charset="0"/>
            </a:endParaRPr>
          </a:p>
          <a:p>
            <a:pPr marL="0" indent="0" eaLnBrk="1" hangingPunct="1">
              <a:buFont typeface="Arial" pitchFamily="34" charset="0"/>
              <a:buNone/>
            </a:pPr>
            <a:r>
              <a:rPr lang="en-GB" altLang="en-US" sz="3600" dirty="0">
                <a:solidFill>
                  <a:srgbClr val="E46C0A"/>
                </a:solidFill>
                <a:latin typeface="Consolas" pitchFamily="49" charset="0"/>
              </a:rPr>
              <a:t>if </a:t>
            </a:r>
            <a:r>
              <a:rPr lang="en-GB" altLang="en-US" sz="3600" dirty="0">
                <a:latin typeface="Consolas" pitchFamily="49" charset="0"/>
              </a:rPr>
              <a:t>ghost catches man then</a:t>
            </a:r>
          </a:p>
          <a:p>
            <a:pPr marL="0" indent="0" eaLnBrk="1" hangingPunct="1">
              <a:buFont typeface="Arial" pitchFamily="34" charset="0"/>
              <a:buNone/>
            </a:pPr>
            <a:r>
              <a:rPr lang="en-GB" altLang="en-US" sz="3600">
                <a:latin typeface="Consolas" pitchFamily="49" charset="0"/>
              </a:rPr>
              <a:t>   	lives </a:t>
            </a:r>
            <a:r>
              <a:rPr lang="en-GB" altLang="en-US" sz="3600" dirty="0">
                <a:latin typeface="Consolas" pitchFamily="49" charset="0"/>
                <a:sym typeface="Wingdings" pitchFamily="2" charset="2"/>
              </a:rPr>
              <a:t> </a:t>
            </a:r>
            <a:r>
              <a:rPr lang="en-GB" altLang="en-US" sz="3600" dirty="0">
                <a:latin typeface="Consolas" pitchFamily="49" charset="0"/>
              </a:rPr>
              <a:t>lives – 1</a:t>
            </a:r>
          </a:p>
          <a:p>
            <a:pPr marL="0" indent="0" eaLnBrk="1" hangingPunct="1">
              <a:buFont typeface="Arial" pitchFamily="34" charset="0"/>
              <a:buNone/>
            </a:pPr>
            <a:r>
              <a:rPr lang="en-GB" altLang="en-US" sz="3600" dirty="0">
                <a:solidFill>
                  <a:srgbClr val="E46C0A"/>
                </a:solidFill>
                <a:latin typeface="Consolas" pitchFamily="49" charset="0"/>
              </a:rPr>
              <a:t>	if </a:t>
            </a:r>
            <a:r>
              <a:rPr lang="en-GB" altLang="en-US" sz="3600" dirty="0">
                <a:latin typeface="Consolas" pitchFamily="49" charset="0"/>
              </a:rPr>
              <a:t>lives = 0 then</a:t>
            </a:r>
          </a:p>
          <a:p>
            <a:pPr marL="0" indent="0" eaLnBrk="1" hangingPunct="1">
              <a:buFont typeface="Arial" pitchFamily="34" charset="0"/>
              <a:buNone/>
            </a:pPr>
            <a:r>
              <a:rPr lang="en-GB" altLang="en-US" sz="3600" dirty="0">
                <a:latin typeface="Consolas" pitchFamily="49" charset="0"/>
              </a:rPr>
              <a:t>    	 </a:t>
            </a:r>
            <a:r>
              <a:rPr lang="en-GB" altLang="en-US" sz="3600" dirty="0">
                <a:solidFill>
                  <a:srgbClr val="7030A0"/>
                </a:solidFill>
                <a:latin typeface="Consolas" pitchFamily="49" charset="0"/>
              </a:rPr>
              <a:t>display </a:t>
            </a:r>
            <a:r>
              <a:rPr lang="en-GB" altLang="en-US" sz="3600" dirty="0">
                <a:solidFill>
                  <a:srgbClr val="00B050"/>
                </a:solidFill>
                <a:latin typeface="Consolas" pitchFamily="49" charset="0"/>
              </a:rPr>
              <a:t>"Game Over!"</a:t>
            </a:r>
            <a:endParaRPr lang="en-GB" altLang="en-US" sz="3600" dirty="0">
              <a:latin typeface="Consolas" pitchFamily="49" charset="0"/>
            </a:endParaRPr>
          </a:p>
          <a:p>
            <a:pPr marL="0" indent="0" eaLnBrk="1" hangingPunct="1">
              <a:buFont typeface="Arial" pitchFamily="34" charset="0"/>
              <a:buNone/>
            </a:pPr>
            <a:r>
              <a:rPr lang="en-GB" altLang="en-US" sz="3600" dirty="0">
                <a:solidFill>
                  <a:srgbClr val="E46C0A"/>
                </a:solidFill>
                <a:latin typeface="Consolas" pitchFamily="49" charset="0"/>
              </a:rPr>
              <a:t>	else</a:t>
            </a:r>
            <a:r>
              <a:rPr lang="en-GB" altLang="en-US" sz="3600" dirty="0">
                <a:latin typeface="Consolas" pitchFamily="49" charset="0"/>
              </a:rPr>
              <a:t> </a:t>
            </a:r>
          </a:p>
          <a:p>
            <a:pPr marL="0" indent="0" eaLnBrk="1" hangingPunct="1">
              <a:buFont typeface="Arial" pitchFamily="34" charset="0"/>
              <a:buNone/>
            </a:pPr>
            <a:r>
              <a:rPr lang="en-GB" altLang="en-US" sz="3600" dirty="0">
                <a:latin typeface="Consolas" pitchFamily="49" charset="0"/>
              </a:rPr>
              <a:t>		 </a:t>
            </a:r>
            <a:r>
              <a:rPr lang="en-GB" altLang="en-US" sz="3600" dirty="0">
                <a:solidFill>
                  <a:srgbClr val="7030A0"/>
                </a:solidFill>
                <a:latin typeface="Consolas" pitchFamily="49" charset="0"/>
              </a:rPr>
              <a:t>display </a:t>
            </a:r>
            <a:r>
              <a:rPr lang="en-GB" altLang="en-US" sz="3600" dirty="0">
                <a:solidFill>
                  <a:srgbClr val="00B050"/>
                </a:solidFill>
                <a:latin typeface="Consolas" pitchFamily="49" charset="0"/>
              </a:rPr>
              <a:t>"</a:t>
            </a:r>
            <a:r>
              <a:rPr lang="en-GB" altLang="en-US" sz="3600" dirty="0" err="1">
                <a:solidFill>
                  <a:srgbClr val="00B050"/>
                </a:solidFill>
                <a:latin typeface="Consolas" pitchFamily="49" charset="0"/>
              </a:rPr>
              <a:t>Arghhh</a:t>
            </a:r>
            <a:r>
              <a:rPr lang="en-GB" altLang="en-US" sz="3600" dirty="0">
                <a:solidFill>
                  <a:srgbClr val="00B050"/>
                </a:solidFill>
                <a:latin typeface="Consolas" pitchFamily="49" charset="0"/>
              </a:rPr>
              <a:t>!"</a:t>
            </a:r>
            <a:endParaRPr lang="en-GB" altLang="en-US" sz="3600" dirty="0">
              <a:latin typeface="Consolas" pitchFamily="49" charset="0"/>
            </a:endParaRPr>
          </a:p>
          <a:p>
            <a:pPr marL="0" indent="0" eaLnBrk="1" hangingPunct="1"/>
            <a:endParaRPr lang="en-GB" altLang="en-US" sz="2600" dirty="0"/>
          </a:p>
        </p:txBody>
      </p:sp>
    </p:spTree>
    <p:extLst>
      <p:ext uri="{BB962C8B-B14F-4D97-AF65-F5344CB8AC3E}">
        <p14:creationId xmlns:p14="http://schemas.microsoft.com/office/powerpoint/2010/main" val="57791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b="1" dirty="0"/>
              <a:t>Drawing a trace table</a:t>
            </a:r>
            <a:endParaRPr lang="en-GB" altLang="en-US" dirty="0"/>
          </a:p>
        </p:txBody>
      </p:sp>
      <p:sp>
        <p:nvSpPr>
          <p:cNvPr id="2" name="Rectangle 1">
            <a:extLst>
              <a:ext uri="{FF2B5EF4-FFF2-40B4-BE49-F238E27FC236}">
                <a16:creationId xmlns:a16="http://schemas.microsoft.com/office/drawing/2014/main" id="{A9A51C32-A3A7-47A8-BC07-EC181D7539A4}"/>
              </a:ext>
            </a:extLst>
          </p:cNvPr>
          <p:cNvSpPr/>
          <p:nvPr/>
        </p:nvSpPr>
        <p:spPr>
          <a:xfrm>
            <a:off x="467544" y="1700808"/>
            <a:ext cx="8424936" cy="584775"/>
          </a:xfrm>
          <a:prstGeom prst="rect">
            <a:avLst/>
          </a:prstGeom>
        </p:spPr>
        <p:txBody>
          <a:bodyPr wrap="square">
            <a:spAutoFit/>
          </a:bodyPr>
          <a:lstStyle/>
          <a:p>
            <a:endParaRPr lang="en-GB" sz="3200" dirty="0"/>
          </a:p>
        </p:txBody>
      </p:sp>
      <p:graphicFrame>
        <p:nvGraphicFramePr>
          <p:cNvPr id="3" name="Table 2">
            <a:extLst>
              <a:ext uri="{FF2B5EF4-FFF2-40B4-BE49-F238E27FC236}">
                <a16:creationId xmlns:a16="http://schemas.microsoft.com/office/drawing/2014/main" id="{C0F463A8-473D-43F5-B4C4-B4A177AF8A27}"/>
              </a:ext>
            </a:extLst>
          </p:cNvPr>
          <p:cNvGraphicFramePr>
            <a:graphicFrameLocks noGrp="1"/>
          </p:cNvGraphicFramePr>
          <p:nvPr>
            <p:extLst>
              <p:ext uri="{D42A27DB-BD31-4B8C-83A1-F6EECF244321}">
                <p14:modId xmlns:p14="http://schemas.microsoft.com/office/powerpoint/2010/main" val="1351499328"/>
              </p:ext>
            </p:extLst>
          </p:nvPr>
        </p:nvGraphicFramePr>
        <p:xfrm>
          <a:off x="1547664" y="2132856"/>
          <a:ext cx="6096000" cy="305673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101456066"/>
                    </a:ext>
                  </a:extLst>
                </a:gridCol>
                <a:gridCol w="2032000">
                  <a:extLst>
                    <a:ext uri="{9D8B030D-6E8A-4147-A177-3AD203B41FA5}">
                      <a16:colId xmlns:a16="http://schemas.microsoft.com/office/drawing/2014/main" val="1503291278"/>
                    </a:ext>
                  </a:extLst>
                </a:gridCol>
                <a:gridCol w="2032000">
                  <a:extLst>
                    <a:ext uri="{9D8B030D-6E8A-4147-A177-3AD203B41FA5}">
                      <a16:colId xmlns:a16="http://schemas.microsoft.com/office/drawing/2014/main" val="120041632"/>
                    </a:ext>
                  </a:extLst>
                </a:gridCol>
              </a:tblGrid>
              <a:tr h="370840">
                <a:tc>
                  <a:txBody>
                    <a:bodyPr/>
                    <a:lstStyle/>
                    <a:p>
                      <a:r>
                        <a:rPr lang="en-GB" dirty="0"/>
                        <a:t>Answer </a:t>
                      </a:r>
                    </a:p>
                  </a:txBody>
                  <a:tcPr/>
                </a:tc>
                <a:tc>
                  <a:txBody>
                    <a:bodyPr/>
                    <a:lstStyle/>
                    <a:p>
                      <a:r>
                        <a:rPr lang="en-GB" dirty="0"/>
                        <a:t>Count </a:t>
                      </a:r>
                    </a:p>
                  </a:txBody>
                  <a:tcPr/>
                </a:tc>
                <a:tc>
                  <a:txBody>
                    <a:bodyPr/>
                    <a:lstStyle/>
                    <a:p>
                      <a:r>
                        <a:rPr lang="en-GB" dirty="0"/>
                        <a:t>Remainder </a:t>
                      </a:r>
                    </a:p>
                  </a:txBody>
                  <a:tcPr/>
                </a:tc>
                <a:extLst>
                  <a:ext uri="{0D108BD9-81ED-4DB2-BD59-A6C34878D82A}">
                    <a16:rowId xmlns:a16="http://schemas.microsoft.com/office/drawing/2014/main" val="1186617549"/>
                  </a:ext>
                </a:extLst>
              </a:tr>
              <a:tr h="370840">
                <a:tc>
                  <a:txBody>
                    <a:bodyPr/>
                    <a:lstStyle/>
                    <a:p>
                      <a:r>
                        <a:rPr lang="en-GB" dirty="0"/>
                        <a:t>True </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047661655"/>
                  </a:ext>
                </a:extLst>
              </a:tr>
              <a:tr h="370840">
                <a:tc>
                  <a:txBody>
                    <a:bodyPr/>
                    <a:lstStyle/>
                    <a:p>
                      <a:endParaRPr lang="en-GB"/>
                    </a:p>
                  </a:txBody>
                  <a:tcPr/>
                </a:tc>
                <a:tc>
                  <a:txBody>
                    <a:bodyPr/>
                    <a:lstStyle/>
                    <a:p>
                      <a:r>
                        <a:rPr lang="en-GB" dirty="0"/>
                        <a:t>2</a:t>
                      </a:r>
                    </a:p>
                  </a:txBody>
                  <a:tcPr/>
                </a:tc>
                <a:tc>
                  <a:txBody>
                    <a:bodyPr/>
                    <a:lstStyle/>
                    <a:p>
                      <a:r>
                        <a:rPr lang="en-GB" dirty="0"/>
                        <a:t>1</a:t>
                      </a:r>
                    </a:p>
                  </a:txBody>
                  <a:tcPr/>
                </a:tc>
                <a:extLst>
                  <a:ext uri="{0D108BD9-81ED-4DB2-BD59-A6C34878D82A}">
                    <a16:rowId xmlns:a16="http://schemas.microsoft.com/office/drawing/2014/main" val="108356457"/>
                  </a:ext>
                </a:extLst>
              </a:tr>
              <a:tr h="370840">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212122359"/>
                  </a:ext>
                </a:extLst>
              </a:tr>
              <a:tr h="460856">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69846661"/>
                  </a:ext>
                </a:extLst>
              </a:tr>
              <a:tr h="370840">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88737607"/>
                  </a:ext>
                </a:extLst>
              </a:tr>
              <a:tr h="37084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9952927"/>
                  </a:ext>
                </a:extLst>
              </a:tr>
              <a:tr h="37084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57838018"/>
                  </a:ext>
                </a:extLst>
              </a:tr>
            </a:tbl>
          </a:graphicData>
        </a:graphic>
      </p:graphicFrame>
    </p:spTree>
    <p:extLst>
      <p:ext uri="{BB962C8B-B14F-4D97-AF65-F5344CB8AC3E}">
        <p14:creationId xmlns:p14="http://schemas.microsoft.com/office/powerpoint/2010/main" val="2964395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b="1" dirty="0"/>
              <a:t>Drawing a trace table</a:t>
            </a:r>
            <a:endParaRPr lang="en-GB" altLang="en-US" dirty="0"/>
          </a:p>
        </p:txBody>
      </p:sp>
      <p:sp>
        <p:nvSpPr>
          <p:cNvPr id="2" name="Rectangle 1">
            <a:extLst>
              <a:ext uri="{FF2B5EF4-FFF2-40B4-BE49-F238E27FC236}">
                <a16:creationId xmlns:a16="http://schemas.microsoft.com/office/drawing/2014/main" id="{A9A51C32-A3A7-47A8-BC07-EC181D7539A4}"/>
              </a:ext>
            </a:extLst>
          </p:cNvPr>
          <p:cNvSpPr/>
          <p:nvPr/>
        </p:nvSpPr>
        <p:spPr>
          <a:xfrm>
            <a:off x="467544" y="1700808"/>
            <a:ext cx="8424936" cy="584775"/>
          </a:xfrm>
          <a:prstGeom prst="rect">
            <a:avLst/>
          </a:prstGeom>
        </p:spPr>
        <p:txBody>
          <a:bodyPr wrap="square">
            <a:spAutoFit/>
          </a:bodyPr>
          <a:lstStyle/>
          <a:p>
            <a:endParaRPr lang="en-GB" sz="3200" dirty="0"/>
          </a:p>
        </p:txBody>
      </p:sp>
      <p:graphicFrame>
        <p:nvGraphicFramePr>
          <p:cNvPr id="3" name="Table 2">
            <a:extLst>
              <a:ext uri="{FF2B5EF4-FFF2-40B4-BE49-F238E27FC236}">
                <a16:creationId xmlns:a16="http://schemas.microsoft.com/office/drawing/2014/main" id="{C0F463A8-473D-43F5-B4C4-B4A177AF8A27}"/>
              </a:ext>
            </a:extLst>
          </p:cNvPr>
          <p:cNvGraphicFramePr>
            <a:graphicFrameLocks noGrp="1"/>
          </p:cNvGraphicFramePr>
          <p:nvPr>
            <p:extLst>
              <p:ext uri="{D42A27DB-BD31-4B8C-83A1-F6EECF244321}">
                <p14:modId xmlns:p14="http://schemas.microsoft.com/office/powerpoint/2010/main" val="1781128320"/>
              </p:ext>
            </p:extLst>
          </p:nvPr>
        </p:nvGraphicFramePr>
        <p:xfrm>
          <a:off x="1547664" y="2132856"/>
          <a:ext cx="6096000" cy="329015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101456066"/>
                    </a:ext>
                  </a:extLst>
                </a:gridCol>
                <a:gridCol w="2032000">
                  <a:extLst>
                    <a:ext uri="{9D8B030D-6E8A-4147-A177-3AD203B41FA5}">
                      <a16:colId xmlns:a16="http://schemas.microsoft.com/office/drawing/2014/main" val="1503291278"/>
                    </a:ext>
                  </a:extLst>
                </a:gridCol>
                <a:gridCol w="2032000">
                  <a:extLst>
                    <a:ext uri="{9D8B030D-6E8A-4147-A177-3AD203B41FA5}">
                      <a16:colId xmlns:a16="http://schemas.microsoft.com/office/drawing/2014/main" val="120041632"/>
                    </a:ext>
                  </a:extLst>
                </a:gridCol>
              </a:tblGrid>
              <a:tr h="454269">
                <a:tc>
                  <a:txBody>
                    <a:bodyPr/>
                    <a:lstStyle/>
                    <a:p>
                      <a:r>
                        <a:rPr lang="en-GB" dirty="0"/>
                        <a:t>Answer </a:t>
                      </a:r>
                    </a:p>
                  </a:txBody>
                  <a:tcPr/>
                </a:tc>
                <a:tc>
                  <a:txBody>
                    <a:bodyPr/>
                    <a:lstStyle/>
                    <a:p>
                      <a:r>
                        <a:rPr lang="en-GB" dirty="0"/>
                        <a:t>Count </a:t>
                      </a:r>
                    </a:p>
                  </a:txBody>
                  <a:tcPr/>
                </a:tc>
                <a:tc>
                  <a:txBody>
                    <a:bodyPr/>
                    <a:lstStyle/>
                    <a:p>
                      <a:r>
                        <a:rPr lang="en-GB" dirty="0"/>
                        <a:t>Remainder </a:t>
                      </a:r>
                    </a:p>
                  </a:txBody>
                  <a:tcPr/>
                </a:tc>
                <a:extLst>
                  <a:ext uri="{0D108BD9-81ED-4DB2-BD59-A6C34878D82A}">
                    <a16:rowId xmlns:a16="http://schemas.microsoft.com/office/drawing/2014/main" val="1186617549"/>
                  </a:ext>
                </a:extLst>
              </a:tr>
              <a:tr h="454269">
                <a:tc>
                  <a:txBody>
                    <a:bodyPr/>
                    <a:lstStyle/>
                    <a:p>
                      <a:r>
                        <a:rPr lang="en-GB" dirty="0"/>
                        <a:t>True </a:t>
                      </a:r>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047661655"/>
                  </a:ext>
                </a:extLst>
              </a:tr>
              <a:tr h="454269">
                <a:tc>
                  <a:txBody>
                    <a:bodyPr/>
                    <a:lstStyle/>
                    <a:p>
                      <a:endParaRPr lang="en-GB"/>
                    </a:p>
                  </a:txBody>
                  <a:tcPr/>
                </a:tc>
                <a:tc>
                  <a:txBody>
                    <a:bodyPr/>
                    <a:lstStyle/>
                    <a:p>
                      <a:r>
                        <a:rPr lang="en-GB" dirty="0"/>
                        <a:t>2</a:t>
                      </a:r>
                    </a:p>
                  </a:txBody>
                  <a:tcPr/>
                </a:tc>
                <a:tc>
                  <a:txBody>
                    <a:bodyPr/>
                    <a:lstStyle/>
                    <a:p>
                      <a:r>
                        <a:rPr lang="en-GB" dirty="0"/>
                        <a:t>1</a:t>
                      </a:r>
                    </a:p>
                  </a:txBody>
                  <a:tcPr/>
                </a:tc>
                <a:extLst>
                  <a:ext uri="{0D108BD9-81ED-4DB2-BD59-A6C34878D82A}">
                    <a16:rowId xmlns:a16="http://schemas.microsoft.com/office/drawing/2014/main" val="108356457"/>
                  </a:ext>
                </a:extLst>
              </a:tr>
              <a:tr h="454269">
                <a:tc>
                  <a:txBody>
                    <a:bodyPr/>
                    <a:lstStyle/>
                    <a:p>
                      <a:endParaRPr lang="en-GB"/>
                    </a:p>
                  </a:txBody>
                  <a:tcPr/>
                </a:tc>
                <a:tc>
                  <a:txBody>
                    <a:bodyPr/>
                    <a:lstStyle/>
                    <a:p>
                      <a:r>
                        <a:rPr lang="en-GB" dirty="0"/>
                        <a:t>3</a:t>
                      </a:r>
                    </a:p>
                  </a:txBody>
                  <a:tcPr/>
                </a:tc>
                <a:tc>
                  <a:txBody>
                    <a:bodyPr/>
                    <a:lstStyle/>
                    <a:p>
                      <a:r>
                        <a:rPr lang="en-GB" dirty="0"/>
                        <a:t>1</a:t>
                      </a:r>
                    </a:p>
                  </a:txBody>
                  <a:tcPr/>
                </a:tc>
                <a:extLst>
                  <a:ext uri="{0D108BD9-81ED-4DB2-BD59-A6C34878D82A}">
                    <a16:rowId xmlns:a16="http://schemas.microsoft.com/office/drawing/2014/main" val="3212122359"/>
                  </a:ext>
                </a:extLst>
              </a:tr>
              <a:tr h="564536">
                <a:tc>
                  <a:txBody>
                    <a:bodyPr/>
                    <a:lstStyle/>
                    <a:p>
                      <a:endParaRPr lang="en-GB"/>
                    </a:p>
                  </a:txBody>
                  <a:tcPr/>
                </a:tc>
                <a:tc>
                  <a:txBody>
                    <a:bodyPr/>
                    <a:lstStyle/>
                    <a:p>
                      <a:r>
                        <a:rPr lang="en-GB" dirty="0"/>
                        <a:t>4</a:t>
                      </a:r>
                    </a:p>
                  </a:txBody>
                  <a:tcPr/>
                </a:tc>
                <a:tc>
                  <a:txBody>
                    <a:bodyPr/>
                    <a:lstStyle/>
                    <a:p>
                      <a:r>
                        <a:rPr lang="en-GB" dirty="0"/>
                        <a:t>3</a:t>
                      </a:r>
                    </a:p>
                  </a:txBody>
                  <a:tcPr/>
                </a:tc>
                <a:extLst>
                  <a:ext uri="{0D108BD9-81ED-4DB2-BD59-A6C34878D82A}">
                    <a16:rowId xmlns:a16="http://schemas.microsoft.com/office/drawing/2014/main" val="2269846661"/>
                  </a:ext>
                </a:extLst>
              </a:tr>
              <a:tr h="454269">
                <a:tc>
                  <a:txBody>
                    <a:bodyPr/>
                    <a:lstStyle/>
                    <a:p>
                      <a:endParaRPr lang="en-GB"/>
                    </a:p>
                  </a:txBody>
                  <a:tcPr/>
                </a:tc>
                <a:tc>
                  <a:txBody>
                    <a:bodyPr/>
                    <a:lstStyle/>
                    <a:p>
                      <a:r>
                        <a:rPr lang="en-GB" dirty="0"/>
                        <a:t>5</a:t>
                      </a:r>
                    </a:p>
                  </a:txBody>
                  <a:tcPr/>
                </a:tc>
                <a:tc>
                  <a:txBody>
                    <a:bodyPr/>
                    <a:lstStyle/>
                    <a:p>
                      <a:r>
                        <a:rPr lang="en-GB" dirty="0"/>
                        <a:t>2</a:t>
                      </a:r>
                    </a:p>
                  </a:txBody>
                  <a:tcPr/>
                </a:tc>
                <a:extLst>
                  <a:ext uri="{0D108BD9-81ED-4DB2-BD59-A6C34878D82A}">
                    <a16:rowId xmlns:a16="http://schemas.microsoft.com/office/drawing/2014/main" val="2288737607"/>
                  </a:ext>
                </a:extLst>
              </a:tr>
              <a:tr h="454269">
                <a:tc>
                  <a:txBody>
                    <a:bodyPr/>
                    <a:lstStyle/>
                    <a:p>
                      <a:endParaRPr lang="en-GB" dirty="0"/>
                    </a:p>
                  </a:txBody>
                  <a:tcPr/>
                </a:tc>
                <a:tc>
                  <a:txBody>
                    <a:bodyPr/>
                    <a:lstStyle/>
                    <a:p>
                      <a:r>
                        <a:rPr lang="en-GB" dirty="0"/>
                        <a:t>6</a:t>
                      </a:r>
                    </a:p>
                  </a:txBody>
                  <a:tcPr/>
                </a:tc>
                <a:tc>
                  <a:txBody>
                    <a:bodyPr/>
                    <a:lstStyle/>
                    <a:p>
                      <a:r>
                        <a:rPr lang="en-GB" dirty="0"/>
                        <a:t>1</a:t>
                      </a:r>
                    </a:p>
                  </a:txBody>
                  <a:tcPr/>
                </a:tc>
                <a:extLst>
                  <a:ext uri="{0D108BD9-81ED-4DB2-BD59-A6C34878D82A}">
                    <a16:rowId xmlns:a16="http://schemas.microsoft.com/office/drawing/2014/main" val="289952927"/>
                  </a:ext>
                </a:extLst>
              </a:tr>
            </a:tbl>
          </a:graphicData>
        </a:graphic>
      </p:graphicFrame>
    </p:spTree>
    <p:extLst>
      <p:ext uri="{BB962C8B-B14F-4D97-AF65-F5344CB8AC3E}">
        <p14:creationId xmlns:p14="http://schemas.microsoft.com/office/powerpoint/2010/main" val="124693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a:t>Writing Pseudocode</a:t>
            </a:r>
          </a:p>
        </p:txBody>
      </p:sp>
      <p:sp>
        <p:nvSpPr>
          <p:cNvPr id="9219" name="Content Placeholder 2"/>
          <p:cNvSpPr>
            <a:spLocks noGrp="1"/>
          </p:cNvSpPr>
          <p:nvPr>
            <p:ph idx="1"/>
          </p:nvPr>
        </p:nvSpPr>
        <p:spPr/>
        <p:txBody>
          <a:bodyPr/>
          <a:lstStyle/>
          <a:p>
            <a:pPr eaLnBrk="1" hangingPunct="1"/>
            <a:r>
              <a:rPr lang="en-GB" altLang="en-US" sz="3600"/>
              <a:t>Pseudocode is half code, half English</a:t>
            </a:r>
          </a:p>
          <a:p>
            <a:pPr eaLnBrk="1" hangingPunct="1"/>
            <a:r>
              <a:rPr lang="en-GB" altLang="en-US" sz="3600"/>
              <a:t>It has no real syntax and would not run</a:t>
            </a:r>
          </a:p>
          <a:p>
            <a:pPr eaLnBrk="1" hangingPunct="1"/>
            <a:r>
              <a:rPr lang="en-GB" altLang="en-US" sz="3600"/>
              <a:t>It is a structured sequence of instructions</a:t>
            </a:r>
          </a:p>
          <a:p>
            <a:pPr eaLnBrk="1" hangingPunct="1"/>
            <a:r>
              <a:rPr lang="en-GB" altLang="en-US" sz="3600"/>
              <a:t>It is useful for planning algorithms</a:t>
            </a:r>
          </a:p>
          <a:p>
            <a:pPr eaLnBrk="1" hangingPunct="1">
              <a:buFont typeface="Arial" pitchFamily="34" charset="0"/>
              <a:buNone/>
            </a:pPr>
            <a:endParaRPr lang="en-GB" altLang="en-US" sz="3600"/>
          </a:p>
          <a:p>
            <a:pPr algn="ctr" eaLnBrk="1" hangingPunct="1">
              <a:buFont typeface="Arial" pitchFamily="34" charset="0"/>
              <a:buNone/>
            </a:pPr>
            <a:r>
              <a:rPr lang="en-GB" altLang="en-US" sz="3600" b="1"/>
              <a:t>Use it to plan before coding!</a:t>
            </a:r>
          </a:p>
          <a:p>
            <a:pPr eaLnBrk="1" hangingPunct="1"/>
            <a:endParaRPr lang="en-GB" altLang="en-US" sz="3600" b="1"/>
          </a:p>
        </p:txBody>
      </p:sp>
    </p:spTree>
    <p:extLst>
      <p:ext uri="{BB962C8B-B14F-4D97-AF65-F5344CB8AC3E}">
        <p14:creationId xmlns:p14="http://schemas.microsoft.com/office/powerpoint/2010/main" val="282602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a:t>Suggested language for Pseudocode</a:t>
            </a:r>
          </a:p>
        </p:txBody>
      </p:sp>
      <p:sp>
        <p:nvSpPr>
          <p:cNvPr id="10243" name="Content Placeholder 2"/>
          <p:cNvSpPr>
            <a:spLocks noGrp="1"/>
          </p:cNvSpPr>
          <p:nvPr>
            <p:ph idx="1"/>
          </p:nvPr>
        </p:nvSpPr>
        <p:spPr/>
        <p:txBody>
          <a:bodyPr/>
          <a:lstStyle/>
          <a:p>
            <a:pPr eaLnBrk="1" hangingPunct="1"/>
            <a:r>
              <a:rPr lang="en-GB" altLang="en-US"/>
              <a:t>Use indentation in pseudocode</a:t>
            </a:r>
          </a:p>
          <a:p>
            <a:pPr eaLnBrk="1" hangingPunct="1"/>
            <a:r>
              <a:rPr lang="en-GB" altLang="en-US"/>
              <a:t>Use words such as:</a:t>
            </a:r>
          </a:p>
          <a:p>
            <a:pPr algn="ctr" eaLnBrk="1" hangingPunct="1">
              <a:buFont typeface="Arial" pitchFamily="34" charset="0"/>
              <a:buNone/>
            </a:pPr>
            <a:r>
              <a:rPr lang="en-GB" altLang="en-US" sz="4000" b="1"/>
              <a:t>print</a:t>
            </a:r>
            <a:r>
              <a:rPr lang="en-GB" altLang="en-US" sz="4000"/>
              <a:t>, </a:t>
            </a:r>
            <a:r>
              <a:rPr lang="en-GB" altLang="en-US" sz="4000" b="1"/>
              <a:t>display</a:t>
            </a:r>
            <a:r>
              <a:rPr lang="en-GB" altLang="en-US" sz="4000"/>
              <a:t>, </a:t>
            </a:r>
            <a:r>
              <a:rPr lang="en-GB" altLang="en-US" sz="4000" b="1"/>
              <a:t>input</a:t>
            </a:r>
            <a:r>
              <a:rPr lang="en-GB" altLang="en-US" sz="4000"/>
              <a:t>, </a:t>
            </a:r>
            <a:r>
              <a:rPr lang="en-GB" altLang="en-US" sz="4000" b="1"/>
              <a:t>output</a:t>
            </a:r>
            <a:r>
              <a:rPr lang="en-GB" altLang="en-US" sz="4000"/>
              <a:t>, </a:t>
            </a:r>
            <a:r>
              <a:rPr lang="en-GB" altLang="en-US" sz="4000" b="1"/>
              <a:t>calculate</a:t>
            </a:r>
            <a:r>
              <a:rPr lang="en-GB" altLang="en-US" sz="4000"/>
              <a:t>, </a:t>
            </a:r>
            <a:r>
              <a:rPr lang="en-GB" altLang="en-US" sz="4000" b="1"/>
              <a:t>add</a:t>
            </a:r>
            <a:r>
              <a:rPr lang="en-GB" altLang="en-US" sz="4000"/>
              <a:t>, </a:t>
            </a:r>
            <a:r>
              <a:rPr lang="en-GB" altLang="en-US" sz="4000" b="1"/>
              <a:t>set</a:t>
            </a:r>
            <a:r>
              <a:rPr lang="en-GB" altLang="en-US" sz="4000"/>
              <a:t>, </a:t>
            </a:r>
            <a:r>
              <a:rPr lang="en-GB" altLang="en-US" sz="4000" b="1"/>
              <a:t>reset, if, then, else</a:t>
            </a:r>
          </a:p>
          <a:p>
            <a:pPr eaLnBrk="1" hangingPunct="1">
              <a:buFont typeface="Arial" pitchFamily="34" charset="0"/>
              <a:buNone/>
            </a:pPr>
            <a:endParaRPr lang="en-GB" altLang="en-US"/>
          </a:p>
        </p:txBody>
      </p:sp>
    </p:spTree>
    <p:extLst>
      <p:ext uri="{BB962C8B-B14F-4D97-AF65-F5344CB8AC3E}">
        <p14:creationId xmlns:p14="http://schemas.microsoft.com/office/powerpoint/2010/main" val="236121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10"/>
          <p:cNvGrpSpPr>
            <a:grpSpLocks/>
          </p:cNvGrpSpPr>
          <p:nvPr/>
        </p:nvGrpSpPr>
        <p:grpSpPr bwMode="auto">
          <a:xfrm>
            <a:off x="1218174" y="1947578"/>
            <a:ext cx="6077251" cy="4119959"/>
            <a:chOff x="1180011" y="1916832"/>
            <a:chExt cx="6200301" cy="4202222"/>
          </a:xfrm>
        </p:grpSpPr>
        <p:sp>
          <p:nvSpPr>
            <p:cNvPr id="8" name="Rectangle 7"/>
            <p:cNvSpPr/>
            <p:nvPr/>
          </p:nvSpPr>
          <p:spPr>
            <a:xfrm>
              <a:off x="2124501" y="3729120"/>
              <a:ext cx="5255811" cy="5776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2124501" y="4892347"/>
              <a:ext cx="4671656" cy="576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p:nvSpPr>
          <p:spPr>
            <a:xfrm>
              <a:off x="1180011" y="1916832"/>
              <a:ext cx="5768534" cy="5760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1180011" y="5542994"/>
              <a:ext cx="4897063" cy="5760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1191122" y="2492891"/>
              <a:ext cx="879408" cy="30501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2124501" y="4306766"/>
              <a:ext cx="855598" cy="5887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1266" name="Title 1"/>
          <p:cNvSpPr>
            <a:spLocks noGrp="1"/>
          </p:cNvSpPr>
          <p:nvPr>
            <p:ph type="title"/>
          </p:nvPr>
        </p:nvSpPr>
        <p:spPr/>
        <p:txBody>
          <a:bodyPr/>
          <a:lstStyle/>
          <a:p>
            <a:pPr eaLnBrk="1" hangingPunct="1"/>
            <a:r>
              <a:rPr lang="en-GB" altLang="en-US"/>
              <a:t>Pseudocode Example:</a:t>
            </a:r>
          </a:p>
        </p:txBody>
      </p:sp>
      <p:sp>
        <p:nvSpPr>
          <p:cNvPr id="3" name="Content Placeholder 2"/>
          <p:cNvSpPr>
            <a:spLocks noGrp="1"/>
          </p:cNvSpPr>
          <p:nvPr>
            <p:ph idx="1"/>
          </p:nvPr>
        </p:nvSpPr>
        <p:spPr>
          <a:xfrm>
            <a:off x="1305882" y="1922098"/>
            <a:ext cx="8229600" cy="4165923"/>
          </a:xfrm>
        </p:spPr>
        <p:txBody>
          <a:bodyPr rtlCol="0">
            <a:noAutofit/>
          </a:bodyPr>
          <a:lstStyle/>
          <a:p>
            <a:pPr marL="0" indent="0" eaLnBrk="1" fontAlgn="auto" hangingPunct="1">
              <a:spcAft>
                <a:spcPts val="0"/>
              </a:spcAft>
              <a:buFont typeface="Arial" pitchFamily="34" charset="0"/>
              <a:buNone/>
              <a:defRPr/>
            </a:pPr>
            <a:r>
              <a:rPr lang="en-GB" b="1" dirty="0"/>
              <a:t>if</a:t>
            </a:r>
            <a:r>
              <a:rPr lang="en-GB" dirty="0"/>
              <a:t> </a:t>
            </a:r>
            <a:r>
              <a:rPr lang="en-GB" i="1" dirty="0"/>
              <a:t>unlock button pressed </a:t>
            </a:r>
            <a:r>
              <a:rPr lang="en-GB" b="1" dirty="0"/>
              <a:t>then</a:t>
            </a:r>
          </a:p>
          <a:p>
            <a:pPr marL="0" indent="0" eaLnBrk="1" fontAlgn="auto" hangingPunct="1">
              <a:spcAft>
                <a:spcPts val="0"/>
              </a:spcAft>
              <a:buFont typeface="Arial" pitchFamily="34" charset="0"/>
              <a:buNone/>
              <a:defRPr/>
            </a:pPr>
            <a:r>
              <a:rPr lang="en-GB" dirty="0"/>
              <a:t>	</a:t>
            </a:r>
            <a:r>
              <a:rPr lang="en-GB" b="1" dirty="0"/>
              <a:t>display</a:t>
            </a:r>
            <a:r>
              <a:rPr lang="en-GB" dirty="0"/>
              <a:t> PIN unlock screen</a:t>
            </a:r>
          </a:p>
          <a:p>
            <a:pPr marL="0" indent="0" eaLnBrk="1" fontAlgn="auto" hangingPunct="1">
              <a:spcAft>
                <a:spcPts val="0"/>
              </a:spcAft>
              <a:buFont typeface="Arial" pitchFamily="34" charset="0"/>
              <a:buNone/>
              <a:defRPr/>
            </a:pPr>
            <a:r>
              <a:rPr lang="en-GB" dirty="0"/>
              <a:t>	</a:t>
            </a:r>
            <a:r>
              <a:rPr lang="en-GB" b="1" dirty="0"/>
              <a:t>input</a:t>
            </a:r>
            <a:r>
              <a:rPr lang="en-GB" dirty="0"/>
              <a:t> PIN</a:t>
            </a:r>
          </a:p>
          <a:p>
            <a:pPr marL="0" indent="0" eaLnBrk="1" fontAlgn="auto" hangingPunct="1">
              <a:spcAft>
                <a:spcPts val="0"/>
              </a:spcAft>
              <a:buFont typeface="Arial" pitchFamily="34" charset="0"/>
              <a:buNone/>
              <a:defRPr/>
            </a:pPr>
            <a:r>
              <a:rPr lang="en-GB" dirty="0"/>
              <a:t>	</a:t>
            </a:r>
            <a:r>
              <a:rPr lang="en-GB" b="1" dirty="0"/>
              <a:t>if</a:t>
            </a:r>
            <a:r>
              <a:rPr lang="en-GB" dirty="0"/>
              <a:t> </a:t>
            </a:r>
            <a:r>
              <a:rPr lang="en-GB" i="1" dirty="0"/>
              <a:t>correct PIN entered </a:t>
            </a:r>
            <a:r>
              <a:rPr lang="en-GB" b="1" dirty="0"/>
              <a:t>then</a:t>
            </a:r>
          </a:p>
          <a:p>
            <a:pPr marL="0" indent="0" eaLnBrk="1" fontAlgn="auto" hangingPunct="1">
              <a:spcAft>
                <a:spcPts val="0"/>
              </a:spcAft>
              <a:buFont typeface="Arial" pitchFamily="34" charset="0"/>
              <a:buNone/>
              <a:defRPr/>
            </a:pPr>
            <a:r>
              <a:rPr lang="en-GB" dirty="0"/>
              <a:t>		unlock phone</a:t>
            </a:r>
          </a:p>
          <a:p>
            <a:pPr marL="0" indent="0" eaLnBrk="1" fontAlgn="auto" hangingPunct="1">
              <a:spcAft>
                <a:spcPts val="0"/>
              </a:spcAft>
              <a:buFont typeface="Arial" pitchFamily="34" charset="0"/>
              <a:buNone/>
              <a:defRPr/>
            </a:pPr>
            <a:r>
              <a:rPr lang="en-GB" dirty="0"/>
              <a:t>	</a:t>
            </a:r>
            <a:r>
              <a:rPr lang="en-GB" b="1" dirty="0"/>
              <a:t>else</a:t>
            </a:r>
            <a:r>
              <a:rPr lang="en-GB" dirty="0"/>
              <a:t> </a:t>
            </a:r>
            <a:r>
              <a:rPr lang="en-GB" b="1" dirty="0"/>
              <a:t>display</a:t>
            </a:r>
            <a:r>
              <a:rPr lang="en-GB" dirty="0"/>
              <a:t> “Try again”</a:t>
            </a:r>
          </a:p>
          <a:p>
            <a:pPr marL="0" indent="0" eaLnBrk="1" fontAlgn="auto" hangingPunct="1">
              <a:spcAft>
                <a:spcPts val="0"/>
              </a:spcAft>
              <a:buFont typeface="Arial" pitchFamily="34" charset="0"/>
              <a:buNone/>
              <a:defRPr/>
            </a:pPr>
            <a:r>
              <a:rPr lang="en-GB" b="1" dirty="0"/>
              <a:t>else</a:t>
            </a:r>
            <a:r>
              <a:rPr lang="en-GB" dirty="0"/>
              <a:t> </a:t>
            </a:r>
            <a:r>
              <a:rPr lang="en-GB" b="1" dirty="0"/>
              <a:t>display</a:t>
            </a:r>
            <a:r>
              <a:rPr lang="en-GB" dirty="0"/>
              <a:t> lock screen</a:t>
            </a:r>
          </a:p>
          <a:p>
            <a:pPr eaLnBrk="1" fontAlgn="auto" hangingPunct="1">
              <a:spcAft>
                <a:spcPts val="0"/>
              </a:spcAft>
              <a:defRPr/>
            </a:pPr>
            <a:endParaRPr lang="en-GB" dirty="0"/>
          </a:p>
        </p:txBody>
      </p:sp>
    </p:spTree>
    <p:extLst>
      <p:ext uri="{BB962C8B-B14F-4D97-AF65-F5344CB8AC3E}">
        <p14:creationId xmlns:p14="http://schemas.microsoft.com/office/powerpoint/2010/main" val="217427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a:t>Writing an Algorithm</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GB" sz="2800" dirty="0"/>
              <a:t>Write a pseudocode algorithm to display the correct hat size based on the circumference of your head:</a:t>
            </a:r>
          </a:p>
          <a:p>
            <a:pPr marL="0" indent="0" algn="ctr" eaLnBrk="1" fontAlgn="auto" hangingPunct="1">
              <a:spcAft>
                <a:spcPts val="0"/>
              </a:spcAft>
              <a:buFont typeface="Arial" pitchFamily="34" charset="0"/>
              <a:buNone/>
              <a:defRPr/>
            </a:pPr>
            <a:r>
              <a:rPr lang="en-GB" sz="2800" dirty="0"/>
              <a:t>Less than 57cm = Small</a:t>
            </a:r>
          </a:p>
          <a:p>
            <a:pPr marL="0" indent="0" algn="ctr" eaLnBrk="1" fontAlgn="auto" hangingPunct="1">
              <a:spcAft>
                <a:spcPts val="0"/>
              </a:spcAft>
              <a:buFont typeface="Arial" pitchFamily="34" charset="0"/>
              <a:buNone/>
              <a:defRPr/>
            </a:pPr>
            <a:r>
              <a:rPr lang="en-GB" sz="2800" dirty="0"/>
              <a:t>Greater than 60cm = Large</a:t>
            </a:r>
          </a:p>
          <a:p>
            <a:pPr marL="0" indent="0" algn="ctr" eaLnBrk="1" fontAlgn="auto" hangingPunct="1">
              <a:spcAft>
                <a:spcPts val="0"/>
              </a:spcAft>
              <a:buFont typeface="Arial" pitchFamily="34" charset="0"/>
              <a:buNone/>
              <a:defRPr/>
            </a:pPr>
            <a:r>
              <a:rPr lang="en-GB" sz="2800" dirty="0"/>
              <a:t>Anything in between = Medium</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8000"/>
            <a:ext cx="862965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66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a:t>Now write the code…</a:t>
            </a:r>
          </a:p>
        </p:txBody>
      </p:sp>
      <p:sp>
        <p:nvSpPr>
          <p:cNvPr id="13315" name="Content Placeholder 2"/>
          <p:cNvSpPr>
            <a:spLocks noGrp="1"/>
          </p:cNvSpPr>
          <p:nvPr>
            <p:ph idx="1"/>
          </p:nvPr>
        </p:nvSpPr>
        <p:spPr/>
        <p:txBody>
          <a:bodyPr/>
          <a:lstStyle/>
          <a:p>
            <a:pPr eaLnBrk="1" hangingPunct="1"/>
            <a:r>
              <a:rPr lang="en-GB" altLang="en-US"/>
              <a:t>You should understand the problem more clearly</a:t>
            </a:r>
          </a:p>
          <a:p>
            <a:pPr eaLnBrk="1" hangingPunct="1"/>
            <a:r>
              <a:rPr lang="en-GB" altLang="en-US"/>
              <a:t>It should be easier to write – in any language!</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663950"/>
            <a:ext cx="3333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0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b="1" dirty="0"/>
              <a:t>Computational algorithms</a:t>
            </a:r>
            <a:endParaRPr lang="en-GB" altLang="en-US" dirty="0"/>
          </a:p>
        </p:txBody>
      </p:sp>
      <p:sp>
        <p:nvSpPr>
          <p:cNvPr id="13315" name="Content Placeholder 2"/>
          <p:cNvSpPr>
            <a:spLocks noGrp="1"/>
          </p:cNvSpPr>
          <p:nvPr>
            <p:ph idx="1"/>
          </p:nvPr>
        </p:nvSpPr>
        <p:spPr/>
        <p:txBody>
          <a:bodyPr>
            <a:normAutofit fontScale="92500"/>
          </a:bodyPr>
          <a:lstStyle/>
          <a:p>
            <a:pPr marL="0" indent="0">
              <a:buNone/>
            </a:pPr>
            <a:r>
              <a:rPr lang="en-GB" dirty="0"/>
              <a:t>A good algorithm has the following properties:</a:t>
            </a:r>
          </a:p>
          <a:p>
            <a:r>
              <a:rPr lang="en-GB" dirty="0"/>
              <a:t>It has clear and precisely stated steps that produce the correct output for any set of valid inputs</a:t>
            </a:r>
          </a:p>
          <a:p>
            <a:r>
              <a:rPr lang="en-GB" dirty="0"/>
              <a:t>It should allow for invalid inputs</a:t>
            </a:r>
          </a:p>
          <a:p>
            <a:r>
              <a:rPr lang="en-GB" dirty="0"/>
              <a:t>It must always terminate at some point</a:t>
            </a:r>
          </a:p>
          <a:p>
            <a:r>
              <a:rPr lang="en-GB" dirty="0"/>
              <a:t>It should execute efficiently, in as few steps as possible</a:t>
            </a:r>
          </a:p>
          <a:p>
            <a:r>
              <a:rPr lang="en-GB" dirty="0"/>
              <a:t>It should be designed in such a way that other people will be able to understand it and modify it if necessary</a:t>
            </a:r>
            <a:endParaRPr lang="en-GB" altLang="en-US" dirty="0"/>
          </a:p>
        </p:txBody>
      </p:sp>
    </p:spTree>
    <p:extLst>
      <p:ext uri="{BB962C8B-B14F-4D97-AF65-F5344CB8AC3E}">
        <p14:creationId xmlns:p14="http://schemas.microsoft.com/office/powerpoint/2010/main" val="62703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GB" b="1" dirty="0"/>
              <a:t>What kinds of problem are solved by algorithms?</a:t>
            </a:r>
            <a:endParaRPr lang="en-GB" altLang="en-US" dirty="0"/>
          </a:p>
        </p:txBody>
      </p:sp>
      <p:sp>
        <p:nvSpPr>
          <p:cNvPr id="13315" name="Content Placeholder 2"/>
          <p:cNvSpPr>
            <a:spLocks noGrp="1"/>
          </p:cNvSpPr>
          <p:nvPr>
            <p:ph idx="1"/>
          </p:nvPr>
        </p:nvSpPr>
        <p:spPr>
          <a:xfrm>
            <a:off x="251520" y="1600200"/>
            <a:ext cx="8514528" cy="3052936"/>
          </a:xfrm>
        </p:spPr>
        <p:txBody>
          <a:bodyPr>
            <a:normAutofit/>
          </a:bodyPr>
          <a:lstStyle/>
          <a:p>
            <a:pPr marL="0" indent="0">
              <a:buNone/>
            </a:pPr>
            <a:r>
              <a:rPr lang="en-GB" sz="2800" dirty="0"/>
              <a:t>There are thousands of different practical applications of algorithms. Some of the best-known applications include:</a:t>
            </a:r>
          </a:p>
          <a:p>
            <a:r>
              <a:rPr lang="en-GB" sz="2400" b="1" dirty="0"/>
              <a:t>Internet-related algorithms. </a:t>
            </a:r>
            <a:r>
              <a:rPr lang="en-GB" sz="2400" dirty="0"/>
              <a:t>Algorithms are used to manage and manipulate the huge amount of data stored on the Internet. How does a search engine find all the pages on which particular information resides in a fraction of a second?</a:t>
            </a:r>
            <a:endParaRPr lang="en-GB" altLang="en-US" sz="2400" dirty="0"/>
          </a:p>
        </p:txBody>
      </p:sp>
      <p:pic>
        <p:nvPicPr>
          <p:cNvPr id="1026" name="Picture 2" descr="Image result for Internet-related algorithms">
            <a:extLst>
              <a:ext uri="{FF2B5EF4-FFF2-40B4-BE49-F238E27FC236}">
                <a16:creationId xmlns:a16="http://schemas.microsoft.com/office/drawing/2014/main" id="{FCA57A80-578E-4012-A19F-AC97BA8A0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023765"/>
            <a:ext cx="2952328" cy="283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7936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27067</TotalTime>
  <Words>1058</Words>
  <Application>Microsoft Office PowerPoint</Application>
  <PresentationFormat>On-screen Show (4:3)</PresentationFormat>
  <Paragraphs>123</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Consolas</vt:lpstr>
      <vt:lpstr>Times New Roman</vt:lpstr>
      <vt:lpstr>Tw Cen MT</vt:lpstr>
      <vt:lpstr>Wingdings</vt:lpstr>
      <vt:lpstr>Wingdings 2</vt:lpstr>
      <vt:lpstr>Median</vt:lpstr>
      <vt:lpstr>Writing and following algorithms</vt:lpstr>
      <vt:lpstr>What does this algorithm do?</vt:lpstr>
      <vt:lpstr>Writing Pseudocode</vt:lpstr>
      <vt:lpstr>Suggested language for Pseudocode</vt:lpstr>
      <vt:lpstr>Pseudocode Example:</vt:lpstr>
      <vt:lpstr>Writing an Algorithm</vt:lpstr>
      <vt:lpstr>Now write the code…</vt:lpstr>
      <vt:lpstr>Computational algorithms</vt:lpstr>
      <vt:lpstr>What kinds of problem are solved by algorithms?</vt:lpstr>
      <vt:lpstr>What kinds of problem are solved by algorithms?</vt:lpstr>
      <vt:lpstr>What kinds of problem are solved by algorithms?</vt:lpstr>
      <vt:lpstr>What kinds of problem are solved by algorithms?</vt:lpstr>
      <vt:lpstr>A simple computational algorithm</vt:lpstr>
      <vt:lpstr>A "Divide and Conquer" algorithm</vt:lpstr>
      <vt:lpstr>A "Divide and Conquer" algorithm</vt:lpstr>
      <vt:lpstr>A "Divide and Conquer" algorithm</vt:lpstr>
      <vt:lpstr>A "Divide and Conquer" algorithm</vt:lpstr>
      <vt:lpstr>Interpreting algorithms</vt:lpstr>
      <vt:lpstr>Drawing a trace table</vt:lpstr>
      <vt:lpstr>Drawing a trace table</vt:lpstr>
      <vt:lpstr>Drawing a trace table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Mrs R Lofthouse</cp:lastModifiedBy>
  <cp:revision>524</cp:revision>
  <dcterms:created xsi:type="dcterms:W3CDTF">2014-06-23T10:47:17Z</dcterms:created>
  <dcterms:modified xsi:type="dcterms:W3CDTF">2017-08-02T15:40:35Z</dcterms:modified>
</cp:coreProperties>
</file>