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4"/>
  </p:notesMasterIdLst>
  <p:sldIdLst>
    <p:sldId id="256" r:id="rId2"/>
    <p:sldId id="328" r:id="rId3"/>
    <p:sldId id="329" r:id="rId4"/>
    <p:sldId id="330" r:id="rId5"/>
    <p:sldId id="331" r:id="rId6"/>
    <p:sldId id="332" r:id="rId7"/>
    <p:sldId id="333" r:id="rId8"/>
    <p:sldId id="334" r:id="rId9"/>
    <p:sldId id="335" r:id="rId10"/>
    <p:sldId id="336" r:id="rId11"/>
    <p:sldId id="337" r:id="rId12"/>
    <p:sldId id="338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81387" autoAdjust="0"/>
  </p:normalViewPr>
  <p:slideViewPr>
    <p:cSldViewPr>
      <p:cViewPr varScale="1">
        <p:scale>
          <a:sx n="70" d="100"/>
          <a:sy n="70" d="100"/>
        </p:scale>
        <p:origin x="1326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56AACB-4497-4975-84C7-26D592B71736}" type="datetimeFigureOut">
              <a:rPr lang="en-GB" smtClean="0"/>
              <a:pPr/>
              <a:t>23/03/2019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3017D95-82D2-4295-A5C8-CFAEB402EFA0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64793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017D95-82D2-4295-A5C8-CFAEB402EFA0}" type="slidenum">
              <a:rPr lang="en-GB" smtClean="0"/>
              <a:pPr/>
              <a:t>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9228189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017D95-82D2-4295-A5C8-CFAEB402EFA0}" type="slidenum">
              <a:rPr lang="en-GB" smtClean="0"/>
              <a:pPr/>
              <a:t>11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2746864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017D95-82D2-4295-A5C8-CFAEB402EFA0}" type="slidenum">
              <a:rPr lang="en-GB" smtClean="0"/>
              <a:pPr/>
              <a:t>12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4340944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017D95-82D2-4295-A5C8-CFAEB402EFA0}" type="slidenum">
              <a:rPr lang="en-GB" smtClean="0"/>
              <a:pPr/>
              <a:t>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3774175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017D95-82D2-4295-A5C8-CFAEB402EFA0}" type="slidenum">
              <a:rPr lang="en-GB" smtClean="0"/>
              <a:pPr/>
              <a:t>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3696802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017D95-82D2-4295-A5C8-CFAEB402EFA0}" type="slidenum">
              <a:rPr lang="en-GB" smtClean="0"/>
              <a:pPr/>
              <a:t>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4716108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017D95-82D2-4295-A5C8-CFAEB402EFA0}" type="slidenum">
              <a:rPr lang="en-GB" smtClean="0"/>
              <a:pPr/>
              <a:t>6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0885830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017D95-82D2-4295-A5C8-CFAEB402EFA0}" type="slidenum">
              <a:rPr lang="en-GB" smtClean="0"/>
              <a:pPr/>
              <a:t>7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9243738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017D95-82D2-4295-A5C8-CFAEB402EFA0}" type="slidenum">
              <a:rPr lang="en-GB" smtClean="0"/>
              <a:pPr/>
              <a:t>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3022703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017D95-82D2-4295-A5C8-CFAEB402EFA0}" type="slidenum">
              <a:rPr lang="en-GB" smtClean="0"/>
              <a:pPr/>
              <a:t>9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6226820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017D95-82D2-4295-A5C8-CFAEB402EFA0}" type="slidenum">
              <a:rPr lang="en-GB" smtClean="0"/>
              <a:pPr/>
              <a:t>10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662919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B2B4108C-6F15-4D6F-950B-F60B0A652D9F}" type="datetimeFigureOut">
              <a:rPr lang="en-GB" smtClean="0"/>
              <a:pPr/>
              <a:t>23/03/2019</a:t>
            </a:fld>
            <a:endParaRPr lang="en-GB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FF65B87-FEA5-4085-AE27-A12CC796C480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B4108C-6F15-4D6F-950B-F60B0A652D9F}" type="datetimeFigureOut">
              <a:rPr lang="en-GB" smtClean="0"/>
              <a:pPr/>
              <a:t>23/03/2019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F65B87-FEA5-4085-AE27-A12CC796C480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B2B4108C-6F15-4D6F-950B-F60B0A652D9F}" type="datetimeFigureOut">
              <a:rPr lang="en-GB" smtClean="0"/>
              <a:pPr/>
              <a:t>23/03/2019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en-GB" dirty="0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8FF65B87-FEA5-4085-AE27-A12CC796C480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B4108C-6F15-4D6F-950B-F60B0A652D9F}" type="datetimeFigureOut">
              <a:rPr lang="en-GB" smtClean="0"/>
              <a:pPr/>
              <a:t>23/03/2019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FF65B87-FEA5-4085-AE27-A12CC796C480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B4108C-6F15-4D6F-950B-F60B0A652D9F}" type="datetimeFigureOut">
              <a:rPr lang="en-GB" smtClean="0"/>
              <a:pPr/>
              <a:t>23/03/2019</a:t>
            </a:fld>
            <a:endParaRPr lang="en-GB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8FF65B87-FEA5-4085-AE27-A12CC796C480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GB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B2B4108C-6F15-4D6F-950B-F60B0A652D9F}" type="datetimeFigureOut">
              <a:rPr lang="en-GB" smtClean="0"/>
              <a:pPr/>
              <a:t>23/03/2019</a:t>
            </a:fld>
            <a:endParaRPr lang="en-GB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8FF65B87-FEA5-4085-AE27-A12CC796C480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GB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B2B4108C-6F15-4D6F-950B-F60B0A652D9F}" type="datetimeFigureOut">
              <a:rPr lang="en-GB" smtClean="0"/>
              <a:pPr/>
              <a:t>23/03/2019</a:t>
            </a:fld>
            <a:endParaRPr lang="en-GB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8FF65B87-FEA5-4085-AE27-A12CC796C480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GB" dirty="0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B4108C-6F15-4D6F-950B-F60B0A652D9F}" type="datetimeFigureOut">
              <a:rPr lang="en-GB" smtClean="0"/>
              <a:pPr/>
              <a:t>23/03/2019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FF65B87-FEA5-4085-AE27-A12CC796C480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B4108C-6F15-4D6F-950B-F60B0A652D9F}" type="datetimeFigureOut">
              <a:rPr lang="en-GB" smtClean="0"/>
              <a:pPr/>
              <a:t>23/03/2019</a:t>
            </a:fld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FF65B87-FEA5-4085-AE27-A12CC796C480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B4108C-6F15-4D6F-950B-F60B0A652D9F}" type="datetimeFigureOut">
              <a:rPr lang="en-GB" smtClean="0"/>
              <a:pPr/>
              <a:t>23/03/2019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FF65B87-FEA5-4085-AE27-A12CC796C480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B2B4108C-6F15-4D6F-950B-F60B0A652D9F}" type="datetimeFigureOut">
              <a:rPr lang="en-GB" smtClean="0"/>
              <a:pPr/>
              <a:t>23/03/2019</a:t>
            </a:fld>
            <a:endParaRPr lang="en-GB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8FF65B87-FEA5-4085-AE27-A12CC796C480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en-GB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dirty="0"/>
              <a:t>Click icon to add picture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B2B4108C-6F15-4D6F-950B-F60B0A652D9F}" type="datetimeFigureOut">
              <a:rPr lang="en-GB" smtClean="0"/>
              <a:pPr/>
              <a:t>23/03/2019</a:t>
            </a:fld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8FF65B87-FEA5-4085-AE27-A12CC796C480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GB" cap="none" dirty="0" smtClean="0"/>
              <a:t>Privacy and Censorship</a:t>
            </a:r>
            <a:endParaRPr lang="en-GB" cap="none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sz="2800" dirty="0" smtClean="0"/>
              <a:t>Legal, Moral, Cultural and Ethical Issues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395536" y="228600"/>
            <a:ext cx="8568952" cy="990600"/>
          </a:xfrm>
        </p:spPr>
        <p:txBody>
          <a:bodyPr>
            <a:normAutofit/>
          </a:bodyPr>
          <a:lstStyle/>
          <a:p>
            <a:r>
              <a:rPr lang="en-GB" b="1" dirty="0"/>
              <a:t>Colour paradigms</a:t>
            </a:r>
            <a:endParaRPr lang="en-GB" dirty="0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251520" y="1600200"/>
            <a:ext cx="8640960" cy="780546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GB" sz="2000" dirty="0"/>
              <a:t>Around the world, the way that different cultures see and describe colours varies dramatically .. In </a:t>
            </a:r>
            <a:r>
              <a:rPr lang="en-GB" sz="2000" dirty="0" smtClean="0"/>
              <a:t>general, blue </a:t>
            </a:r>
            <a:r>
              <a:rPr lang="en-GB" sz="2000" dirty="0"/>
              <a:t>is considered the safest colour choice around the world, since it has many positive associations.</a:t>
            </a:r>
          </a:p>
          <a:p>
            <a:pPr marL="0" indent="0">
              <a:buNone/>
            </a:pPr>
            <a:r>
              <a:rPr lang="en-GB" sz="2000" dirty="0"/>
              <a:t>In North America and Europe, blue represents trust, security, and authority, and IS </a:t>
            </a:r>
            <a:r>
              <a:rPr lang="en-GB" sz="2000" dirty="0" smtClean="0"/>
              <a:t>considered </a:t>
            </a:r>
            <a:r>
              <a:rPr lang="en-GB" sz="2000" dirty="0"/>
              <a:t>to </a:t>
            </a:r>
            <a:r>
              <a:rPr lang="en-GB" sz="2000" dirty="0" smtClean="0"/>
              <a:t>be soothing </a:t>
            </a:r>
            <a:r>
              <a:rPr lang="en-GB" sz="2000" dirty="0"/>
              <a:t>and peaceful. However, it can also represent depression, loneliness, and sadness (hence </a:t>
            </a:r>
            <a:r>
              <a:rPr lang="en-GB" sz="2000" dirty="0" smtClean="0"/>
              <a:t>having</a:t>
            </a:r>
            <a:r>
              <a:rPr lang="en-GB" sz="2000" dirty="0"/>
              <a:t> </a:t>
            </a:r>
            <a:r>
              <a:rPr lang="en-GB" sz="2000" dirty="0" smtClean="0"/>
              <a:t>"the </a:t>
            </a:r>
            <a:r>
              <a:rPr lang="en-GB" sz="2000" dirty="0"/>
              <a:t>blues").</a:t>
            </a:r>
          </a:p>
          <a:p>
            <a:pPr marL="0" indent="0">
              <a:buNone/>
            </a:pPr>
            <a:r>
              <a:rPr lang="en-GB" sz="2000" dirty="0"/>
              <a:t>In Western cultures, green represents luck, nature, freshness, spring, environmental. awareness, </a:t>
            </a:r>
            <a:r>
              <a:rPr lang="en-GB" sz="2000" dirty="0" smtClean="0"/>
              <a:t>wealth, inexperience</a:t>
            </a:r>
            <a:r>
              <a:rPr lang="en-GB" sz="2000" dirty="0"/>
              <a:t>, and jealousy (the "green-eyed monster"). In Indonesia, green has traditionally </a:t>
            </a:r>
            <a:r>
              <a:rPr lang="en-GB" sz="2000" dirty="0" smtClean="0"/>
              <a:t>been forbidden </a:t>
            </a:r>
            <a:r>
              <a:rPr lang="en-GB" sz="2000" dirty="0"/>
              <a:t>whereas in Mexico, </a:t>
            </a:r>
            <a:r>
              <a:rPr lang="en-GB" sz="2000" dirty="0" smtClean="0"/>
              <a:t>it's </a:t>
            </a:r>
            <a:r>
              <a:rPr lang="en-GB" sz="2000" dirty="0"/>
              <a:t>a national colour that stands for independence. In the Middle </a:t>
            </a:r>
            <a:r>
              <a:rPr lang="en-GB" sz="2000" dirty="0" smtClean="0"/>
              <a:t>East, green represents </a:t>
            </a:r>
            <a:r>
              <a:rPr lang="en-GB" sz="2000" dirty="0"/>
              <a:t>fertility, luck, and wealth, and it's considered the traditional colour of Islam. In </a:t>
            </a:r>
            <a:r>
              <a:rPr lang="en-GB" sz="2000" dirty="0" smtClean="0"/>
              <a:t>Eastern cultures, </a:t>
            </a:r>
            <a:r>
              <a:rPr lang="en-GB" sz="2000" dirty="0"/>
              <a:t>green symbolizes youth, fertility, and new life, but it can also mean Infidelity. In </a:t>
            </a:r>
            <a:r>
              <a:rPr lang="en-GB" sz="2000" dirty="0" smtClean="0"/>
              <a:t>fact</a:t>
            </a:r>
            <a:r>
              <a:rPr lang="en-GB" sz="2000" dirty="0"/>
              <a:t>, </a:t>
            </a:r>
            <a:r>
              <a:rPr lang="en-GB" sz="2000" dirty="0" smtClean="0"/>
              <a:t>in China, green </a:t>
            </a:r>
            <a:r>
              <a:rPr lang="en-GB" sz="2000" dirty="0"/>
              <a:t>hats for men are taboo because it </a:t>
            </a:r>
            <a:r>
              <a:rPr lang="en-GB" sz="2000" dirty="0" smtClean="0"/>
              <a:t>signals </a:t>
            </a:r>
            <a:r>
              <a:rPr lang="en-GB" sz="2000" dirty="0"/>
              <a:t>that their wives have committed adultery.</a:t>
            </a:r>
            <a:endParaRPr lang="en-GB" sz="200" dirty="0" smtClean="0"/>
          </a:p>
        </p:txBody>
      </p:sp>
    </p:spTree>
    <p:extLst>
      <p:ext uri="{BB962C8B-B14F-4D97-AF65-F5344CB8AC3E}">
        <p14:creationId xmlns:p14="http://schemas.microsoft.com/office/powerpoint/2010/main" val="222257217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395536" y="228600"/>
            <a:ext cx="8568952" cy="990600"/>
          </a:xfrm>
        </p:spPr>
        <p:txBody>
          <a:bodyPr>
            <a:normAutofit/>
          </a:bodyPr>
          <a:lstStyle/>
          <a:p>
            <a:r>
              <a:rPr lang="en-GB" b="1" dirty="0"/>
              <a:t>Colour paradigms</a:t>
            </a:r>
            <a:endParaRPr lang="en-GB" dirty="0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251520" y="1600200"/>
            <a:ext cx="8640960" cy="780546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GB" dirty="0"/>
              <a:t>In Western cultures, orange represents autumn, harvest, warmth , sunshine. In Hinduism, saffron (</a:t>
            </a:r>
            <a:r>
              <a:rPr lang="en-GB" dirty="0" smtClean="0"/>
              <a:t>a soft </a:t>
            </a:r>
            <a:r>
              <a:rPr lang="en-GB" dirty="0"/>
              <a:t>orange colour) is considered auspicious and sacred. </a:t>
            </a: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In </a:t>
            </a:r>
            <a:r>
              <a:rPr lang="en-GB" dirty="0"/>
              <a:t>Eastern cultures, orange symbolizes </a:t>
            </a:r>
            <a:r>
              <a:rPr lang="en-GB" dirty="0" smtClean="0"/>
              <a:t>love, happiness</a:t>
            </a:r>
            <a:r>
              <a:rPr lang="en-GB" dirty="0"/>
              <a:t>, humility, and good health.</a:t>
            </a:r>
          </a:p>
          <a:p>
            <a:pPr marL="0" indent="0">
              <a:buNone/>
            </a:pPr>
            <a:r>
              <a:rPr lang="en-GB" dirty="0"/>
              <a:t>Look up http</a:t>
            </a:r>
            <a:r>
              <a:rPr lang="en-GB"/>
              <a:t>://</a:t>
            </a:r>
            <a:r>
              <a:rPr lang="en-GB" smtClean="0"/>
              <a:t>www.shutterstock.com/blog/the-spectrum-of-symbolism-color-meanings-around-theworld </a:t>
            </a:r>
          </a:p>
          <a:p>
            <a:pPr marL="0" indent="0">
              <a:buNone/>
            </a:pPr>
            <a:r>
              <a:rPr lang="en-GB" smtClean="0"/>
              <a:t>to </a:t>
            </a:r>
            <a:r>
              <a:rPr lang="en-GB" dirty="0"/>
              <a:t>see the symbolism of other colours in countries around the world.</a:t>
            </a:r>
            <a:endParaRPr lang="en-GB" sz="200" dirty="0" smtClean="0"/>
          </a:p>
        </p:txBody>
      </p:sp>
    </p:spTree>
    <p:extLst>
      <p:ext uri="{BB962C8B-B14F-4D97-AF65-F5344CB8AC3E}">
        <p14:creationId xmlns:p14="http://schemas.microsoft.com/office/powerpoint/2010/main" val="2415703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395536" y="228600"/>
            <a:ext cx="8568952" cy="990600"/>
          </a:xfrm>
        </p:spPr>
        <p:txBody>
          <a:bodyPr>
            <a:normAutofit/>
          </a:bodyPr>
          <a:lstStyle/>
          <a:p>
            <a:r>
              <a:rPr lang="en-GB" b="1" dirty="0"/>
              <a:t>Character sets</a:t>
            </a:r>
            <a:endParaRPr lang="en-GB" dirty="0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251520" y="1600200"/>
            <a:ext cx="8640960" cy="780546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GB" dirty="0"/>
              <a:t>A character set is the mapping of a collection of characters to specific bit sequences or codes. </a:t>
            </a:r>
            <a:r>
              <a:rPr lang="en-GB" dirty="0" smtClean="0"/>
              <a:t>The collection </a:t>
            </a:r>
            <a:r>
              <a:rPr lang="en-GB" dirty="0"/>
              <a:t>can increase in number dependent 0 (J the maximum number of bits allocated to </a:t>
            </a:r>
            <a:r>
              <a:rPr lang="en-GB" dirty="0" smtClean="0"/>
              <a:t>each character</a:t>
            </a:r>
            <a:r>
              <a:rPr lang="en-GB" dirty="0"/>
              <a:t>. ASCII uses only seven bits allowing for 128 characters whereas Unicode (UTF-16) has </a:t>
            </a:r>
            <a:r>
              <a:rPr lang="en-GB" dirty="0" smtClean="0"/>
              <a:t>been developed </a:t>
            </a:r>
            <a:r>
              <a:rPr lang="en-GB" dirty="0"/>
              <a:t>to represent over a million characters including those of most languages, and symbols used </a:t>
            </a:r>
            <a:r>
              <a:rPr lang="en-GB" dirty="0" smtClean="0"/>
              <a:t>in mathematical</a:t>
            </a:r>
            <a:r>
              <a:rPr lang="en-GB" dirty="0"/>
              <a:t>, scientific and musical notation.</a:t>
            </a:r>
            <a:endParaRPr lang="en-GB" sz="200" dirty="0" smtClean="0"/>
          </a:p>
        </p:txBody>
      </p:sp>
    </p:spTree>
    <p:extLst>
      <p:ext uri="{BB962C8B-B14F-4D97-AF65-F5344CB8AC3E}">
        <p14:creationId xmlns:p14="http://schemas.microsoft.com/office/powerpoint/2010/main" val="402396970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395536" y="228600"/>
            <a:ext cx="8568952" cy="990600"/>
          </a:xfrm>
        </p:spPr>
        <p:txBody>
          <a:bodyPr>
            <a:normAutofit/>
          </a:bodyPr>
          <a:lstStyle/>
          <a:p>
            <a:r>
              <a:rPr lang="en-GB" b="1" dirty="0"/>
              <a:t>Trolls on the Internet</a:t>
            </a:r>
            <a:endParaRPr lang="en-GB" dirty="0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251520" y="1600200"/>
            <a:ext cx="8712968" cy="118072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GB" sz="2400" dirty="0"/>
              <a:t>Trolls, cyber-bullying and misogyny have become a fact of everyday life on the Internet. It </a:t>
            </a:r>
            <a:r>
              <a:rPr lang="en-GB" sz="2400" dirty="0" smtClean="0"/>
              <a:t>wasn't supposed </a:t>
            </a:r>
            <a:r>
              <a:rPr lang="en-GB" sz="2400" dirty="0"/>
              <a:t>to be this way - the Internet was going to inspire a generation to voice a broad diversity </a:t>
            </a:r>
            <a:r>
              <a:rPr lang="en-GB" sz="2400" dirty="0" smtClean="0"/>
              <a:t>of opinion </a:t>
            </a:r>
            <a:r>
              <a:rPr lang="en-GB" sz="2400" dirty="0"/>
              <a:t>and empower those who traditionally had no voice</a:t>
            </a:r>
            <a:r>
              <a:rPr lang="en-GB" sz="2400" dirty="0" smtClean="0"/>
              <a:t>.</a:t>
            </a:r>
          </a:p>
          <a:p>
            <a:pPr marL="0" indent="0">
              <a:buNone/>
            </a:pPr>
            <a:endParaRPr lang="en-GB" sz="2400" dirty="0"/>
          </a:p>
          <a:p>
            <a:pPr marL="0" indent="0">
              <a:buNone/>
            </a:pPr>
            <a:r>
              <a:rPr lang="en-GB" sz="2400" dirty="0"/>
              <a:t>After the </a:t>
            </a:r>
            <a:r>
              <a:rPr lang="en-GB" sz="2400" dirty="0" smtClean="0"/>
              <a:t>2010-11 </a:t>
            </a:r>
            <a:r>
              <a:rPr lang="en-GB" sz="2400" dirty="0"/>
              <a:t>Arab Spring, many people </a:t>
            </a:r>
            <a:r>
              <a:rPr lang="en-GB" sz="2400" dirty="0" smtClean="0"/>
              <a:t>argued that </a:t>
            </a:r>
            <a:r>
              <a:rPr lang="en-GB" sz="2400" dirty="0"/>
              <a:t>the social media networks were helping </a:t>
            </a:r>
            <a:r>
              <a:rPr lang="en-GB" sz="2400" dirty="0" smtClean="0"/>
              <a:t>to overthrow dictatorships </a:t>
            </a:r>
            <a:r>
              <a:rPr lang="en-GB" sz="2400" dirty="0"/>
              <a:t>and empower the people. But the </a:t>
            </a:r>
            <a:r>
              <a:rPr lang="en-GB" sz="2400" dirty="0" smtClean="0"/>
              <a:t>Arab Spring </a:t>
            </a:r>
            <a:r>
              <a:rPr lang="en-GB" sz="2400" dirty="0"/>
              <a:t>deteriorated into vicious </a:t>
            </a:r>
            <a:r>
              <a:rPr lang="en-GB" sz="2400" dirty="0" smtClean="0"/>
              <a:t>religious and </a:t>
            </a:r>
            <a:r>
              <a:rPr lang="en-GB" sz="2400" dirty="0"/>
              <a:t>ethnic civil wars, culminating in the rise of the so-called ISIS, </a:t>
            </a:r>
            <a:r>
              <a:rPr lang="en-GB" sz="2400" dirty="0" smtClean="0"/>
              <a:t>which uses </a:t>
            </a:r>
            <a:r>
              <a:rPr lang="en-GB" sz="2400" dirty="0"/>
              <a:t>social networks to </a:t>
            </a:r>
            <a:r>
              <a:rPr lang="en-GB" sz="2400" dirty="0" smtClean="0"/>
              <a:t>post atrocities </a:t>
            </a:r>
            <a:r>
              <a:rPr lang="en-GB" sz="2400" dirty="0"/>
              <a:t>and radicalise impressionable young people.</a:t>
            </a:r>
            <a:endParaRPr lang="en-GB" sz="100" dirty="0" smtClean="0"/>
          </a:p>
          <a:p>
            <a:pPr marL="0" indent="0">
              <a:buNone/>
            </a:pPr>
            <a:endParaRPr lang="en-GB" sz="100" dirty="0"/>
          </a:p>
          <a:p>
            <a:pPr marL="0" indent="0">
              <a:buNone/>
            </a:pPr>
            <a:endParaRPr lang="en-GB" sz="100" dirty="0" smtClean="0"/>
          </a:p>
          <a:p>
            <a:pPr marL="0" indent="0">
              <a:buNone/>
            </a:pPr>
            <a:endParaRPr lang="en-GB" sz="100" dirty="0"/>
          </a:p>
          <a:p>
            <a:pPr marL="0" indent="0">
              <a:buNone/>
            </a:pPr>
            <a:endParaRPr lang="en-GB" sz="100" dirty="0" smtClean="0"/>
          </a:p>
        </p:txBody>
      </p:sp>
    </p:spTree>
    <p:extLst>
      <p:ext uri="{BB962C8B-B14F-4D97-AF65-F5344CB8AC3E}">
        <p14:creationId xmlns:p14="http://schemas.microsoft.com/office/powerpoint/2010/main" val="18992904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395536" y="228600"/>
            <a:ext cx="8568952" cy="990600"/>
          </a:xfrm>
        </p:spPr>
        <p:txBody>
          <a:bodyPr>
            <a:normAutofit/>
          </a:bodyPr>
          <a:lstStyle/>
          <a:p>
            <a:r>
              <a:rPr lang="en-GB" b="1" dirty="0"/>
              <a:t>Trolls on the Internet</a:t>
            </a:r>
            <a:endParaRPr lang="en-GB" dirty="0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251520" y="1600200"/>
            <a:ext cx="8712968" cy="118072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GB" sz="2000" dirty="0"/>
              <a:t>Feminist writers and journalists, academics like Mary Beard and political campaigner Caroline </a:t>
            </a:r>
            <a:r>
              <a:rPr lang="en-GB" sz="2000" dirty="0" err="1" smtClean="0"/>
              <a:t>Criado</a:t>
            </a:r>
            <a:r>
              <a:rPr lang="en-GB" sz="2000" dirty="0" smtClean="0"/>
              <a:t>-Perez, who </a:t>
            </a:r>
            <a:r>
              <a:rPr lang="en-GB" sz="2000" dirty="0"/>
              <a:t>petitioned the Bank of England </a:t>
            </a:r>
            <a:r>
              <a:rPr lang="en-GB" sz="2000" dirty="0" smtClean="0"/>
              <a:t>to "</a:t>
            </a:r>
            <a:r>
              <a:rPr lang="en-GB" sz="2000" dirty="0"/>
              <a:t>create a bank note featuring Jane Austen 's face, </a:t>
            </a:r>
            <a:r>
              <a:rPr lang="en-GB" sz="2000" dirty="0" smtClean="0"/>
              <a:t>receive hundreds </a:t>
            </a:r>
            <a:r>
              <a:rPr lang="en-GB" sz="2000" dirty="0"/>
              <a:t>of death threats, rape threats and other </a:t>
            </a:r>
            <a:r>
              <a:rPr lang="en-GB" sz="2000" dirty="0" smtClean="0"/>
              <a:t>offensive communications </a:t>
            </a:r>
            <a:r>
              <a:rPr lang="en-GB" sz="2000" dirty="0"/>
              <a:t>for no other reason than </a:t>
            </a:r>
            <a:r>
              <a:rPr lang="en-GB" sz="2000" dirty="0" smtClean="0"/>
              <a:t>that they </a:t>
            </a:r>
            <a:r>
              <a:rPr lang="en-GB" sz="2000" dirty="0"/>
              <a:t>are women who have dared to appear on the </a:t>
            </a:r>
            <a:r>
              <a:rPr lang="en-GB" sz="2000" dirty="0" smtClean="0"/>
              <a:t>media. Thousands </a:t>
            </a:r>
            <a:r>
              <a:rPr lang="en-GB" sz="2000" dirty="0"/>
              <a:t>of other women and teenage </a:t>
            </a:r>
            <a:r>
              <a:rPr lang="en-GB" sz="2000" dirty="0" smtClean="0"/>
              <a:t>girls are </a:t>
            </a:r>
            <a:r>
              <a:rPr lang="en-GB" sz="2000" dirty="0"/>
              <a:t>victims of similar trolling on the Internet. Savage bullying </a:t>
            </a:r>
            <a:r>
              <a:rPr lang="en-GB" sz="2000" dirty="0" smtClean="0"/>
              <a:t>on various </a:t>
            </a:r>
            <a:r>
              <a:rPr lang="en-GB" sz="2000" dirty="0"/>
              <a:t>social networking sites has led </a:t>
            </a:r>
            <a:r>
              <a:rPr lang="en-GB" sz="2000" dirty="0" smtClean="0"/>
              <a:t>to several </a:t>
            </a:r>
            <a:r>
              <a:rPr lang="en-GB" sz="2000" dirty="0"/>
              <a:t>tragic cases of suicide.</a:t>
            </a:r>
          </a:p>
          <a:p>
            <a:pPr marL="0" indent="0">
              <a:buNone/>
            </a:pPr>
            <a:r>
              <a:rPr lang="en-GB" sz="2000" dirty="0"/>
              <a:t>The Internet has brought great benefits, but all of us have a responsibility to use it wisely and well.</a:t>
            </a:r>
            <a:endParaRPr lang="en-GB" sz="100" dirty="0"/>
          </a:p>
          <a:p>
            <a:pPr marL="0" indent="0">
              <a:buNone/>
            </a:pPr>
            <a:endParaRPr lang="en-GB" sz="100" dirty="0" smtClean="0"/>
          </a:p>
          <a:p>
            <a:pPr marL="0" indent="0">
              <a:buNone/>
            </a:pPr>
            <a:endParaRPr lang="en-GB" sz="100" dirty="0"/>
          </a:p>
          <a:p>
            <a:pPr marL="0" indent="0">
              <a:buNone/>
            </a:pPr>
            <a:endParaRPr lang="en-GB" sz="100" dirty="0" smtClean="0"/>
          </a:p>
        </p:txBody>
      </p:sp>
      <p:pic>
        <p:nvPicPr>
          <p:cNvPr id="1026" name="Picture 2" descr="Image result for trolls on the interne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1720" y="4581128"/>
            <a:ext cx="4356600" cy="18152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9539506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395536" y="228600"/>
            <a:ext cx="8568952" cy="990600"/>
          </a:xfrm>
        </p:spPr>
        <p:txBody>
          <a:bodyPr>
            <a:normAutofit/>
          </a:bodyPr>
          <a:lstStyle/>
          <a:p>
            <a:r>
              <a:rPr lang="en-GB" b="1" dirty="0"/>
              <a:t>Censorship and the Internet</a:t>
            </a:r>
            <a:endParaRPr lang="en-GB" dirty="0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251520" y="1600200"/>
            <a:ext cx="8712968" cy="118072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GB" sz="1800" dirty="0"/>
              <a:t>Internet censorship is the control or suppression of what can be accessed, viewed or published on </a:t>
            </a:r>
            <a:r>
              <a:rPr lang="en-GB" sz="1800" dirty="0" smtClean="0"/>
              <a:t>the Internet</a:t>
            </a:r>
            <a:r>
              <a:rPr lang="en-GB" sz="1800" dirty="0"/>
              <a:t>. It may be carried out by governments or by private organisations in response to </a:t>
            </a:r>
            <a:r>
              <a:rPr lang="en-GB" sz="1800" dirty="0" smtClean="0"/>
              <a:t>government regulators</a:t>
            </a:r>
            <a:r>
              <a:rPr lang="en-GB" sz="1800" dirty="0"/>
              <a:t>. Individuals and organisations may censor certain websites for moral, religious or </a:t>
            </a:r>
            <a:r>
              <a:rPr lang="en-GB" sz="1800" dirty="0" smtClean="0"/>
              <a:t>business reasons</a:t>
            </a:r>
            <a:r>
              <a:rPr lang="en-GB" sz="1800" dirty="0"/>
              <a:t>, or from fear of intimidation or legal consequences. For example, websites containing </a:t>
            </a:r>
            <a:r>
              <a:rPr lang="en-GB" sz="1800" dirty="0" smtClean="0"/>
              <a:t>copyright infringements</a:t>
            </a:r>
            <a:r>
              <a:rPr lang="en-GB" sz="1800" dirty="0"/>
              <a:t>, harassment or obscene material may be censored.</a:t>
            </a:r>
          </a:p>
          <a:p>
            <a:pPr marL="0" indent="0">
              <a:buNone/>
            </a:pPr>
            <a:r>
              <a:rPr lang="en-GB" sz="1800" dirty="0"/>
              <a:t>The extent of censorship varies from country to country, and many of the issues associated with </a:t>
            </a:r>
            <a:r>
              <a:rPr lang="en-GB" sz="1800" dirty="0" smtClean="0"/>
              <a:t>Internet censorship </a:t>
            </a:r>
            <a:r>
              <a:rPr lang="en-GB" sz="1800" dirty="0"/>
              <a:t>are similar to traditional censorship of newspapers, books, films, etc. It is more difficult </a:t>
            </a:r>
            <a:r>
              <a:rPr lang="en-GB" sz="1800" dirty="0" smtClean="0"/>
              <a:t>to censor </a:t>
            </a:r>
            <a:r>
              <a:rPr lang="en-GB" sz="1800" dirty="0"/>
              <a:t>Internet information in one particular country, since the information can generally be found </a:t>
            </a:r>
            <a:r>
              <a:rPr lang="en-GB" sz="1800" dirty="0" smtClean="0"/>
              <a:t>on web </a:t>
            </a:r>
            <a:r>
              <a:rPr lang="en-GB" sz="1800" dirty="0"/>
              <a:t>sites hosted outside the country. In some countries such as North Korea and Cuba, the </a:t>
            </a:r>
            <a:r>
              <a:rPr lang="en-GB" sz="1800" dirty="0" smtClean="0"/>
              <a:t>government has </a:t>
            </a:r>
            <a:r>
              <a:rPr lang="en-GB" sz="1800" dirty="0"/>
              <a:t>total control over all Internet-connected computers, and can therefore enforce censorship.</a:t>
            </a:r>
          </a:p>
          <a:p>
            <a:pPr marL="0" indent="0">
              <a:buNone/>
            </a:pPr>
            <a:r>
              <a:rPr lang="en-GB" sz="1800" dirty="0"/>
              <a:t>Most people agree that there needs to be some form of censorship on the Internet; in a 2012 </a:t>
            </a:r>
            <a:r>
              <a:rPr lang="en-GB" sz="1800" dirty="0" smtClean="0"/>
              <a:t>Internet Society </a:t>
            </a:r>
            <a:r>
              <a:rPr lang="en-GB" sz="1800" dirty="0"/>
              <a:t>survey, 71 % of respondents agreed that "censorship should exist in some form on the Internet".</a:t>
            </a:r>
            <a:endParaRPr lang="en-GB" sz="100" dirty="0" smtClean="0"/>
          </a:p>
          <a:p>
            <a:pPr marL="0" indent="0">
              <a:buNone/>
            </a:pPr>
            <a:endParaRPr lang="en-GB" sz="100" dirty="0"/>
          </a:p>
          <a:p>
            <a:pPr marL="0" indent="0">
              <a:buNone/>
            </a:pPr>
            <a:endParaRPr lang="en-GB" sz="100" dirty="0" smtClean="0"/>
          </a:p>
        </p:txBody>
      </p:sp>
    </p:spTree>
    <p:extLst>
      <p:ext uri="{BB962C8B-B14F-4D97-AF65-F5344CB8AC3E}">
        <p14:creationId xmlns:p14="http://schemas.microsoft.com/office/powerpoint/2010/main" val="328129623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395536" y="228600"/>
            <a:ext cx="8568952" cy="990600"/>
          </a:xfrm>
        </p:spPr>
        <p:txBody>
          <a:bodyPr>
            <a:normAutofit/>
          </a:bodyPr>
          <a:lstStyle/>
          <a:p>
            <a:r>
              <a:rPr lang="en-GB" b="1" dirty="0" smtClean="0"/>
              <a:t>Challenge</a:t>
            </a:r>
            <a:endParaRPr lang="en-GB" dirty="0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251520" y="1600200"/>
            <a:ext cx="8712968" cy="118072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GB" dirty="0"/>
              <a:t>Do you agree that there should be some form of censorship on the Internet</a:t>
            </a:r>
            <a:r>
              <a:rPr lang="en-GB" dirty="0" smtClean="0"/>
              <a:t>?</a:t>
            </a:r>
          </a:p>
          <a:p>
            <a:pPr marL="0" indent="0">
              <a:buNone/>
            </a:pPr>
            <a:endParaRPr lang="en-GB" sz="100" dirty="0">
              <a:solidFill>
                <a:schemeClr val="accent2"/>
              </a:solidFill>
            </a:endParaRPr>
          </a:p>
          <a:p>
            <a:pPr marL="0" indent="0">
              <a:buNone/>
            </a:pPr>
            <a:r>
              <a:rPr lang="en-GB" dirty="0">
                <a:solidFill>
                  <a:schemeClr val="accent2"/>
                </a:solidFill>
              </a:rPr>
              <a:t>In favour: Yes, cyberbullying, pornography, death threats etc. should not be allowed.</a:t>
            </a:r>
          </a:p>
          <a:p>
            <a:pPr marL="0" indent="0">
              <a:buNone/>
            </a:pPr>
            <a:endParaRPr lang="en-GB" sz="100" dirty="0"/>
          </a:p>
          <a:p>
            <a:pPr marL="0" indent="0">
              <a:buNone/>
            </a:pPr>
            <a:endParaRPr lang="en-GB" sz="100" dirty="0" smtClean="0"/>
          </a:p>
        </p:txBody>
      </p:sp>
    </p:spTree>
    <p:extLst>
      <p:ext uri="{BB962C8B-B14F-4D97-AF65-F5344CB8AC3E}">
        <p14:creationId xmlns:p14="http://schemas.microsoft.com/office/powerpoint/2010/main" val="410990016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395536" y="228600"/>
            <a:ext cx="8568952" cy="990600"/>
          </a:xfrm>
        </p:spPr>
        <p:txBody>
          <a:bodyPr>
            <a:normAutofit/>
          </a:bodyPr>
          <a:lstStyle/>
          <a:p>
            <a:r>
              <a:rPr lang="en-GB" b="1" dirty="0"/>
              <a:t>Censorship and the Internet</a:t>
            </a:r>
            <a:endParaRPr lang="en-GB" dirty="0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251520" y="1600200"/>
            <a:ext cx="8712968" cy="204482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GB" sz="2400" dirty="0" smtClean="0"/>
              <a:t>See case studies on firefly.</a:t>
            </a:r>
          </a:p>
          <a:p>
            <a:pPr marL="0" indent="0">
              <a:buNone/>
            </a:pPr>
            <a:endParaRPr lang="en-GB" sz="2400" dirty="0"/>
          </a:p>
          <a:p>
            <a:pPr marL="0" indent="0">
              <a:buNone/>
            </a:pPr>
            <a:r>
              <a:rPr lang="en-GB" sz="2400" dirty="0" smtClean="0"/>
              <a:t>Case Study: Online Abuse</a:t>
            </a:r>
          </a:p>
          <a:p>
            <a:pPr marL="0" indent="0">
              <a:buNone/>
            </a:pPr>
            <a:r>
              <a:rPr lang="en-GB" sz="2400" dirty="0" smtClean="0"/>
              <a:t>Case Study: </a:t>
            </a:r>
            <a:r>
              <a:rPr lang="en-GB" sz="2400" dirty="0"/>
              <a:t>Monitoring content on the Guardian website</a:t>
            </a:r>
            <a:endParaRPr lang="en-GB" sz="2400" dirty="0"/>
          </a:p>
          <a:p>
            <a:pPr marL="0" indent="0">
              <a:buNone/>
            </a:pPr>
            <a:r>
              <a:rPr lang="en-GB" sz="100" dirty="0" err="1" smtClean="0"/>
              <a:t>Cas</a:t>
            </a:r>
            <a:endParaRPr lang="en-GB" sz="100" dirty="0" smtClean="0"/>
          </a:p>
        </p:txBody>
      </p:sp>
    </p:spTree>
    <p:extLst>
      <p:ext uri="{BB962C8B-B14F-4D97-AF65-F5344CB8AC3E}">
        <p14:creationId xmlns:p14="http://schemas.microsoft.com/office/powerpoint/2010/main" val="243634934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395536" y="228600"/>
            <a:ext cx="8568952" cy="990600"/>
          </a:xfrm>
        </p:spPr>
        <p:txBody>
          <a:bodyPr>
            <a:normAutofit/>
          </a:bodyPr>
          <a:lstStyle/>
          <a:p>
            <a:r>
              <a:rPr lang="en-GB" b="1" dirty="0"/>
              <a:t>Monitoring behaviour</a:t>
            </a:r>
            <a:endParaRPr lang="en-GB" dirty="0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251520" y="1600200"/>
            <a:ext cx="6696744" cy="204482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GB" sz="2400" dirty="0"/>
              <a:t>We are all used to our movements and behaviour </a:t>
            </a:r>
            <a:r>
              <a:rPr lang="en-GB" sz="2400" dirty="0" smtClean="0"/>
              <a:t>being caught </a:t>
            </a:r>
            <a:r>
              <a:rPr lang="en-GB" sz="2400" dirty="0"/>
              <a:t>on camera, in </a:t>
            </a:r>
            <a:r>
              <a:rPr lang="en-GB" sz="2400" dirty="0" smtClean="0"/>
              <a:t>town and </a:t>
            </a:r>
            <a:r>
              <a:rPr lang="en-GB" sz="2400" dirty="0"/>
              <a:t>on the roads. CCTV cameras are used for security purposes, crime </a:t>
            </a:r>
            <a:r>
              <a:rPr lang="en-GB" sz="2400" dirty="0" smtClean="0"/>
              <a:t>prevention and </a:t>
            </a:r>
            <a:r>
              <a:rPr lang="en-GB" sz="2400" dirty="0"/>
              <a:t>detection. They are used to record drivers speeding, turning or parking illegally </a:t>
            </a:r>
            <a:r>
              <a:rPr lang="en-GB" sz="2400" dirty="0" smtClean="0"/>
              <a:t>or driving </a:t>
            </a:r>
            <a:r>
              <a:rPr lang="en-GB" sz="2400" dirty="0"/>
              <a:t>the wrong way up a one-way </a:t>
            </a:r>
            <a:r>
              <a:rPr lang="en-GB" sz="2400" dirty="0" smtClean="0"/>
              <a:t>street. </a:t>
            </a:r>
          </a:p>
          <a:p>
            <a:pPr marL="0" indent="0">
              <a:buNone/>
            </a:pPr>
            <a:r>
              <a:rPr lang="en-GB" sz="2400" dirty="0" smtClean="0"/>
              <a:t>Employers </a:t>
            </a:r>
            <a:r>
              <a:rPr lang="en-GB" sz="2400" dirty="0"/>
              <a:t>may monitor employee behaviour on the Internet, recording what sites </a:t>
            </a:r>
            <a:r>
              <a:rPr lang="en-GB" sz="2400" dirty="0" smtClean="0"/>
              <a:t>are visited </a:t>
            </a:r>
            <a:r>
              <a:rPr lang="en-GB" sz="2400" dirty="0"/>
              <a:t>during working hours and how much time is spent on </a:t>
            </a:r>
            <a:r>
              <a:rPr lang="en-GB" sz="2400" dirty="0" smtClean="0"/>
              <a:t>them. And</a:t>
            </a:r>
            <a:r>
              <a:rPr lang="en-GB" sz="2400" dirty="0"/>
              <a:t>, of course, you can use wearable technology to monitor your own behaviour - how </a:t>
            </a:r>
            <a:r>
              <a:rPr lang="en-GB" sz="2400" dirty="0" smtClean="0"/>
              <a:t>many</a:t>
            </a:r>
            <a:r>
              <a:rPr lang="en-GB" sz="2400" dirty="0"/>
              <a:t> </a:t>
            </a:r>
            <a:r>
              <a:rPr lang="en-GB" sz="2400" dirty="0" smtClean="0"/>
              <a:t>steps </a:t>
            </a:r>
            <a:r>
              <a:rPr lang="en-GB" sz="2400" dirty="0"/>
              <a:t>you have taken during the day, your heart rate during a run, the time you took to </a:t>
            </a:r>
            <a:r>
              <a:rPr lang="en-GB" sz="2400" dirty="0" smtClean="0"/>
              <a:t>sim </a:t>
            </a:r>
            <a:r>
              <a:rPr lang="en-GB" sz="2400" dirty="0"/>
              <a:t>100 </a:t>
            </a:r>
            <a:r>
              <a:rPr lang="en-GB" sz="2400" dirty="0" err="1"/>
              <a:t>metres.</a:t>
            </a:r>
            <a:r>
              <a:rPr lang="en-GB" sz="200" dirty="0" err="1" smtClean="0"/>
              <a:t>Cas</a:t>
            </a:r>
            <a:endParaRPr lang="en-GB" sz="200" dirty="0" smtClean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04414" y="2852936"/>
            <a:ext cx="2495550" cy="18383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978826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395536" y="228600"/>
            <a:ext cx="8568952" cy="990600"/>
          </a:xfrm>
        </p:spPr>
        <p:txBody>
          <a:bodyPr>
            <a:normAutofit fontScale="90000"/>
          </a:bodyPr>
          <a:lstStyle/>
          <a:p>
            <a:r>
              <a:rPr lang="en-GB" b="1" dirty="0"/>
              <a:t>Layout, colour paradigms and character sets</a:t>
            </a:r>
            <a:endParaRPr lang="en-GB" dirty="0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251520" y="1600200"/>
            <a:ext cx="8640960" cy="780546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GB" sz="2000" dirty="0"/>
              <a:t>Websites designed in one country are viewable all over the world, so if they are intended for </a:t>
            </a:r>
            <a:r>
              <a:rPr lang="en-GB" sz="2000" dirty="0" smtClean="0"/>
              <a:t>an international </a:t>
            </a:r>
            <a:r>
              <a:rPr lang="en-GB" sz="2000" dirty="0"/>
              <a:t>viewership, it is a good idea to give consideration to layout, colour and character sets</a:t>
            </a:r>
            <a:r>
              <a:rPr lang="en-GB" sz="2000" dirty="0" smtClean="0"/>
              <a:t>.</a:t>
            </a:r>
            <a:endParaRPr lang="en-GB" sz="2000" dirty="0"/>
          </a:p>
          <a:p>
            <a:pPr marL="0" indent="0">
              <a:buNone/>
            </a:pPr>
            <a:r>
              <a:rPr lang="en-GB" sz="2000" dirty="0"/>
              <a:t>Most websites are designed based on the US layout containing a linear structure of Information </a:t>
            </a:r>
            <a:r>
              <a:rPr lang="en-GB" sz="2000" dirty="0" smtClean="0"/>
              <a:t>With multiple </a:t>
            </a:r>
            <a:r>
              <a:rPr lang="en-GB" sz="2000" dirty="0"/>
              <a:t>blocks of text that a western reader is likely to skim over. With Japanese </a:t>
            </a:r>
            <a:r>
              <a:rPr lang="en-GB" sz="2000" dirty="0" smtClean="0"/>
              <a:t>websites</a:t>
            </a:r>
            <a:r>
              <a:rPr lang="en-GB" sz="2000" dirty="0"/>
              <a:t>, for </a:t>
            </a:r>
            <a:r>
              <a:rPr lang="en-GB" sz="2000" dirty="0" smtClean="0"/>
              <a:t>example, the </a:t>
            </a:r>
            <a:r>
              <a:rPr lang="en-GB" sz="2000" dirty="0"/>
              <a:t>preference is to include less information per page which, as a whole, IS easier to absorb </a:t>
            </a:r>
            <a:r>
              <a:rPr lang="en-GB" sz="2000" dirty="0" smtClean="0"/>
              <a:t>without fear of </a:t>
            </a:r>
            <a:r>
              <a:rPr lang="en-GB" sz="2000" dirty="0"/>
              <a:t>missing something</a:t>
            </a:r>
            <a:r>
              <a:rPr lang="en-GB" sz="2000" dirty="0" smtClean="0"/>
              <a:t>.</a:t>
            </a:r>
          </a:p>
          <a:p>
            <a:pPr marL="0" indent="0">
              <a:buNone/>
            </a:pPr>
            <a:endParaRPr lang="en-GB" sz="2000" dirty="0"/>
          </a:p>
          <a:p>
            <a:pPr marL="0" indent="0">
              <a:buNone/>
            </a:pPr>
            <a:r>
              <a:rPr lang="en-GB" sz="2000" dirty="0" smtClean="0"/>
              <a:t>In </a:t>
            </a:r>
            <a:r>
              <a:rPr lang="en-GB" sz="2000" dirty="0"/>
              <a:t>the West, where </a:t>
            </a:r>
            <a:r>
              <a:rPr lang="en-GB" sz="2000" dirty="0" smtClean="0"/>
              <a:t>text </a:t>
            </a:r>
            <a:r>
              <a:rPr lang="en-GB" sz="2000" dirty="0"/>
              <a:t>is read from left </a:t>
            </a:r>
            <a:r>
              <a:rPr lang="en-GB" sz="2000" dirty="0" smtClean="0"/>
              <a:t>tor right</a:t>
            </a:r>
            <a:r>
              <a:rPr lang="en-GB" sz="2000" dirty="0"/>
              <a:t>, menus are commonly placed </a:t>
            </a:r>
            <a:r>
              <a:rPr lang="en-GB" sz="2000" dirty="0" smtClean="0"/>
              <a:t>on the </a:t>
            </a:r>
            <a:r>
              <a:rPr lang="en-GB" sz="2000" dirty="0"/>
              <a:t>left. In other countries, where Arabic script, for example, </a:t>
            </a:r>
            <a:r>
              <a:rPr lang="en-GB" sz="2000" dirty="0" smtClean="0"/>
              <a:t>is read </a:t>
            </a:r>
            <a:r>
              <a:rPr lang="en-GB" sz="2000" dirty="0"/>
              <a:t>from </a:t>
            </a:r>
            <a:r>
              <a:rPr lang="en-GB" sz="2000" dirty="0" smtClean="0"/>
              <a:t>right </a:t>
            </a:r>
            <a:r>
              <a:rPr lang="en-GB" sz="2000" dirty="0"/>
              <a:t>to left, menus and </a:t>
            </a:r>
            <a:r>
              <a:rPr lang="en-GB" sz="2000" dirty="0" smtClean="0"/>
              <a:t>other page </a:t>
            </a:r>
            <a:r>
              <a:rPr lang="en-GB" sz="2000" dirty="0"/>
              <a:t>features might more logically appear mirrored in comparison with western </a:t>
            </a:r>
            <a:r>
              <a:rPr lang="en-GB" sz="2000" dirty="0" smtClean="0"/>
              <a:t>versions </a:t>
            </a:r>
            <a:r>
              <a:rPr lang="en-GB" sz="2000" dirty="0"/>
              <a:t>of the same page.</a:t>
            </a:r>
            <a:endParaRPr lang="en-GB" sz="200" dirty="0" smtClean="0"/>
          </a:p>
        </p:txBody>
      </p:sp>
    </p:spTree>
    <p:extLst>
      <p:ext uri="{BB962C8B-B14F-4D97-AF65-F5344CB8AC3E}">
        <p14:creationId xmlns:p14="http://schemas.microsoft.com/office/powerpoint/2010/main" val="28349777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395536" y="228600"/>
            <a:ext cx="8568952" cy="990600"/>
          </a:xfrm>
        </p:spPr>
        <p:txBody>
          <a:bodyPr>
            <a:normAutofit fontScale="90000"/>
          </a:bodyPr>
          <a:lstStyle/>
          <a:p>
            <a:r>
              <a:rPr lang="en-GB" b="1" dirty="0"/>
              <a:t>Layout, colour paradigms and character sets</a:t>
            </a:r>
            <a:endParaRPr lang="en-GB" dirty="0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251520" y="1600200"/>
            <a:ext cx="8640960" cy="7805464"/>
          </a:xfrm>
        </p:spPr>
        <p:txBody>
          <a:bodyPr>
            <a:noAutofit/>
          </a:bodyPr>
          <a:lstStyle/>
          <a:p>
            <a:r>
              <a:rPr lang="en-GB" dirty="0" smtClean="0"/>
              <a:t>Maps </a:t>
            </a:r>
            <a:r>
              <a:rPr lang="en-GB" dirty="0"/>
              <a:t>are a good example of the use of cultural or nationalistic bias reflected in layout. A </a:t>
            </a:r>
            <a:r>
              <a:rPr lang="en-GB" dirty="0" smtClean="0"/>
              <a:t>world map is frequently </a:t>
            </a:r>
            <a:r>
              <a:rPr lang="en-GB" dirty="0"/>
              <a:t>shown with the country where it was created </a:t>
            </a:r>
            <a:r>
              <a:rPr lang="en-GB" dirty="0" smtClean="0"/>
              <a:t>appearing </a:t>
            </a:r>
            <a:r>
              <a:rPr lang="en-GB" dirty="0"/>
              <a:t>i</a:t>
            </a:r>
            <a:r>
              <a:rPr lang="en-GB" dirty="0" smtClean="0"/>
              <a:t>n </a:t>
            </a:r>
            <a:r>
              <a:rPr lang="en-GB" dirty="0"/>
              <a:t>the centre.</a:t>
            </a:r>
            <a:endParaRPr lang="en-GB" sz="200" dirty="0" smtClean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3"/>
          <a:srcRect l="54151" t="40138" r="6555" b="36227"/>
          <a:stretch/>
        </p:blipFill>
        <p:spPr>
          <a:xfrm>
            <a:off x="395536" y="3573016"/>
            <a:ext cx="8304100" cy="28083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501129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70351</TotalTime>
  <Words>1198</Words>
  <Application>Microsoft Office PowerPoint</Application>
  <PresentationFormat>On-screen Show (4:3)</PresentationFormat>
  <Paragraphs>58</Paragraphs>
  <Slides>12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Arial</vt:lpstr>
      <vt:lpstr>Calibri</vt:lpstr>
      <vt:lpstr>Tw Cen MT</vt:lpstr>
      <vt:lpstr>Wingdings</vt:lpstr>
      <vt:lpstr>Wingdings 2</vt:lpstr>
      <vt:lpstr>Median</vt:lpstr>
      <vt:lpstr>Privacy and Censorship</vt:lpstr>
      <vt:lpstr>Trolls on the Internet</vt:lpstr>
      <vt:lpstr>Trolls on the Internet</vt:lpstr>
      <vt:lpstr>Censorship and the Internet</vt:lpstr>
      <vt:lpstr>Challenge</vt:lpstr>
      <vt:lpstr>Censorship and the Internet</vt:lpstr>
      <vt:lpstr>Monitoring behaviour</vt:lpstr>
      <vt:lpstr>Layout, colour paradigms and character sets</vt:lpstr>
      <vt:lpstr>Layout, colour paradigms and character sets</vt:lpstr>
      <vt:lpstr>Colour paradigms</vt:lpstr>
      <vt:lpstr>Colour paradigms</vt:lpstr>
      <vt:lpstr>Character sets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Miss Newport</dc:creator>
  <cp:lastModifiedBy>R Lofthouse</cp:lastModifiedBy>
  <cp:revision>530</cp:revision>
  <dcterms:created xsi:type="dcterms:W3CDTF">2014-06-23T10:47:17Z</dcterms:created>
  <dcterms:modified xsi:type="dcterms:W3CDTF">2019-03-23T14:16:10Z</dcterms:modified>
</cp:coreProperties>
</file>