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334" r:id="rId3"/>
    <p:sldId id="336" r:id="rId4"/>
    <p:sldId id="335" r:id="rId5"/>
    <p:sldId id="337" r:id="rId6"/>
    <p:sldId id="338" r:id="rId7"/>
    <p:sldId id="339" r:id="rId8"/>
    <p:sldId id="340" r:id="rId9"/>
    <p:sldId id="341" r:id="rId10"/>
    <p:sldId id="342" r:id="rId11"/>
    <p:sldId id="34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15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65" autoAdjust="0"/>
    <p:restoredTop sz="93728" autoAdjust="0"/>
  </p:normalViewPr>
  <p:slideViewPr>
    <p:cSldViewPr>
      <p:cViewPr varScale="1">
        <p:scale>
          <a:sx n="61" d="100"/>
          <a:sy n="61" d="100"/>
        </p:scale>
        <p:origin x="7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5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56AACB-4497-4975-84C7-26D592B71736}" type="datetimeFigureOut">
              <a:rPr lang="en-GB" smtClean="0"/>
              <a:pPr/>
              <a:t>05/02/2018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17D95-82D2-4295-A5C8-CFAEB402EFA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479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36204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88624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8440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62664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52880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86598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80614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6481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27220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086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2B4108C-6F15-4D6F-950B-F60B0A652D9F}" type="datetimeFigureOut">
              <a:rPr lang="en-GB" smtClean="0"/>
              <a:pPr/>
              <a:t>05/02/2018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05/02/2018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2B4108C-6F15-4D6F-950B-F60B0A652D9F}" type="datetimeFigureOut">
              <a:rPr lang="en-GB" smtClean="0"/>
              <a:pPr/>
              <a:t>05/02/2018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05/02/2018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05/02/2018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B4108C-6F15-4D6F-950B-F60B0A652D9F}" type="datetimeFigureOut">
              <a:rPr lang="en-GB" smtClean="0"/>
              <a:pPr/>
              <a:t>05/02/2018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2B4108C-6F15-4D6F-950B-F60B0A652D9F}" type="datetimeFigureOut">
              <a:rPr lang="en-GB" smtClean="0"/>
              <a:pPr/>
              <a:t>05/02/2018</a:t>
            </a:fld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GB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05/02/2018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05/02/2018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4108C-6F15-4D6F-950B-F60B0A652D9F}" type="datetimeFigureOut">
              <a:rPr lang="en-GB" smtClean="0"/>
              <a:pPr/>
              <a:t>05/02/2018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2B4108C-6F15-4D6F-950B-F60B0A652D9F}" type="datetimeFigureOut">
              <a:rPr lang="en-GB" smtClean="0"/>
              <a:pPr/>
              <a:t>05/02/2018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2B4108C-6F15-4D6F-950B-F60B0A652D9F}" type="datetimeFigureOut">
              <a:rPr lang="en-GB" smtClean="0"/>
              <a:pPr/>
              <a:t>05/02/2018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FF65B87-FEA5-4085-AE27-A12CC796C480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1680" y="4005064"/>
            <a:ext cx="7128792" cy="1828800"/>
          </a:xfrm>
        </p:spPr>
        <p:txBody>
          <a:bodyPr>
            <a:normAutofit/>
          </a:bodyPr>
          <a:lstStyle/>
          <a:p>
            <a:r>
              <a:rPr lang="en-GB" b="1" cap="none" dirty="0" smtClean="0"/>
              <a:t>Database Concepts</a:t>
            </a:r>
            <a:endParaRPr lang="en-GB" sz="4800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z="2800" dirty="0"/>
              <a:t>A Level Computer Science – Unit 1 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Relationships between entities</a:t>
            </a:r>
            <a:endParaRPr lang="en-GB" b="1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997152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The </a:t>
            </a:r>
            <a:r>
              <a:rPr lang="en-GB" dirty="0"/>
              <a:t>different entities in a system may be linked in some way, and the two entities are said to be related.</a:t>
            </a:r>
          </a:p>
          <a:p>
            <a:r>
              <a:rPr lang="en-GB" dirty="0"/>
              <a:t>There are only three different 'degrees' of relationship between two entities. A relationship may be</a:t>
            </a:r>
          </a:p>
          <a:p>
            <a:r>
              <a:rPr lang="en-GB" b="1" dirty="0" smtClean="0"/>
              <a:t>One-to-one </a:t>
            </a:r>
            <a:r>
              <a:rPr lang="en-GB" dirty="0"/>
              <a:t>Examples of such a relationship include the relationship between Husband </a:t>
            </a:r>
            <a:r>
              <a:rPr lang="en-GB" dirty="0" smtClean="0"/>
              <a:t>and Wife</a:t>
            </a:r>
            <a:r>
              <a:rPr lang="en-GB" dirty="0"/>
              <a:t>, Country and Prime Minister.</a:t>
            </a:r>
          </a:p>
          <a:p>
            <a:r>
              <a:rPr lang="en-GB" b="1" dirty="0" smtClean="0"/>
              <a:t>One-to-many </a:t>
            </a:r>
            <a:r>
              <a:rPr lang="en-GB" dirty="0"/>
              <a:t>Examples include the relationship between Mother and Child, Customer </a:t>
            </a:r>
            <a:r>
              <a:rPr lang="en-GB" dirty="0" smtClean="0"/>
              <a:t>and Order</a:t>
            </a:r>
            <a:r>
              <a:rPr lang="en-GB" dirty="0"/>
              <a:t>, Borrower and Library Book.</a:t>
            </a:r>
          </a:p>
          <a:p>
            <a:r>
              <a:rPr lang="en-GB" b="1" dirty="0" smtClean="0"/>
              <a:t>Many-to-many </a:t>
            </a:r>
            <a:r>
              <a:rPr lang="en-GB" dirty="0"/>
              <a:t>Examples include the relationship between Student and Course, Stock Item </a:t>
            </a:r>
            <a:r>
              <a:rPr lang="en-GB" dirty="0" smtClean="0"/>
              <a:t>and Supplier</a:t>
            </a:r>
            <a:r>
              <a:rPr lang="en-GB" dirty="0"/>
              <a:t>, </a:t>
            </a:r>
            <a:r>
              <a:rPr lang="en-GB" dirty="0" smtClean="0"/>
              <a:t>Film </a:t>
            </a:r>
            <a:r>
              <a:rPr lang="en-GB" dirty="0"/>
              <a:t>and Actor.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0793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Entity relationship modelling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20448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/>
              <a:t>The relationship between entities can be modelled graphically. An </a:t>
            </a:r>
            <a:r>
              <a:rPr lang="en-GB" sz="2000" b="1" dirty="0"/>
              <a:t>entity relationship diagram </a:t>
            </a:r>
            <a:r>
              <a:rPr lang="en-GB" sz="2000" dirty="0"/>
              <a:t>is </a:t>
            </a:r>
            <a:r>
              <a:rPr lang="en-GB" sz="2000" dirty="0" smtClean="0"/>
              <a:t>a diagrammatic </a:t>
            </a:r>
            <a:r>
              <a:rPr lang="en-GB" sz="2000" dirty="0"/>
              <a:t>way of representing the relationships between the entities in a database. To show </a:t>
            </a:r>
            <a:r>
              <a:rPr lang="en-GB" sz="2000" dirty="0" smtClean="0"/>
              <a:t>the relationship </a:t>
            </a:r>
            <a:r>
              <a:rPr lang="en-GB" sz="2000" dirty="0"/>
              <a:t>between two entities, both the degree and the name of the relationship need to be specified .</a:t>
            </a:r>
          </a:p>
          <a:p>
            <a:r>
              <a:rPr lang="en-GB" sz="2000" dirty="0"/>
              <a:t>E.g. In the first relationship shown below, the degree is one-to-one, the name of the relationship is </a:t>
            </a:r>
            <a:r>
              <a:rPr lang="en-GB" sz="2000" i="1" dirty="0" smtClean="0"/>
              <a:t>in charge </a:t>
            </a:r>
            <a:r>
              <a:rPr lang="en-GB" sz="2000" i="1" dirty="0"/>
              <a:t>of.</a:t>
            </a:r>
            <a:endParaRPr lang="en-GB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38187" t="33468" r="22519" b="44876"/>
          <a:stretch/>
        </p:blipFill>
        <p:spPr>
          <a:xfrm>
            <a:off x="251520" y="4026024"/>
            <a:ext cx="8366020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273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Modelling data requirements</a:t>
            </a:r>
            <a:endParaRPr lang="en-GB" altLang="en-US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997152"/>
          </a:xfrm>
        </p:spPr>
        <p:txBody>
          <a:bodyPr>
            <a:normAutofit fontScale="92500"/>
          </a:bodyPr>
          <a:lstStyle/>
          <a:p>
            <a:r>
              <a:rPr lang="en-GB" dirty="0"/>
              <a:t>When a systems designer begins work on a new proposed computer system, one of the first things </a:t>
            </a:r>
            <a:r>
              <a:rPr lang="en-GB" dirty="0" smtClean="0"/>
              <a:t>they need </a:t>
            </a:r>
            <a:r>
              <a:rPr lang="en-GB" dirty="0"/>
              <a:t>to do is to examine the data that needs to be input, processed and stored and determine what </a:t>
            </a:r>
            <a:r>
              <a:rPr lang="en-GB" dirty="0" smtClean="0"/>
              <a:t>the data </a:t>
            </a:r>
            <a:r>
              <a:rPr lang="en-GB" b="1" dirty="0"/>
              <a:t>entities </a:t>
            </a:r>
            <a:r>
              <a:rPr lang="en-GB" dirty="0"/>
              <a:t>are.</a:t>
            </a:r>
          </a:p>
          <a:p>
            <a:r>
              <a:rPr lang="en-GB" dirty="0" smtClean="0"/>
              <a:t>Definition</a:t>
            </a:r>
            <a:r>
              <a:rPr lang="en-GB" dirty="0"/>
              <a:t>: An </a:t>
            </a:r>
            <a:r>
              <a:rPr lang="en-GB" b="1" dirty="0"/>
              <a:t>entity </a:t>
            </a:r>
            <a:r>
              <a:rPr lang="en-GB" dirty="0"/>
              <a:t>is a category of object, person, event or thing of interest to an organisation </a:t>
            </a:r>
            <a:r>
              <a:rPr lang="en-GB" dirty="0" smtClean="0"/>
              <a:t>about which </a:t>
            </a:r>
            <a:r>
              <a:rPr lang="en-GB" dirty="0"/>
              <a:t>data is to be recorded.</a:t>
            </a:r>
          </a:p>
          <a:p>
            <a:r>
              <a:rPr lang="en-GB" dirty="0"/>
              <a:t>Examples of entities are: Employee, Film, Actor, Product, Recipe, Ingredient. Each entity in a </a:t>
            </a:r>
            <a:r>
              <a:rPr lang="en-GB" dirty="0" smtClean="0"/>
              <a:t>database system </a:t>
            </a:r>
            <a:r>
              <a:rPr lang="en-GB" dirty="0"/>
              <a:t>has </a:t>
            </a:r>
            <a:r>
              <a:rPr lang="en-GB" b="1" dirty="0"/>
              <a:t>attributes</a:t>
            </a:r>
            <a:r>
              <a:rPr lang="en-GB" b="1" dirty="0" smtClean="0"/>
              <a:t>. T</a:t>
            </a:r>
            <a:r>
              <a:rPr lang="en-GB" dirty="0" smtClean="0"/>
              <a:t>he </a:t>
            </a:r>
            <a:r>
              <a:rPr lang="en-GB" dirty="0"/>
              <a:t>code and its related data is called 'encapsulation'.</a:t>
            </a:r>
          </a:p>
        </p:txBody>
      </p:sp>
    </p:spTree>
    <p:extLst>
      <p:ext uri="{BB962C8B-B14F-4D97-AF65-F5344CB8AC3E}">
        <p14:creationId xmlns:p14="http://schemas.microsoft.com/office/powerpoint/2010/main" val="3608022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 flat file database</a:t>
            </a:r>
            <a:endParaRPr lang="en-GB" altLang="en-US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997152"/>
          </a:xfrm>
        </p:spPr>
        <p:txBody>
          <a:bodyPr>
            <a:normAutofit/>
          </a:bodyPr>
          <a:lstStyle/>
          <a:p>
            <a:r>
              <a:rPr lang="en-GB" dirty="0"/>
              <a:t>A flat file database consists of a sing le file. It might be a suitable structure to hold the names </a:t>
            </a:r>
            <a:r>
              <a:rPr lang="en-GB" dirty="0" smtClean="0"/>
              <a:t>and addresses </a:t>
            </a:r>
            <a:r>
              <a:rPr lang="en-GB" dirty="0"/>
              <a:t>of all members of a sports club, or information about all the DVDs in your personal collection.</a:t>
            </a:r>
          </a:p>
          <a:p>
            <a:r>
              <a:rPr lang="en-GB" dirty="0"/>
              <a:t>Most databases, however, are concerned with more than one entity, and the relationships between </a:t>
            </a:r>
            <a:r>
              <a:rPr lang="en-GB" dirty="0" smtClean="0"/>
              <a:t>the entities</a:t>
            </a:r>
            <a:r>
              <a:rPr lang="en-GB" dirty="0"/>
              <a:t>. In a collection of DVDs, you might want to keep a record of which main actors starred in </a:t>
            </a:r>
            <a:r>
              <a:rPr lang="en-GB" dirty="0" smtClean="0"/>
              <a:t>each film</a:t>
            </a:r>
            <a:r>
              <a:rPr lang="en-GB" dirty="0"/>
              <a:t>. </a:t>
            </a:r>
            <a:r>
              <a:rPr lang="en-GB" b="1" dirty="0"/>
              <a:t>Actor </a:t>
            </a:r>
            <a:r>
              <a:rPr lang="en-GB" dirty="0"/>
              <a:t>would be a second </a:t>
            </a:r>
            <a:r>
              <a:rPr lang="en-GB" dirty="0" smtClean="0"/>
              <a:t>entity in </a:t>
            </a:r>
            <a:r>
              <a:rPr lang="en-GB" dirty="0"/>
              <a:t>its own right.</a:t>
            </a:r>
          </a:p>
        </p:txBody>
      </p:sp>
    </p:spTree>
    <p:extLst>
      <p:ext uri="{BB962C8B-B14F-4D97-AF65-F5344CB8AC3E}">
        <p14:creationId xmlns:p14="http://schemas.microsoft.com/office/powerpoint/2010/main" val="3759780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 flat file database</a:t>
            </a:r>
            <a:endParaRPr lang="en-GB" altLang="en-US" dirty="0"/>
          </a:p>
        </p:txBody>
      </p:sp>
      <p:pic>
        <p:nvPicPr>
          <p:cNvPr id="1026" name="Picture 2" descr="Image result for flat file databa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098" y="1988840"/>
            <a:ext cx="8572500" cy="2952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5274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Examples</a:t>
            </a:r>
            <a:endParaRPr lang="en-GB" altLang="en-US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997152"/>
          </a:xfrm>
        </p:spPr>
        <p:txBody>
          <a:bodyPr>
            <a:normAutofit/>
          </a:bodyPr>
          <a:lstStyle/>
          <a:p>
            <a:r>
              <a:rPr lang="en-GB" dirty="0"/>
              <a:t>A dentist's surgery employs several dentists, and an appointments system is required to allow patients </a:t>
            </a:r>
            <a:r>
              <a:rPr lang="en-GB" dirty="0" smtClean="0"/>
              <a:t>to make </a:t>
            </a:r>
            <a:r>
              <a:rPr lang="en-GB" dirty="0"/>
              <a:t>appointments with a particular dentist.</a:t>
            </a:r>
          </a:p>
          <a:p>
            <a:r>
              <a:rPr lang="en-GB" dirty="0"/>
              <a:t>Entities in this system include </a:t>
            </a:r>
            <a:r>
              <a:rPr lang="en-GB" b="1" dirty="0"/>
              <a:t>Dentist, Patient </a:t>
            </a:r>
            <a:r>
              <a:rPr lang="en-GB" dirty="0"/>
              <a:t>and </a:t>
            </a:r>
            <a:r>
              <a:rPr lang="en-GB" b="1" dirty="0"/>
              <a:t>Appointment. </a:t>
            </a:r>
            <a:r>
              <a:rPr lang="en-GB" dirty="0"/>
              <a:t>The attributes of </a:t>
            </a:r>
            <a:r>
              <a:rPr lang="en-GB" b="1" dirty="0"/>
              <a:t>Dentist </a:t>
            </a:r>
            <a:r>
              <a:rPr lang="en-GB" dirty="0"/>
              <a:t>may </a:t>
            </a:r>
            <a:r>
              <a:rPr lang="en-GB" dirty="0" smtClean="0"/>
              <a:t>include Title</a:t>
            </a:r>
            <a:r>
              <a:rPr lang="en-GB" dirty="0"/>
              <a:t>, </a:t>
            </a:r>
            <a:r>
              <a:rPr lang="en-GB" dirty="0" err="1" smtClean="0"/>
              <a:t>Firstname</a:t>
            </a:r>
            <a:r>
              <a:rPr lang="en-GB" dirty="0"/>
              <a:t>, Surname, Qualification.</a:t>
            </a:r>
          </a:p>
          <a:p>
            <a:r>
              <a:rPr lang="en-GB" dirty="0"/>
              <a:t>Attributes of </a:t>
            </a:r>
            <a:r>
              <a:rPr lang="en-GB" b="1" dirty="0"/>
              <a:t>Patient </a:t>
            </a:r>
            <a:r>
              <a:rPr lang="en-GB" dirty="0"/>
              <a:t>may include Title, </a:t>
            </a:r>
            <a:r>
              <a:rPr lang="en-GB" dirty="0" err="1"/>
              <a:t>Firstname</a:t>
            </a:r>
            <a:r>
              <a:rPr lang="en-GB" dirty="0"/>
              <a:t>, Surname, Address, Telephone.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8956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Questions </a:t>
            </a:r>
            <a:endParaRPr lang="en-GB" altLang="en-US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997152"/>
          </a:xfrm>
        </p:spPr>
        <p:txBody>
          <a:bodyPr>
            <a:normAutofit/>
          </a:bodyPr>
          <a:lstStyle/>
          <a:p>
            <a:r>
              <a:rPr lang="en-GB" b="1" dirty="0"/>
              <a:t>01 : </a:t>
            </a:r>
            <a:r>
              <a:rPr lang="en-GB" dirty="0"/>
              <a:t>Can you suggest any more attributes for </a:t>
            </a:r>
            <a:r>
              <a:rPr lang="en-GB" b="1" dirty="0"/>
              <a:t>Patient</a:t>
            </a:r>
            <a:r>
              <a:rPr lang="en-GB" b="1" dirty="0" smtClean="0"/>
              <a:t>?</a:t>
            </a:r>
          </a:p>
          <a:p>
            <a:pPr marL="0" indent="0">
              <a:buNone/>
            </a:pPr>
            <a:endParaRPr lang="en-GB" b="1" dirty="0"/>
          </a:p>
          <a:p>
            <a:r>
              <a:rPr lang="en-GB" b="1" dirty="0"/>
              <a:t>02: </a:t>
            </a:r>
            <a:r>
              <a:rPr lang="en-GB" dirty="0"/>
              <a:t>What </a:t>
            </a:r>
            <a:r>
              <a:rPr lang="en-GB" dirty="0" smtClean="0"/>
              <a:t>attributes </a:t>
            </a:r>
            <a:r>
              <a:rPr lang="en-GB" dirty="0"/>
              <a:t>might the entity </a:t>
            </a:r>
            <a:r>
              <a:rPr lang="en-GB" b="1" dirty="0"/>
              <a:t>Appointment </a:t>
            </a:r>
            <a:r>
              <a:rPr lang="en-GB" dirty="0"/>
              <a:t>have?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9712" y="3861048"/>
            <a:ext cx="5303707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076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Entity descriptions</a:t>
            </a:r>
            <a:endParaRPr lang="en-GB" altLang="en-US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An entity description is normally written using the format</a:t>
            </a:r>
          </a:p>
          <a:p>
            <a:r>
              <a:rPr lang="en-GB" dirty="0"/>
              <a:t>Entity1 (Attribute1, Attribute2 ... )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entity description for </a:t>
            </a:r>
            <a:r>
              <a:rPr lang="en-GB" b="1" dirty="0"/>
              <a:t>Dentist </a:t>
            </a:r>
            <a:r>
              <a:rPr lang="en-GB" dirty="0"/>
              <a:t>is therefore written</a:t>
            </a:r>
          </a:p>
          <a:p>
            <a:r>
              <a:rPr lang="en-GB" dirty="0"/>
              <a:t>Dentist (Title, </a:t>
            </a:r>
            <a:r>
              <a:rPr lang="en-GB" dirty="0" err="1"/>
              <a:t>Firstname</a:t>
            </a:r>
            <a:r>
              <a:rPr lang="en-GB" dirty="0"/>
              <a:t>, Surname, Qualification)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b="4645"/>
          <a:stretch/>
        </p:blipFill>
        <p:spPr>
          <a:xfrm>
            <a:off x="3275856" y="4220146"/>
            <a:ext cx="2568066" cy="2394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444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</a:t>
            </a:r>
            <a:r>
              <a:rPr lang="en-GB" b="1" dirty="0" smtClean="0"/>
              <a:t>ntity </a:t>
            </a:r>
            <a:r>
              <a:rPr lang="en-GB" b="1" dirty="0"/>
              <a:t>identifier and primary key</a:t>
            </a:r>
            <a:endParaRPr lang="en-GB" altLang="en-US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997152"/>
          </a:xfrm>
        </p:spPr>
        <p:txBody>
          <a:bodyPr>
            <a:normAutofit/>
          </a:bodyPr>
          <a:lstStyle/>
          <a:p>
            <a:r>
              <a:rPr lang="en-GB" sz="2800" dirty="0"/>
              <a:t>Each entity needs to have an </a:t>
            </a:r>
            <a:r>
              <a:rPr lang="en-GB" sz="2800" b="1" dirty="0"/>
              <a:t>identifier </a:t>
            </a:r>
            <a:r>
              <a:rPr lang="en-GB" sz="2800" dirty="0"/>
              <a:t>which uniquely identifies the entity. In a relational database, </a:t>
            </a:r>
            <a:r>
              <a:rPr lang="en-GB" sz="2800" dirty="0" smtClean="0"/>
              <a:t>the entity </a:t>
            </a:r>
            <a:r>
              <a:rPr lang="en-GB" sz="2800" dirty="0"/>
              <a:t>identifier is known as the </a:t>
            </a:r>
            <a:r>
              <a:rPr lang="en-GB" sz="2800" b="1" dirty="0"/>
              <a:t>primary key </a:t>
            </a:r>
            <a:r>
              <a:rPr lang="en-GB" sz="2800" dirty="0"/>
              <a:t>and it will be referred to as such in this section. Clearly </a:t>
            </a:r>
            <a:r>
              <a:rPr lang="en-GB" sz="2800" dirty="0" smtClean="0"/>
              <a:t>none of </a:t>
            </a:r>
            <a:r>
              <a:rPr lang="en-GB" sz="2800" dirty="0"/>
              <a:t>the attributes so far identified for </a:t>
            </a:r>
            <a:r>
              <a:rPr lang="en-GB" sz="2800" b="1" dirty="0"/>
              <a:t>Dentist </a:t>
            </a:r>
            <a:r>
              <a:rPr lang="en-GB" sz="2800" dirty="0"/>
              <a:t>and </a:t>
            </a:r>
            <a:r>
              <a:rPr lang="en-GB" sz="2800" b="1" dirty="0"/>
              <a:t>Patient </a:t>
            </a:r>
            <a:r>
              <a:rPr lang="en-GB" sz="2800" dirty="0"/>
              <a:t>is suitable as a primary key. A numeric or </a:t>
            </a:r>
            <a:r>
              <a:rPr lang="en-GB" sz="2800" dirty="0" smtClean="0"/>
              <a:t>string ID </a:t>
            </a:r>
            <a:r>
              <a:rPr lang="en-GB" sz="2800" dirty="0"/>
              <a:t>such as D13649 could be used. In the entity description, the primary key is </a:t>
            </a:r>
            <a:r>
              <a:rPr lang="en-GB" sz="2800" dirty="0" smtClean="0"/>
              <a:t>underlined. </a:t>
            </a:r>
          </a:p>
          <a:p>
            <a:endParaRPr lang="en-GB" sz="2800" dirty="0"/>
          </a:p>
          <a:p>
            <a:r>
              <a:rPr lang="en-GB" sz="2800" dirty="0" smtClean="0"/>
              <a:t>Dentist </a:t>
            </a:r>
            <a:r>
              <a:rPr lang="en-GB" sz="2800" dirty="0"/>
              <a:t>(</a:t>
            </a:r>
            <a:r>
              <a:rPr lang="en-GB" sz="2800" dirty="0" err="1"/>
              <a:t>DentistID</a:t>
            </a:r>
            <a:r>
              <a:rPr lang="en-GB" sz="2800" dirty="0"/>
              <a:t>, Title, </a:t>
            </a:r>
            <a:r>
              <a:rPr lang="en-GB" sz="2800" dirty="0" err="1"/>
              <a:t>Firstname</a:t>
            </a:r>
            <a:r>
              <a:rPr lang="en-GB" sz="2800" dirty="0"/>
              <a:t>, Surname, Qualification</a:t>
            </a:r>
            <a:r>
              <a:rPr lang="en-GB" dirty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5808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Secondary key</a:t>
            </a:r>
            <a:endParaRPr lang="en-GB" altLang="en-US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997152"/>
          </a:xfrm>
        </p:spPr>
        <p:txBody>
          <a:bodyPr>
            <a:normAutofit/>
          </a:bodyPr>
          <a:lstStyle/>
          <a:p>
            <a:r>
              <a:rPr lang="en-GB" dirty="0"/>
              <a:t>A database needs to be set up so that it can be searched quickly. An </a:t>
            </a:r>
            <a:r>
              <a:rPr lang="en-GB" b="1" dirty="0"/>
              <a:t>index </a:t>
            </a:r>
            <a:r>
              <a:rPr lang="en-GB" dirty="0"/>
              <a:t>of all the primary keys </a:t>
            </a:r>
            <a:r>
              <a:rPr lang="en-GB" dirty="0" smtClean="0"/>
              <a:t>in the </a:t>
            </a:r>
            <a:r>
              <a:rPr lang="en-GB" dirty="0"/>
              <a:t>database, and where the record is held, is automatically maintained by the database </a:t>
            </a:r>
            <a:r>
              <a:rPr lang="en-GB" dirty="0" smtClean="0"/>
              <a:t>software. However</a:t>
            </a:r>
            <a:r>
              <a:rPr lang="en-GB" dirty="0"/>
              <a:t>, more than one index may be needed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If for example a patient rings up to make an appointment with the dentist, they are unlikely to know </a:t>
            </a:r>
            <a:r>
              <a:rPr lang="en-GB" dirty="0" smtClean="0"/>
              <a:t>their patient </a:t>
            </a:r>
            <a:r>
              <a:rPr lang="en-GB" dirty="0"/>
              <a:t>ID, A </a:t>
            </a:r>
            <a:r>
              <a:rPr lang="en-GB" b="1" dirty="0"/>
              <a:t>secondary index </a:t>
            </a:r>
            <a:r>
              <a:rPr lang="en-GB" dirty="0"/>
              <a:t>on surname is likely to be held.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26811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48749</TotalTime>
  <Words>709</Words>
  <Application>Microsoft Office PowerPoint</Application>
  <PresentationFormat>On-screen Show (4:3)</PresentationFormat>
  <Paragraphs>41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Tw Cen MT</vt:lpstr>
      <vt:lpstr>Wingdings</vt:lpstr>
      <vt:lpstr>Wingdings 2</vt:lpstr>
      <vt:lpstr>Median</vt:lpstr>
      <vt:lpstr>Database Concepts</vt:lpstr>
      <vt:lpstr>Modelling data requirements</vt:lpstr>
      <vt:lpstr>A flat file database</vt:lpstr>
      <vt:lpstr>A flat file database</vt:lpstr>
      <vt:lpstr>Examples</vt:lpstr>
      <vt:lpstr>Questions </vt:lpstr>
      <vt:lpstr>Entity descriptions</vt:lpstr>
      <vt:lpstr>Entity identifier and primary key</vt:lpstr>
      <vt:lpstr>Secondary key</vt:lpstr>
      <vt:lpstr>Relationships between entities</vt:lpstr>
      <vt:lpstr>Entity relationship modelling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Miss Newport</dc:creator>
  <cp:lastModifiedBy>R Lofthouse</cp:lastModifiedBy>
  <cp:revision>581</cp:revision>
  <dcterms:created xsi:type="dcterms:W3CDTF">2014-06-23T10:47:17Z</dcterms:created>
  <dcterms:modified xsi:type="dcterms:W3CDTF">2018-02-05T20:48:46Z</dcterms:modified>
</cp:coreProperties>
</file>