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81387" autoAdjust="0"/>
  </p:normalViewPr>
  <p:slideViewPr>
    <p:cSldViewPr>
      <p:cViewPr varScale="1">
        <p:scale>
          <a:sx n="70" d="100"/>
          <a:sy n="70" d="100"/>
        </p:scale>
        <p:origin x="112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281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14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1860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9225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6655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7847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5572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cap="none" dirty="0" smtClean="0"/>
              <a:t>Investigatory Power Act</a:t>
            </a:r>
            <a:endParaRPr lang="en-GB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 smtClean="0"/>
              <a:t>Legal, Moral, Cultural and Ethical Issues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The Regulation of Investigatory Powers Act 2000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This Act regulates the powers of public bodies to carry out surveillance and investigation, and </a:t>
            </a:r>
            <a:r>
              <a:rPr lang="en-GB" sz="1800" i="1" dirty="0" smtClean="0"/>
              <a:t>covers </a:t>
            </a:r>
            <a:r>
              <a:rPr lang="en-GB" sz="1800" dirty="0" smtClean="0"/>
              <a:t>the </a:t>
            </a:r>
            <a:r>
              <a:rPr lang="en-GB" sz="1800" dirty="0"/>
              <a:t>interception of communications. It was introduced to take account of the growth of technology, </a:t>
            </a:r>
            <a:r>
              <a:rPr lang="en-GB" sz="1800" dirty="0" smtClean="0"/>
              <a:t>the Internet </a:t>
            </a:r>
            <a:r>
              <a:rPr lang="en-GB" sz="1800" dirty="0"/>
              <a:t>and strong encryption, and additions </a:t>
            </a:r>
            <a:r>
              <a:rPr lang="en-GB" sz="1800" i="1" dirty="0"/>
              <a:t>have </a:t>
            </a:r>
            <a:r>
              <a:rPr lang="en-GB" sz="1800" dirty="0"/>
              <a:t>been made regularly between 2003 and 2010, </a:t>
            </a:r>
            <a:r>
              <a:rPr lang="en-GB" sz="1800" dirty="0" smtClean="0"/>
              <a:t>with the </a:t>
            </a:r>
            <a:r>
              <a:rPr lang="en-GB" sz="1800" dirty="0"/>
              <a:t>latest draft bill put before Parliament in November 2015.</a:t>
            </a:r>
          </a:p>
          <a:p>
            <a:pPr marL="0" indent="0">
              <a:buNone/>
            </a:pPr>
            <a:r>
              <a:rPr lang="en-GB" sz="1800" dirty="0"/>
              <a:t>The Act</a:t>
            </a:r>
            <a:r>
              <a:rPr lang="en-GB" sz="1800" dirty="0" smtClean="0"/>
              <a:t>:</a:t>
            </a:r>
            <a:endParaRPr lang="en-GB" sz="1800" dirty="0"/>
          </a:p>
          <a:p>
            <a:r>
              <a:rPr lang="en-GB" sz="1800" dirty="0" smtClean="0"/>
              <a:t>enables </a:t>
            </a:r>
            <a:r>
              <a:rPr lang="en-GB" sz="1800" dirty="0"/>
              <a:t>certain public bodies to demand that an ISP provide access to a customer's </a:t>
            </a:r>
            <a:r>
              <a:rPr lang="en-GB" sz="1800" dirty="0" smtClean="0"/>
              <a:t>communications in </a:t>
            </a:r>
            <a:r>
              <a:rPr lang="en-GB" sz="1800" dirty="0"/>
              <a:t>secret</a:t>
            </a:r>
          </a:p>
          <a:p>
            <a:r>
              <a:rPr lang="en-GB" sz="1800" dirty="0" smtClean="0"/>
              <a:t>enables </a:t>
            </a:r>
            <a:r>
              <a:rPr lang="en-GB" sz="1800" dirty="0"/>
              <a:t>mass surveillance of communications in transit</a:t>
            </a:r>
          </a:p>
          <a:p>
            <a:r>
              <a:rPr lang="en-GB" sz="1800" dirty="0" smtClean="0"/>
              <a:t>enables </a:t>
            </a:r>
            <a:r>
              <a:rPr lang="en-GB" sz="1800" dirty="0"/>
              <a:t>certain public bodies to demand ISPs fit equipment to facilitate surveillance</a:t>
            </a:r>
          </a:p>
          <a:p>
            <a:r>
              <a:rPr lang="en-GB" sz="1800" dirty="0" smtClean="0"/>
              <a:t>enables </a:t>
            </a:r>
            <a:r>
              <a:rPr lang="en-GB" sz="1800" dirty="0"/>
              <a:t>certain public bodies to demand that someone hand </a:t>
            </a:r>
            <a:r>
              <a:rPr lang="en-GB" sz="1800" i="1" dirty="0"/>
              <a:t>over </a:t>
            </a:r>
            <a:r>
              <a:rPr lang="en-GB" sz="1800" dirty="0"/>
              <a:t>keys to protected information</a:t>
            </a:r>
          </a:p>
          <a:p>
            <a:r>
              <a:rPr lang="en-GB" sz="1800" dirty="0" smtClean="0"/>
              <a:t>allows </a:t>
            </a:r>
            <a:r>
              <a:rPr lang="en-GB" sz="1800" dirty="0"/>
              <a:t>certain public bodies to monitor people's Internet activities</a:t>
            </a:r>
          </a:p>
          <a:p>
            <a:r>
              <a:rPr lang="en-GB" sz="1800" dirty="0" smtClean="0"/>
              <a:t>prevents the existence of interception warrants and any data collected with them from being revealed in court </a:t>
            </a:r>
            <a:endParaRPr lang="en-GB" sz="2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189929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Analysing personal information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According to the head of a 2006 Royal Academy study into surveillance, Google is with in a few years </a:t>
            </a:r>
            <a:r>
              <a:rPr lang="en-GB" sz="1800" dirty="0" smtClean="0"/>
              <a:t>of having sufficient </a:t>
            </a:r>
            <a:r>
              <a:rPr lang="en-GB" sz="1800" dirty="0"/>
              <a:t>information to be able to track the exact movements</a:t>
            </a:r>
            <a:r>
              <a:rPr lang="en-GB" sz="1800" i="1" dirty="0"/>
              <a:t> </a:t>
            </a:r>
            <a:r>
              <a:rPr lang="en-GB" sz="1800" dirty="0"/>
              <a:t>and intentions of every </a:t>
            </a:r>
            <a:r>
              <a:rPr lang="en-GB" sz="1800" dirty="0" smtClean="0"/>
              <a:t>individual, via </a:t>
            </a:r>
            <a:r>
              <a:rPr lang="en-GB" sz="1800" dirty="0"/>
              <a:t>Google Earth and other software they are developing.</a:t>
            </a:r>
          </a:p>
          <a:p>
            <a:pPr marL="0" indent="0">
              <a:buNone/>
            </a:pPr>
            <a:r>
              <a:rPr lang="en-GB" sz="1800" dirty="0"/>
              <a:t>It is predicted that small computers will become embedded in everything from clothes to </a:t>
            </a:r>
            <a:r>
              <a:rPr lang="en-GB" sz="1800" dirty="0" smtClean="0"/>
              <a:t>beermats. Consequently</a:t>
            </a:r>
            <a:r>
              <a:rPr lang="en-GB" sz="1800" dirty="0"/>
              <a:t>, we will be </a:t>
            </a:r>
            <a:r>
              <a:rPr lang="en-GB" sz="1800" dirty="0" smtClean="0"/>
              <a:t>interfacing </a:t>
            </a:r>
            <a:r>
              <a:rPr lang="en-GB" sz="1800" dirty="0"/>
              <a:t>with computers in everything we do, from meeting </a:t>
            </a:r>
            <a:r>
              <a:rPr lang="en-GB" sz="1800" dirty="0" smtClean="0"/>
              <a:t>chip-wearing strangers </a:t>
            </a:r>
            <a:r>
              <a:rPr lang="en-GB" sz="1800" dirty="0"/>
              <a:t>to entering smart buildings or sitting on a smart sofa, and each of these interfaces will </a:t>
            </a:r>
            <a:r>
              <a:rPr lang="en-GB" sz="1800" dirty="0" smtClean="0"/>
              <a:t>end up </a:t>
            </a:r>
            <a:r>
              <a:rPr lang="en-GB" sz="1800" dirty="0"/>
              <a:t>on a Google database.</a:t>
            </a:r>
          </a:p>
          <a:p>
            <a:pPr marL="0" indent="0">
              <a:buNone/>
            </a:pPr>
            <a:r>
              <a:rPr lang="en-GB" sz="1800" dirty="0"/>
              <a:t>It is a vision of a world without </a:t>
            </a:r>
            <a:r>
              <a:rPr lang="en-GB" sz="1800" dirty="0" smtClean="0"/>
              <a:t>privacy.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Already, Google collects and stores data about millions of emails </a:t>
            </a:r>
            <a:r>
              <a:rPr lang="en-GB" sz="1800" i="1" dirty="0"/>
              <a:t>every </a:t>
            </a:r>
            <a:r>
              <a:rPr lang="en-GB" sz="1800" dirty="0"/>
              <a:t>day. Here are some </a:t>
            </a:r>
            <a:r>
              <a:rPr lang="en-GB" sz="1800" dirty="0" smtClean="0"/>
              <a:t>extracts from </a:t>
            </a:r>
            <a:r>
              <a:rPr lang="en-GB" sz="1800" dirty="0"/>
              <a:t>the information they post on their website, which users must agree to if they wish to </a:t>
            </a:r>
            <a:r>
              <a:rPr lang="en-GB" sz="1800" dirty="0" smtClean="0"/>
              <a:t>use Google </a:t>
            </a:r>
            <a:r>
              <a:rPr lang="en-GB" sz="1800" dirty="0"/>
              <a:t>software.</a:t>
            </a: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  <p:sp>
        <p:nvSpPr>
          <p:cNvPr id="2" name="AutoShape 2" descr="Image result for investigatory powers act 20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808" y="4797152"/>
            <a:ext cx="3672408" cy="181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1798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Analysing personal information</a:t>
            </a:r>
            <a:endParaRPr lang="en-GB" dirty="0"/>
          </a:p>
        </p:txBody>
      </p:sp>
      <p:sp>
        <p:nvSpPr>
          <p:cNvPr id="2" name="AutoShape 2" descr="Image result for investigatory powers act 20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4389" t="27562" r="56832" b="47597"/>
          <a:stretch/>
        </p:blipFill>
        <p:spPr>
          <a:xfrm>
            <a:off x="283144" y="1916832"/>
            <a:ext cx="8309287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2155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Analysing personal information</a:t>
            </a:r>
            <a:endParaRPr lang="en-GB" dirty="0"/>
          </a:p>
        </p:txBody>
      </p:sp>
      <p:sp>
        <p:nvSpPr>
          <p:cNvPr id="2" name="AutoShape 2" descr="Image result for investigatory powers act 20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4389" t="51780" r="56832" b="21287"/>
          <a:stretch/>
        </p:blipFill>
        <p:spPr>
          <a:xfrm>
            <a:off x="147000" y="1916832"/>
            <a:ext cx="8348175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5196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Analysing personal information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4968552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Organisations, including governments and security </a:t>
            </a:r>
            <a:r>
              <a:rPr lang="en-GB" sz="1800" dirty="0" smtClean="0"/>
              <a:t>agencies, collect </a:t>
            </a:r>
            <a:r>
              <a:rPr lang="en-GB" sz="1800" dirty="0"/>
              <a:t>huge amounts of data about private citizens, </a:t>
            </a:r>
            <a:r>
              <a:rPr lang="en-GB" sz="1800" dirty="0" smtClean="0"/>
              <a:t>often supplied </a:t>
            </a:r>
            <a:r>
              <a:rPr lang="en-GB" sz="1800" dirty="0"/>
              <a:t>by Internet companies such as Google, as well as </a:t>
            </a:r>
            <a:r>
              <a:rPr lang="en-GB" sz="1800" dirty="0" smtClean="0"/>
              <a:t>by telephone </a:t>
            </a:r>
            <a:r>
              <a:rPr lang="en-GB" sz="1800" dirty="0"/>
              <a:t>companies.</a:t>
            </a:r>
          </a:p>
          <a:p>
            <a:pPr marL="0" indent="0">
              <a:buNone/>
            </a:pPr>
            <a:r>
              <a:rPr lang="en-GB" sz="1800" dirty="0"/>
              <a:t>With the aim of detecting terrorist or other illegal activities, </a:t>
            </a:r>
            <a:r>
              <a:rPr lang="en-GB" sz="1800" dirty="0" smtClean="0"/>
              <a:t>the US </a:t>
            </a:r>
            <a:r>
              <a:rPr lang="en-GB" sz="1800" dirty="0"/>
              <a:t>Government collects, stores and monitors metadata </a:t>
            </a:r>
            <a:r>
              <a:rPr lang="en-GB" sz="1800" dirty="0" smtClean="0"/>
              <a:t>about all </a:t>
            </a:r>
            <a:r>
              <a:rPr lang="en-GB" sz="1800" dirty="0"/>
              <a:t>electronic communications in the US. </a:t>
            </a:r>
            <a:r>
              <a:rPr lang="en-GB" sz="1800" b="1" dirty="0"/>
              <a:t>Metadata </a:t>
            </a:r>
            <a:r>
              <a:rPr lang="en-GB" sz="1800" dirty="0" smtClean="0"/>
              <a:t>includes information </a:t>
            </a:r>
            <a:r>
              <a:rPr lang="en-GB" sz="1800" dirty="0"/>
              <a:t>such as the telephone number called, date, time </a:t>
            </a:r>
            <a:r>
              <a:rPr lang="en-GB" sz="1800" dirty="0" smtClean="0"/>
              <a:t>and duration </a:t>
            </a:r>
            <a:r>
              <a:rPr lang="en-GB" sz="1800" dirty="0"/>
              <a:t>of </a:t>
            </a:r>
            <a:r>
              <a:rPr lang="en-GB" sz="1800" dirty="0" smtClean="0"/>
              <a:t>call</a:t>
            </a:r>
            <a:r>
              <a:rPr lang="en-GB" sz="1800" dirty="0"/>
              <a:t>.</a:t>
            </a:r>
          </a:p>
          <a:p>
            <a:pPr marL="0" indent="0">
              <a:buNone/>
            </a:pPr>
            <a:r>
              <a:rPr lang="en-GB" sz="1800" dirty="0"/>
              <a:t>In one month in 2013, the unit collected data on more than </a:t>
            </a:r>
            <a:r>
              <a:rPr lang="en-GB" sz="1800" dirty="0" smtClean="0"/>
              <a:t>97 billion </a:t>
            </a:r>
            <a:r>
              <a:rPr lang="en-GB" sz="1800" dirty="0"/>
              <a:t>emails and 124 billion phone calls from around the world.</a:t>
            </a:r>
          </a:p>
          <a:p>
            <a:pPr marL="0" indent="0">
              <a:buNone/>
            </a:pPr>
            <a:r>
              <a:rPr lang="en-GB" sz="1800" dirty="0"/>
              <a:t>Edward Snowden is a famous 'whistle-blower' who informed </a:t>
            </a:r>
            <a:r>
              <a:rPr lang="en-GB" sz="1800" dirty="0" smtClean="0"/>
              <a:t>the world </a:t>
            </a:r>
            <a:r>
              <a:rPr lang="en-GB" sz="1800" dirty="0"/>
              <a:t>about these practices</a:t>
            </a:r>
            <a:r>
              <a:rPr lang="en-GB" sz="1800" dirty="0" smtClean="0"/>
              <a:t>.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chemeClr val="accent2"/>
                </a:solidFill>
              </a:rPr>
              <a:t>See the case study on firefly</a:t>
            </a:r>
            <a:endParaRPr lang="en-GB" sz="1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  <p:sp>
        <p:nvSpPr>
          <p:cNvPr id="2" name="AutoShape 2" descr="Image result for investigatory powers act 20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2" descr="Image result for edward snowden protes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24741" r="12031"/>
          <a:stretch/>
        </p:blipFill>
        <p:spPr>
          <a:xfrm>
            <a:off x="5364088" y="1772816"/>
            <a:ext cx="3312368" cy="348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9421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Analysing personal information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352928" cy="1180728"/>
          </a:xfrm>
        </p:spPr>
        <p:txBody>
          <a:bodyPr>
            <a:noAutofit/>
          </a:bodyPr>
          <a:lstStyle/>
          <a:p>
            <a:r>
              <a:rPr lang="en-GB" dirty="0"/>
              <a:t>Why do some people object to this data being collected and stored? What are the </a:t>
            </a:r>
            <a:r>
              <a:rPr lang="en-GB" dirty="0" smtClean="0"/>
              <a:t>arguments for </a:t>
            </a:r>
            <a:r>
              <a:rPr lang="en-GB" dirty="0"/>
              <a:t>and against organisations collecting such data?</a:t>
            </a: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  <p:sp>
        <p:nvSpPr>
          <p:cNvPr id="2" name="AutoShape 2" descr="Image result for investigatory powers act 20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2" descr="Image result for edward snowden protes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6090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Analysing personal information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352928" cy="1180728"/>
          </a:xfrm>
        </p:spPr>
        <p:txBody>
          <a:bodyPr>
            <a:noAutofit/>
          </a:bodyPr>
          <a:lstStyle/>
          <a:p>
            <a:r>
              <a:rPr lang="en-GB" dirty="0"/>
              <a:t>Why do some people object to this data being collected and stored? What are the </a:t>
            </a:r>
            <a:r>
              <a:rPr lang="en-GB" dirty="0" smtClean="0"/>
              <a:t>arguments for </a:t>
            </a:r>
            <a:r>
              <a:rPr lang="en-GB" dirty="0"/>
              <a:t>and against organisations collecting such data</a:t>
            </a:r>
            <a:r>
              <a:rPr lang="en-GB" dirty="0" smtClean="0"/>
              <a:t>?</a:t>
            </a:r>
            <a:r>
              <a:rPr lang="en-GB" dirty="0"/>
              <a:t> </a:t>
            </a:r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chemeClr val="accent2"/>
                </a:solidFill>
              </a:rPr>
              <a:t>Some </a:t>
            </a:r>
            <a:r>
              <a:rPr lang="en-GB" dirty="0">
                <a:solidFill>
                  <a:schemeClr val="accent2"/>
                </a:solidFill>
              </a:rPr>
              <a:t>people think it is an invasion of privacy.  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accent2"/>
                </a:solidFill>
              </a:rPr>
              <a:t>Arguments </a:t>
            </a:r>
            <a:r>
              <a:rPr lang="en-GB" dirty="0">
                <a:solidFill>
                  <a:schemeClr val="accent2"/>
                </a:solidFill>
              </a:rPr>
              <a:t>for: In order to prevent terrorism/crime, law enforcement agencies need to be able to trace their communications</a:t>
            </a:r>
          </a:p>
          <a:p>
            <a:endParaRPr lang="en-GB" dirty="0" smtClean="0"/>
          </a:p>
          <a:p>
            <a:endParaRPr lang="en-GB" sz="100" dirty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  <p:sp>
        <p:nvSpPr>
          <p:cNvPr id="2" name="AutoShape 2" descr="Image result for investigatory powers act 20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2" descr="Image result for edward snowden protes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5837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70246</TotalTime>
  <Words>546</Words>
  <Application>Microsoft Office PowerPoint</Application>
  <PresentationFormat>On-screen Show (4:3)</PresentationFormat>
  <Paragraphs>46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Tw Cen MT</vt:lpstr>
      <vt:lpstr>Wingdings</vt:lpstr>
      <vt:lpstr>Wingdings 2</vt:lpstr>
      <vt:lpstr>Median</vt:lpstr>
      <vt:lpstr>Investigatory Power Act</vt:lpstr>
      <vt:lpstr>The Regulation of Investigatory Powers Act 2000</vt:lpstr>
      <vt:lpstr>Analysing personal information</vt:lpstr>
      <vt:lpstr>Analysing personal information</vt:lpstr>
      <vt:lpstr>Analysing personal information</vt:lpstr>
      <vt:lpstr>Analysing personal information</vt:lpstr>
      <vt:lpstr>Analysing personal information</vt:lpstr>
      <vt:lpstr>Analysing personal information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517</cp:revision>
  <dcterms:created xsi:type="dcterms:W3CDTF">2014-06-23T10:47:17Z</dcterms:created>
  <dcterms:modified xsi:type="dcterms:W3CDTF">2019-03-23T11:55:42Z</dcterms:modified>
</cp:coreProperties>
</file>