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022FD-1EC6-43AC-8057-DE2C92FBF8E8}" type="datetimeFigureOut">
              <a:rPr lang="en-GB" smtClean="0"/>
              <a:t>01/05/2018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39D4B-5770-4DD1-BA78-1CA91F78EE15}" type="slidenum">
              <a:rPr lang="en-GB" smtClean="0"/>
              <a:t>‹#›</a:t>
            </a:fld>
            <a:endParaRPr lang="en-GB"/>
          </a:p>
        </p:txBody>
      </p:sp>
    </p:spTree>
    <p:extLst>
      <p:ext uri="{BB962C8B-B14F-4D97-AF65-F5344CB8AC3E}">
        <p14:creationId xmlns:p14="http://schemas.microsoft.com/office/powerpoint/2010/main" val="124405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408670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186785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88679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572211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10190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B2B4108C-6F15-4D6F-950B-F60B0A652D9F}" type="datetimeFigureOut">
              <a:rPr lang="en-GB" smtClean="0"/>
              <a:pPr/>
              <a:t>01/05/2018</a:t>
            </a:fld>
            <a:endParaRPr lang="en-GB"/>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8FF65B87-FEA5-4085-AE27-A12CC796C480}" type="slidenum">
              <a:rPr lang="en-GB" smtClean="0"/>
              <a:pPr/>
              <a:t>‹#›</a:t>
            </a:fld>
            <a:endParaRPr lang="en-GB"/>
          </a:p>
        </p:txBody>
      </p:sp>
    </p:spTree>
    <p:extLst>
      <p:ext uri="{BB962C8B-B14F-4D97-AF65-F5344CB8AC3E}">
        <p14:creationId xmlns:p14="http://schemas.microsoft.com/office/powerpoint/2010/main" val="9113441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extLst>
      <p:ext uri="{BB962C8B-B14F-4D97-AF65-F5344CB8AC3E}">
        <p14:creationId xmlns:p14="http://schemas.microsoft.com/office/powerpoint/2010/main" val="195658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B2B4108C-6F15-4D6F-950B-F60B0A652D9F}" type="datetimeFigureOut">
              <a:rPr lang="en-GB" smtClean="0"/>
              <a:pPr/>
              <a:t>01/05/2018</a:t>
            </a:fld>
            <a:endParaRPr lang="en-GB"/>
          </a:p>
        </p:txBody>
      </p:sp>
      <p:sp>
        <p:nvSpPr>
          <p:cNvPr id="5" name="Footer Placeholder 4"/>
          <p:cNvSpPr>
            <a:spLocks noGrp="1"/>
          </p:cNvSpPr>
          <p:nvPr>
            <p:ph type="ftr" sz="quarter" idx="11"/>
          </p:nvPr>
        </p:nvSpPr>
        <p:spPr>
          <a:xfrm>
            <a:off x="609602" y="6248208"/>
            <a:ext cx="7431311" cy="365125"/>
          </a:xfrm>
        </p:spPr>
        <p:txBody>
          <a:bodyPr/>
          <a:lstStyle/>
          <a:p>
            <a:endParaRPr lang="en-GB"/>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Slide Number Placeholder 5"/>
          <p:cNvSpPr>
            <a:spLocks noGrp="1"/>
          </p:cNvSpPr>
          <p:nvPr>
            <p:ph type="sldNum" sz="quarter" idx="12"/>
          </p:nvPr>
        </p:nvSpPr>
        <p:spPr>
          <a:xfrm rot="5400000">
            <a:off x="8075084" y="103716"/>
            <a:ext cx="533400" cy="325968"/>
          </a:xfrm>
        </p:spPr>
        <p:txBody>
          <a:bodyPr/>
          <a:lstStyle/>
          <a:p>
            <a:fld id="{8FF65B87-FEA5-4085-AE27-A12CC796C480}" type="slidenum">
              <a:rPr lang="en-GB" smtClean="0"/>
              <a:pPr/>
              <a:t>‹#›</a:t>
            </a:fld>
            <a:endParaRPr lang="en-GB"/>
          </a:p>
        </p:txBody>
      </p:sp>
    </p:spTree>
    <p:extLst>
      <p:ext uri="{BB962C8B-B14F-4D97-AF65-F5344CB8AC3E}">
        <p14:creationId xmlns:p14="http://schemas.microsoft.com/office/powerpoint/2010/main" val="20429849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4589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39849492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01/05/2018</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extLst>
      <p:ext uri="{BB962C8B-B14F-4D97-AF65-F5344CB8AC3E}">
        <p14:creationId xmlns:p14="http://schemas.microsoft.com/office/powerpoint/2010/main" val="208354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01/05/2018</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157934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extLst>
      <p:ext uri="{BB962C8B-B14F-4D97-AF65-F5344CB8AC3E}">
        <p14:creationId xmlns:p14="http://schemas.microsoft.com/office/powerpoint/2010/main" val="10746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8FF65B87-FEA5-4085-AE27-A12CC796C480}" type="slidenum">
              <a:rPr lang="en-GB" smtClean="0"/>
              <a:pPr/>
              <a:t>‹#›</a:t>
            </a:fld>
            <a:endParaRPr lang="en-GB"/>
          </a:p>
        </p:txBody>
      </p:sp>
    </p:spTree>
    <p:extLst>
      <p:ext uri="{BB962C8B-B14F-4D97-AF65-F5344CB8AC3E}">
        <p14:creationId xmlns:p14="http://schemas.microsoft.com/office/powerpoint/2010/main" val="415004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01/05/2018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84122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Date Placeholder 11"/>
          <p:cNvSpPr>
            <a:spLocks noGrp="1"/>
          </p:cNvSpPr>
          <p:nvPr>
            <p:ph type="dt" sz="half" idx="10"/>
          </p:nvPr>
        </p:nvSpPr>
        <p:spPr>
          <a:xfrm>
            <a:off x="8331200" y="6248401"/>
            <a:ext cx="3556000" cy="365125"/>
          </a:xfrm>
        </p:spPr>
        <p:txBody>
          <a:bodyPr rtlCol="0"/>
          <a:lstStyle/>
          <a:p>
            <a:fld id="{B2B4108C-6F15-4D6F-950B-F60B0A652D9F}" type="datetimeFigureOut">
              <a:rPr lang="en-GB" smtClean="0"/>
              <a:pPr/>
              <a:t>01/05/2018</a:t>
            </a:fld>
            <a:endParaRPr lang="en-GB"/>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2133600" y="6248207"/>
            <a:ext cx="6096000" cy="365125"/>
          </a:xfrm>
        </p:spPr>
        <p:txBody>
          <a:bodyPr rtlCol="0"/>
          <a:lstStyle/>
          <a:p>
            <a:endParaRPr lang="en-GB"/>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4780442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01/05/2018</a:t>
            </a:fld>
            <a:endParaRPr lang="en-GB"/>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extLst>
      <p:ext uri="{BB962C8B-B14F-4D97-AF65-F5344CB8AC3E}">
        <p14:creationId xmlns:p14="http://schemas.microsoft.com/office/powerpoint/2010/main" val="872929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4077072"/>
            <a:ext cx="5738192" cy="1828800"/>
          </a:xfrm>
        </p:spPr>
        <p:txBody>
          <a:bodyPr>
            <a:normAutofit/>
          </a:bodyPr>
          <a:lstStyle/>
          <a:p>
            <a:r>
              <a:rPr lang="en-GB" dirty="0" smtClean="0"/>
              <a:t>Capturing </a:t>
            </a:r>
            <a:r>
              <a:rPr lang="en-GB" dirty="0"/>
              <a:t>and exchanging data</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extLst>
      <p:ext uri="{BB962C8B-B14F-4D97-AF65-F5344CB8AC3E}">
        <p14:creationId xmlns:p14="http://schemas.microsoft.com/office/powerpoint/2010/main" val="8332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smtClean="0"/>
              <a:t>Capturing Data</a:t>
            </a:r>
            <a:endParaRPr lang="en-GB" altLang="en-US" dirty="0"/>
          </a:p>
        </p:txBody>
      </p:sp>
      <p:sp>
        <p:nvSpPr>
          <p:cNvPr id="8195" name="Content Placeholder 2"/>
          <p:cNvSpPr>
            <a:spLocks noGrp="1"/>
          </p:cNvSpPr>
          <p:nvPr>
            <p:ph idx="1"/>
          </p:nvPr>
        </p:nvSpPr>
        <p:spPr>
          <a:xfrm>
            <a:off x="2108440" y="1700808"/>
            <a:ext cx="7992888" cy="3096344"/>
          </a:xfrm>
        </p:spPr>
        <p:txBody>
          <a:bodyPr>
            <a:normAutofit fontScale="85000" lnSpcReduction="10000"/>
          </a:bodyPr>
          <a:lstStyle/>
          <a:p>
            <a:pPr marL="0" indent="0">
              <a:buNone/>
            </a:pPr>
            <a:r>
              <a:rPr lang="en-GB" sz="2400" dirty="0"/>
              <a:t>Before data is added to a database, it has to be captured or input by some means or other.  Manual methods include transcribing data from a form that has been filled in, for example by a customer ordering items from a catalogue or a market researcher filling in form on the High Street.</a:t>
            </a:r>
          </a:p>
          <a:p>
            <a:pPr marL="0" indent="0">
              <a:buNone/>
            </a:pPr>
            <a:endParaRPr lang="en-GB" sz="2400" dirty="0"/>
          </a:p>
          <a:p>
            <a:pPr marL="0" indent="0">
              <a:buNone/>
            </a:pPr>
            <a:r>
              <a:rPr lang="en-GB" sz="2400" dirty="0"/>
              <a:t>Cheques paid in at a bank are scanned using magnetic ink character recognition (MICR); the bank number, customer account number and cheque number are printed in special magnetic ink along the bottom of the cheque.  The amount of the cheque has to be manually entered by the bank clerk.</a:t>
            </a:r>
            <a:endParaRPr lang="en-GB" sz="2400" dirty="0"/>
          </a:p>
        </p:txBody>
      </p:sp>
      <p:pic>
        <p:nvPicPr>
          <p:cNvPr id="1026" name="Picture 2" descr="Image result for MICR cheq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2098" y="4509120"/>
            <a:ext cx="476250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86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smtClean="0"/>
              <a:t>Capturing Data</a:t>
            </a:r>
            <a:endParaRPr lang="en-GB" altLang="en-US" dirty="0"/>
          </a:p>
        </p:txBody>
      </p:sp>
      <p:sp>
        <p:nvSpPr>
          <p:cNvPr id="8195" name="Content Placeholder 2"/>
          <p:cNvSpPr>
            <a:spLocks noGrp="1"/>
          </p:cNvSpPr>
          <p:nvPr>
            <p:ph idx="1"/>
          </p:nvPr>
        </p:nvSpPr>
        <p:spPr>
          <a:xfrm>
            <a:off x="2108440" y="1700808"/>
            <a:ext cx="7992888" cy="4896544"/>
          </a:xfrm>
        </p:spPr>
        <p:txBody>
          <a:bodyPr>
            <a:normAutofit fontScale="92500"/>
          </a:bodyPr>
          <a:lstStyle/>
          <a:p>
            <a:pPr marL="0" indent="0">
              <a:buNone/>
            </a:pPr>
            <a:r>
              <a:rPr lang="en-GB" sz="2400" dirty="0"/>
              <a:t>Some forms such as lottery tickets, multiple choice questionnaires or exams may be read using optical mark recognition (OMR), and other types of form using OCR Optical Character Recognition.</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r>
              <a:rPr lang="en-GB" sz="2200" dirty="0"/>
              <a:t>Other automated methods include smart card readers, scanners such as those used at airports to scan passports and barcode readers or scanners</a:t>
            </a:r>
            <a:endParaRPr lang="en-GB" sz="2200" dirty="0"/>
          </a:p>
        </p:txBody>
      </p:sp>
      <p:pic>
        <p:nvPicPr>
          <p:cNvPr id="2050" name="Picture 2" descr="Image result for OM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768" y="3140969"/>
            <a:ext cx="4320480" cy="2717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756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Selecting and managing data</a:t>
            </a:r>
            <a:endParaRPr lang="en-GB" altLang="en-US" dirty="0"/>
          </a:p>
        </p:txBody>
      </p:sp>
      <p:sp>
        <p:nvSpPr>
          <p:cNvPr id="8195" name="Content Placeholder 2"/>
          <p:cNvSpPr>
            <a:spLocks noGrp="1"/>
          </p:cNvSpPr>
          <p:nvPr>
            <p:ph idx="1"/>
          </p:nvPr>
        </p:nvSpPr>
        <p:spPr>
          <a:xfrm>
            <a:off x="2108440" y="1700808"/>
            <a:ext cx="7992888" cy="4896544"/>
          </a:xfrm>
        </p:spPr>
        <p:txBody>
          <a:bodyPr>
            <a:normAutofit lnSpcReduction="10000"/>
          </a:bodyPr>
          <a:lstStyle/>
          <a:p>
            <a:r>
              <a:rPr lang="en-GB" dirty="0"/>
              <a:t>Data may be selected before it is even added to a database, depending on whether or not </a:t>
            </a:r>
            <a:r>
              <a:rPr lang="en-GB" dirty="0" smtClean="0"/>
              <a:t>it matches </a:t>
            </a:r>
            <a:r>
              <a:rPr lang="en-GB" dirty="0"/>
              <a:t>specified criteria. For example, a speed camera may automatically photograph </a:t>
            </a:r>
            <a:r>
              <a:rPr lang="en-GB" dirty="0" smtClean="0"/>
              <a:t>only those </a:t>
            </a:r>
            <a:r>
              <a:rPr lang="en-GB" dirty="0"/>
              <a:t>vehicles which are exceeding the speed limit.</a:t>
            </a:r>
          </a:p>
          <a:p>
            <a:r>
              <a:rPr lang="en-GB" dirty="0"/>
              <a:t>Once in the database, </a:t>
            </a:r>
            <a:r>
              <a:rPr lang="en-GB" dirty="0" smtClean="0"/>
              <a:t>SQL </a:t>
            </a:r>
            <a:r>
              <a:rPr lang="en-GB" dirty="0"/>
              <a:t>may be used to select data from different tables which </a:t>
            </a:r>
            <a:r>
              <a:rPr lang="en-GB" dirty="0" smtClean="0"/>
              <a:t>match required </a:t>
            </a:r>
            <a:r>
              <a:rPr lang="en-GB" dirty="0"/>
              <a:t>criteria. Using the selected data, reports may be produced, letters sent out by </a:t>
            </a:r>
            <a:r>
              <a:rPr lang="en-GB" dirty="0" smtClean="0"/>
              <a:t>post or email</a:t>
            </a:r>
            <a:r>
              <a:rPr lang="en-GB" dirty="0"/>
              <a:t>, new stock items automatically re-ordered, records added, updated or deleted.</a:t>
            </a:r>
            <a:endParaRPr lang="en-GB" sz="2200" dirty="0"/>
          </a:p>
        </p:txBody>
      </p:sp>
    </p:spTree>
    <p:extLst>
      <p:ext uri="{BB962C8B-B14F-4D97-AF65-F5344CB8AC3E}">
        <p14:creationId xmlns:p14="http://schemas.microsoft.com/office/powerpoint/2010/main" val="1115299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Exchanging data</a:t>
            </a:r>
            <a:endParaRPr lang="en-GB" altLang="en-US" dirty="0"/>
          </a:p>
        </p:txBody>
      </p:sp>
      <p:sp>
        <p:nvSpPr>
          <p:cNvPr id="8195" name="Content Placeholder 2"/>
          <p:cNvSpPr>
            <a:spLocks noGrp="1"/>
          </p:cNvSpPr>
          <p:nvPr>
            <p:ph idx="1"/>
          </p:nvPr>
        </p:nvSpPr>
        <p:spPr>
          <a:xfrm>
            <a:off x="2108440" y="1700808"/>
            <a:ext cx="7992888" cy="4896544"/>
          </a:xfrm>
        </p:spPr>
        <p:txBody>
          <a:bodyPr>
            <a:normAutofit fontScale="92500"/>
          </a:bodyPr>
          <a:lstStyle/>
          <a:p>
            <a:pPr marL="0" indent="0">
              <a:buNone/>
            </a:pPr>
            <a:r>
              <a:rPr lang="en-GB" dirty="0" smtClean="0"/>
              <a:t>A common </a:t>
            </a:r>
            <a:r>
              <a:rPr lang="en-GB" dirty="0"/>
              <a:t>method of transferring data between one computer system and another (usually via </a:t>
            </a:r>
            <a:r>
              <a:rPr lang="en-GB" dirty="0" smtClean="0"/>
              <a:t>the Internet</a:t>
            </a:r>
            <a:r>
              <a:rPr lang="en-GB" dirty="0"/>
              <a:t>) without the need for human intervention is EDI (Electronic Data Interchange) . Using </a:t>
            </a:r>
            <a:r>
              <a:rPr lang="en-GB" dirty="0" smtClean="0"/>
              <a:t>standardised</a:t>
            </a:r>
            <a:r>
              <a:rPr lang="en-GB" dirty="0"/>
              <a:t> </a:t>
            </a:r>
            <a:r>
              <a:rPr lang="en-GB" dirty="0" smtClean="0"/>
              <a:t>message </a:t>
            </a:r>
            <a:r>
              <a:rPr lang="en-GB" dirty="0"/>
              <a:t>formatting, documents can be exchanged </a:t>
            </a:r>
            <a:r>
              <a:rPr lang="en-GB" dirty="0" smtClean="0"/>
              <a:t>electronically</a:t>
            </a:r>
            <a:r>
              <a:rPr lang="en-GB" dirty="0"/>
              <a:t>. </a:t>
            </a:r>
            <a:endParaRPr lang="en-GB" dirty="0" smtClean="0"/>
          </a:p>
          <a:p>
            <a:pPr marL="0" indent="0">
              <a:buNone/>
            </a:pPr>
            <a:endParaRPr lang="en-GB" dirty="0"/>
          </a:p>
          <a:p>
            <a:pPr marL="0" indent="0">
              <a:buNone/>
            </a:pPr>
            <a:r>
              <a:rPr lang="en-GB" dirty="0" smtClean="0"/>
              <a:t>Transaction </a:t>
            </a:r>
            <a:r>
              <a:rPr lang="en-GB" dirty="0"/>
              <a:t>software </a:t>
            </a:r>
            <a:r>
              <a:rPr lang="en-GB" dirty="0" smtClean="0"/>
              <a:t>processes the </a:t>
            </a:r>
            <a:r>
              <a:rPr lang="en-GB" dirty="0"/>
              <a:t>information and the software on the receiving end looks up details of, for example, items to </a:t>
            </a:r>
            <a:r>
              <a:rPr lang="en-GB" dirty="0" smtClean="0"/>
              <a:t>be purchased</a:t>
            </a:r>
            <a:r>
              <a:rPr lang="en-GB" dirty="0"/>
              <a:t>, price, buyer's name and address etc. in an order processing system.</a:t>
            </a:r>
            <a:endParaRPr lang="en-GB" sz="2200" dirty="0"/>
          </a:p>
        </p:txBody>
      </p:sp>
    </p:spTree>
    <p:extLst>
      <p:ext uri="{BB962C8B-B14F-4D97-AF65-F5344CB8AC3E}">
        <p14:creationId xmlns:p14="http://schemas.microsoft.com/office/powerpoint/2010/main" val="2772800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Exchanging data</a:t>
            </a:r>
            <a:endParaRPr lang="en-GB" altLang="en-US" dirty="0"/>
          </a:p>
        </p:txBody>
      </p:sp>
      <p:sp>
        <p:nvSpPr>
          <p:cNvPr id="8195" name="Content Placeholder 2"/>
          <p:cNvSpPr>
            <a:spLocks noGrp="1"/>
          </p:cNvSpPr>
          <p:nvPr>
            <p:ph idx="1"/>
          </p:nvPr>
        </p:nvSpPr>
        <p:spPr>
          <a:xfrm>
            <a:off x="2108440" y="1700808"/>
            <a:ext cx="7992888" cy="2304256"/>
          </a:xfrm>
        </p:spPr>
        <p:txBody>
          <a:bodyPr>
            <a:normAutofit/>
          </a:bodyPr>
          <a:lstStyle/>
          <a:p>
            <a:r>
              <a:rPr lang="en-GB" dirty="0"/>
              <a:t>EDI can be used in countless different applications, such as by Exam Boards to send results to </a:t>
            </a:r>
            <a:r>
              <a:rPr lang="en-GB" dirty="0" smtClean="0"/>
              <a:t>schools, or </a:t>
            </a:r>
            <a:r>
              <a:rPr lang="en-GB" dirty="0"/>
              <a:t>by insurance companies to check that an applicant has a driver's licence.</a:t>
            </a:r>
            <a:endParaRPr lang="en-GB" sz="2200" dirty="0"/>
          </a:p>
        </p:txBody>
      </p:sp>
      <p:pic>
        <p:nvPicPr>
          <p:cNvPr id="1026" name="Picture 2" descr="Image result for edi to send exam results to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0623" y="3717032"/>
            <a:ext cx="5505450" cy="2695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5860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399</Words>
  <Application>Microsoft Office PowerPoint</Application>
  <PresentationFormat>Widescreen</PresentationFormat>
  <Paragraphs>25</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Tw Cen MT</vt:lpstr>
      <vt:lpstr>Wingdings</vt:lpstr>
      <vt:lpstr>Wingdings 2</vt:lpstr>
      <vt:lpstr>Median</vt:lpstr>
      <vt:lpstr>Capturing and exchanging data</vt:lpstr>
      <vt:lpstr>Capturing Data</vt:lpstr>
      <vt:lpstr>Capturing Data</vt:lpstr>
      <vt:lpstr>Selecting and managing data</vt:lpstr>
      <vt:lpstr>Exchanging data</vt:lpstr>
      <vt:lpstr>Exchanging data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Capturing and exchanging data</dc:title>
  <dc:creator>R Lofthouse</dc:creator>
  <cp:lastModifiedBy>R Lofthouse</cp:lastModifiedBy>
  <cp:revision>1</cp:revision>
  <dcterms:created xsi:type="dcterms:W3CDTF">2018-05-01T08:03:25Z</dcterms:created>
  <dcterms:modified xsi:type="dcterms:W3CDTF">2018-05-01T08:05:09Z</dcterms:modified>
</cp:coreProperties>
</file>