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314" r:id="rId3"/>
    <p:sldId id="315" r:id="rId4"/>
    <p:sldId id="316" r:id="rId5"/>
    <p:sldId id="317" r:id="rId6"/>
    <p:sldId id="318" r:id="rId7"/>
    <p:sldId id="319" r:id="rId8"/>
    <p:sldId id="322" r:id="rId9"/>
    <p:sldId id="320" r:id="rId10"/>
    <p:sldId id="323" r:id="rId11"/>
    <p:sldId id="324" r:id="rId12"/>
    <p:sldId id="321" r:id="rId13"/>
    <p:sldId id="32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3728" autoAdjust="0"/>
  </p:normalViewPr>
  <p:slideViewPr>
    <p:cSldViewPr>
      <p:cViewPr varScale="1">
        <p:scale>
          <a:sx n="64" d="100"/>
          <a:sy n="64" d="100"/>
        </p:scale>
        <p:origin x="153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19/04/2017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19/04/2017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19/04/2017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19/04/2017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19/04/2017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19/04/2017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19/04/2017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19/04/2017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19/04/2017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19/04/2017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19/04/2017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19/04/2017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19/04/2017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kdmLvl1n82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3717032"/>
            <a:ext cx="6931496" cy="1828800"/>
          </a:xfrm>
        </p:spPr>
        <p:txBody>
          <a:bodyPr>
            <a:normAutofit fontScale="90000"/>
          </a:bodyPr>
          <a:lstStyle/>
          <a:p>
            <a:r>
              <a:rPr lang="en-GB" sz="4800" cap="none" dirty="0"/>
              <a:t>Storage Devices - </a:t>
            </a:r>
            <a:r>
              <a:rPr lang="en-GB" cap="none" dirty="0"/>
              <a:t>The uses of magnetic, flash and optical storage devices</a:t>
            </a:r>
            <a:endParaRPr lang="en-GB" sz="4800" cap="none" dirty="0"/>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Secondary Storage </a:t>
            </a:r>
          </a:p>
        </p:txBody>
      </p:sp>
      <p:sp>
        <p:nvSpPr>
          <p:cNvPr id="3" name="Content Placeholder 2"/>
          <p:cNvSpPr>
            <a:spLocks noGrp="1"/>
          </p:cNvSpPr>
          <p:nvPr>
            <p:ph sz="quarter" idx="1"/>
          </p:nvPr>
        </p:nvSpPr>
        <p:spPr>
          <a:xfrm>
            <a:off x="612648" y="1600200"/>
            <a:ext cx="8153400" cy="3268960"/>
          </a:xfrm>
        </p:spPr>
        <p:txBody>
          <a:bodyPr>
            <a:normAutofit/>
          </a:bodyPr>
          <a:lstStyle/>
          <a:p>
            <a:pPr marL="0" indent="0">
              <a:buNone/>
            </a:pPr>
            <a:r>
              <a:rPr lang="en-GB" sz="2000" dirty="0">
                <a:solidFill>
                  <a:srgbClr val="EA157A"/>
                </a:solidFill>
              </a:rPr>
              <a:t>CD ROM</a:t>
            </a:r>
          </a:p>
          <a:p>
            <a:endParaRPr lang="en-GB" sz="2000" dirty="0">
              <a:solidFill>
                <a:srgbClr val="EA157A"/>
              </a:solidFill>
            </a:endParaRPr>
          </a:p>
          <a:p>
            <a:endParaRPr lang="en-GB" sz="2000" dirty="0">
              <a:solidFill>
                <a:srgbClr val="EA157A"/>
              </a:solidFill>
            </a:endParaRPr>
          </a:p>
        </p:txBody>
      </p:sp>
      <p:pic>
        <p:nvPicPr>
          <p:cNvPr id="13314" name="Picture 2" descr="Image result for optical disk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1988840"/>
            <a:ext cx="4536504" cy="266306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12648" y="4651907"/>
            <a:ext cx="8153400" cy="1477328"/>
          </a:xfrm>
          <a:prstGeom prst="rect">
            <a:avLst/>
          </a:prstGeom>
        </p:spPr>
        <p:txBody>
          <a:bodyPr wrap="square">
            <a:spAutoFit/>
          </a:bodyPr>
          <a:lstStyle/>
          <a:p>
            <a:r>
              <a:rPr lang="en-GB" dirty="0"/>
              <a:t>A read-only CD-ROM disk pressed during manufacture has </a:t>
            </a:r>
            <a:r>
              <a:rPr lang="en-GB" b="1" dirty="0"/>
              <a:t>pits </a:t>
            </a:r>
            <a:r>
              <a:rPr lang="en-GB" dirty="0"/>
              <a:t>in its surface.  Those areas that have not been pitted, are called </a:t>
            </a:r>
            <a:r>
              <a:rPr lang="en-GB" b="1" dirty="0"/>
              <a:t>lands</a:t>
            </a:r>
            <a:r>
              <a:rPr lang="en-GB" dirty="0"/>
              <a:t>. At the point where a pit starts or ends, light is scattered and therefore not reflected so well.  Reflective and non-reflective areas are read as 1s and 0s.  There is only one single track on an optical disk, arranged as a tight spiral. </a:t>
            </a:r>
          </a:p>
        </p:txBody>
      </p:sp>
    </p:spTree>
    <p:extLst>
      <p:ext uri="{BB962C8B-B14F-4D97-AF65-F5344CB8AC3E}">
        <p14:creationId xmlns:p14="http://schemas.microsoft.com/office/powerpoint/2010/main" val="1350088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Secondary Storage </a:t>
            </a:r>
          </a:p>
        </p:txBody>
      </p:sp>
      <p:sp>
        <p:nvSpPr>
          <p:cNvPr id="3" name="Content Placeholder 2"/>
          <p:cNvSpPr>
            <a:spLocks noGrp="1"/>
          </p:cNvSpPr>
          <p:nvPr>
            <p:ph sz="quarter" idx="1"/>
          </p:nvPr>
        </p:nvSpPr>
        <p:spPr>
          <a:xfrm>
            <a:off x="612648" y="1600200"/>
            <a:ext cx="8153400" cy="3268960"/>
          </a:xfrm>
        </p:spPr>
        <p:txBody>
          <a:bodyPr>
            <a:normAutofit/>
          </a:bodyPr>
          <a:lstStyle/>
          <a:p>
            <a:pPr marL="0" indent="0">
              <a:buNone/>
            </a:pPr>
            <a:r>
              <a:rPr lang="en-GB" sz="2000" dirty="0">
                <a:solidFill>
                  <a:srgbClr val="EA157A"/>
                </a:solidFill>
              </a:rPr>
              <a:t>CD ROM and Blu-Ray</a:t>
            </a:r>
          </a:p>
          <a:p>
            <a:endParaRPr lang="en-GB" sz="2000" dirty="0">
              <a:solidFill>
                <a:srgbClr val="EA157A"/>
              </a:solidFill>
            </a:endParaRPr>
          </a:p>
          <a:p>
            <a:endParaRPr lang="en-GB" sz="2000" dirty="0">
              <a:solidFill>
                <a:srgbClr val="EA157A"/>
              </a:solidFill>
            </a:endParaRPr>
          </a:p>
        </p:txBody>
      </p:sp>
      <p:sp>
        <p:nvSpPr>
          <p:cNvPr id="4" name="Rectangle 3"/>
          <p:cNvSpPr/>
          <p:nvPr/>
        </p:nvSpPr>
        <p:spPr>
          <a:xfrm>
            <a:off x="612648" y="2132856"/>
            <a:ext cx="8153400" cy="5078313"/>
          </a:xfrm>
          <a:prstGeom prst="rect">
            <a:avLst/>
          </a:prstGeom>
        </p:spPr>
        <p:txBody>
          <a:bodyPr wrap="square">
            <a:spAutoFit/>
          </a:bodyPr>
          <a:lstStyle/>
          <a:p>
            <a:r>
              <a:rPr lang="en-GB" b="1" dirty="0"/>
              <a:t>CD-ROM </a:t>
            </a:r>
            <a:r>
              <a:rPr lang="en-GB" dirty="0"/>
              <a:t>holds about 700MB</a:t>
            </a:r>
          </a:p>
          <a:p>
            <a:endParaRPr lang="en-GB" dirty="0"/>
          </a:p>
          <a:p>
            <a:r>
              <a:rPr lang="en-GB" b="1" dirty="0"/>
              <a:t>Blu-Ray</a:t>
            </a:r>
            <a:r>
              <a:rPr lang="en-GB" dirty="0"/>
              <a:t> holds about 50GB</a:t>
            </a:r>
          </a:p>
          <a:p>
            <a:endParaRPr lang="en-GB" dirty="0"/>
          </a:p>
          <a:p>
            <a:r>
              <a:rPr lang="en-GB" dirty="0"/>
              <a:t>These disks are the same size; their added capacity is owing to the shorter wavelength in the laser they use.  This creates much smaller pits, enabling a greater number to fit in the same space along the track and also means that the track can be more tightly wound, and therefore much longer. </a:t>
            </a:r>
          </a:p>
          <a:p>
            <a:endParaRPr lang="en-GB" dirty="0"/>
          </a:p>
          <a:p>
            <a:r>
              <a:rPr lang="en-GB" dirty="0"/>
              <a:t>Recordable disks use a reflective layer with a transparent dye coating that becomes less reflective when a spot laser “burns” a spot in the track. </a:t>
            </a:r>
          </a:p>
          <a:p>
            <a:endParaRPr lang="en-GB" dirty="0"/>
          </a:p>
          <a:p>
            <a:r>
              <a:rPr lang="en-GB" dirty="0"/>
              <a:t>Rewritable compact disks use a laser and a magnet in order to heat a spot on the disk and then set its state to become a 0 or a 1 using the magnet before it cools again.  A </a:t>
            </a:r>
            <a:r>
              <a:rPr lang="en-GB" b="1" dirty="0"/>
              <a:t>DVD-RW  </a:t>
            </a:r>
            <a:r>
              <a:rPr lang="en-GB" dirty="0"/>
              <a:t>uses a phase change alloy that can change between amorphous and crystalline states by changing the power of the laser beam.  </a:t>
            </a:r>
          </a:p>
          <a:p>
            <a:endParaRPr lang="en-GB" b="1" dirty="0"/>
          </a:p>
          <a:p>
            <a:endParaRPr lang="en-GB" dirty="0"/>
          </a:p>
        </p:txBody>
      </p:sp>
    </p:spTree>
    <p:extLst>
      <p:ext uri="{BB962C8B-B14F-4D97-AF65-F5344CB8AC3E}">
        <p14:creationId xmlns:p14="http://schemas.microsoft.com/office/powerpoint/2010/main" val="1644060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Secondary Storage </a:t>
            </a:r>
          </a:p>
        </p:txBody>
      </p:sp>
      <p:sp>
        <p:nvSpPr>
          <p:cNvPr id="3" name="Content Placeholder 2"/>
          <p:cNvSpPr>
            <a:spLocks noGrp="1"/>
          </p:cNvSpPr>
          <p:nvPr>
            <p:ph sz="quarter" idx="1"/>
          </p:nvPr>
        </p:nvSpPr>
        <p:spPr>
          <a:xfrm>
            <a:off x="612648" y="1600200"/>
            <a:ext cx="8153400" cy="1540768"/>
          </a:xfrm>
        </p:spPr>
        <p:txBody>
          <a:bodyPr>
            <a:normAutofit/>
          </a:bodyPr>
          <a:lstStyle/>
          <a:p>
            <a:pPr marL="0" indent="0">
              <a:buNone/>
            </a:pPr>
            <a:r>
              <a:rPr lang="en-GB" sz="2000" dirty="0">
                <a:solidFill>
                  <a:srgbClr val="EA157A"/>
                </a:solidFill>
              </a:rPr>
              <a:t>Solid-State Disk (SSD)</a:t>
            </a:r>
          </a:p>
          <a:p>
            <a:pPr marL="0" indent="0">
              <a:buNone/>
            </a:pPr>
            <a:r>
              <a:rPr lang="en-GB" sz="2000" dirty="0"/>
              <a:t>Solid state disks are packaged to look like hard disk drives, rectangular in shape and sized to match industry-standard dimensions for hard drives (typically 2.5 and 3.5 inches). </a:t>
            </a:r>
          </a:p>
        </p:txBody>
      </p:sp>
      <p:pic>
        <p:nvPicPr>
          <p:cNvPr id="15362" name="Picture 2" descr="Image result for a SSD and hard driv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9348" y="3521968"/>
            <a:ext cx="3887344" cy="2726943"/>
          </a:xfrm>
          <a:prstGeom prst="rect">
            <a:avLst/>
          </a:prstGeom>
          <a:noFill/>
          <a:extLst>
            <a:ext uri="{909E8E84-426E-40DD-AFC4-6F175D3DCCD1}">
              <a14:hiddenFill xmlns:a14="http://schemas.microsoft.com/office/drawing/2010/main">
                <a:solidFill>
                  <a:srgbClr val="FFFFFF"/>
                </a:solidFill>
              </a14:hiddenFill>
            </a:ext>
          </a:extLst>
        </p:spPr>
      </p:pic>
      <p:pic>
        <p:nvPicPr>
          <p:cNvPr id="15364" name="Picture 4" descr="Image result for SS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7426" y="3521968"/>
            <a:ext cx="4426723" cy="2832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44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Secondary Storage </a:t>
            </a:r>
          </a:p>
        </p:txBody>
      </p:sp>
      <p:sp>
        <p:nvSpPr>
          <p:cNvPr id="3" name="Content Placeholder 2"/>
          <p:cNvSpPr>
            <a:spLocks noGrp="1"/>
          </p:cNvSpPr>
          <p:nvPr>
            <p:ph sz="quarter" idx="1"/>
          </p:nvPr>
        </p:nvSpPr>
        <p:spPr>
          <a:xfrm>
            <a:off x="612648" y="1600200"/>
            <a:ext cx="8153400" cy="1612776"/>
          </a:xfrm>
        </p:spPr>
        <p:txBody>
          <a:bodyPr>
            <a:normAutofit fontScale="92500" lnSpcReduction="20000"/>
          </a:bodyPr>
          <a:lstStyle/>
          <a:p>
            <a:pPr marL="0" indent="0">
              <a:buNone/>
            </a:pPr>
            <a:r>
              <a:rPr lang="en-GB" sz="2000" dirty="0">
                <a:solidFill>
                  <a:srgbClr val="EA157A"/>
                </a:solidFill>
              </a:rPr>
              <a:t>Solid-State Disk (SSD)</a:t>
            </a:r>
          </a:p>
          <a:p>
            <a:pPr marL="0" indent="0">
              <a:buNone/>
            </a:pPr>
            <a:r>
              <a:rPr lang="en-GB" sz="2000" dirty="0"/>
              <a:t>Inside, instead of platters and a read-write head, there is an array of chips arranged on a board.  These components are put into the standard size “housing” so that they fit into existing laptops and desktop PCs.  Solid state memory comprises millions of </a:t>
            </a:r>
            <a:r>
              <a:rPr lang="en-GB" sz="2000" b="1" dirty="0"/>
              <a:t>NAND </a:t>
            </a:r>
            <a:r>
              <a:rPr lang="en-GB" sz="2000" dirty="0"/>
              <a:t>flash memory cells, and a controller that manages pages and blocks of memory.  </a:t>
            </a:r>
            <a:endParaRPr lang="en-GB" sz="2000" b="1" dirty="0"/>
          </a:p>
        </p:txBody>
      </p:sp>
      <p:pic>
        <p:nvPicPr>
          <p:cNvPr id="17410" name="Picture 2" descr="Image result for nand flash memo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7148" y="3212976"/>
            <a:ext cx="4724400" cy="338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284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Starter</a:t>
            </a:r>
          </a:p>
        </p:txBody>
      </p:sp>
      <p:sp>
        <p:nvSpPr>
          <p:cNvPr id="3" name="Content Placeholder 2"/>
          <p:cNvSpPr>
            <a:spLocks noGrp="1"/>
          </p:cNvSpPr>
          <p:nvPr>
            <p:ph sz="quarter" idx="1"/>
          </p:nvPr>
        </p:nvSpPr>
        <p:spPr/>
        <p:txBody>
          <a:bodyPr/>
          <a:lstStyle/>
          <a:p>
            <a:r>
              <a:rPr lang="en-GB" b="1" dirty="0"/>
              <a:t>Concise definitions!</a:t>
            </a:r>
          </a:p>
          <a:p>
            <a:endParaRPr lang="en-GB" dirty="0"/>
          </a:p>
          <a:p>
            <a:r>
              <a:rPr lang="en-GB" dirty="0"/>
              <a:t>Write a definition for the following three terms.</a:t>
            </a:r>
          </a:p>
          <a:p>
            <a:pPr marL="285750" indent="-285750">
              <a:buFont typeface="Arial" panose="020B0604020202020204" pitchFamily="34" charset="0"/>
              <a:buChar char="•"/>
            </a:pPr>
            <a:r>
              <a:rPr lang="en-GB" dirty="0"/>
              <a:t>Each definition must be 16 words or less.</a:t>
            </a:r>
          </a:p>
          <a:p>
            <a:pPr marL="285750" indent="-285750">
              <a:buFont typeface="Arial" panose="020B0604020202020204" pitchFamily="34" charset="0"/>
              <a:buChar char="•"/>
            </a:pPr>
            <a:r>
              <a:rPr lang="en-GB" dirty="0"/>
              <a:t>Each definition must make at least 3 valid points.</a:t>
            </a:r>
          </a:p>
          <a:p>
            <a:pPr marL="0" indent="0">
              <a:buNone/>
            </a:pPr>
            <a:endParaRPr lang="en-GB" dirty="0"/>
          </a:p>
        </p:txBody>
      </p:sp>
    </p:spTree>
    <p:extLst>
      <p:ext uri="{BB962C8B-B14F-4D97-AF65-F5344CB8AC3E}">
        <p14:creationId xmlns:p14="http://schemas.microsoft.com/office/powerpoint/2010/main" val="2081521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Concise Definitions</a:t>
            </a:r>
          </a:p>
        </p:txBody>
      </p:sp>
      <p:grpSp>
        <p:nvGrpSpPr>
          <p:cNvPr id="4" name="Group 3"/>
          <p:cNvGrpSpPr/>
          <p:nvPr/>
        </p:nvGrpSpPr>
        <p:grpSpPr>
          <a:xfrm>
            <a:off x="619268" y="2780928"/>
            <a:ext cx="2912534" cy="2641600"/>
            <a:chOff x="211666" y="3454400"/>
            <a:chExt cx="2844801" cy="2192868"/>
          </a:xfrm>
        </p:grpSpPr>
        <p:sp>
          <p:nvSpPr>
            <p:cNvPr id="5" name="Rectangle 4"/>
            <p:cNvSpPr/>
            <p:nvPr/>
          </p:nvSpPr>
          <p:spPr>
            <a:xfrm>
              <a:off x="220133" y="3454400"/>
              <a:ext cx="2836334" cy="6434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Magnetic Storage</a:t>
              </a:r>
            </a:p>
          </p:txBody>
        </p:sp>
        <p:sp>
          <p:nvSpPr>
            <p:cNvPr id="6" name="Rectangle 5"/>
            <p:cNvSpPr/>
            <p:nvPr/>
          </p:nvSpPr>
          <p:spPr>
            <a:xfrm>
              <a:off x="211666" y="4224867"/>
              <a:ext cx="2836334" cy="6434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Optical Storage</a:t>
              </a:r>
            </a:p>
          </p:txBody>
        </p:sp>
        <p:sp>
          <p:nvSpPr>
            <p:cNvPr id="7" name="Rectangle 6"/>
            <p:cNvSpPr/>
            <p:nvPr/>
          </p:nvSpPr>
          <p:spPr>
            <a:xfrm>
              <a:off x="211666" y="5003801"/>
              <a:ext cx="2836334" cy="6434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Solid State Storage</a:t>
              </a:r>
            </a:p>
          </p:txBody>
        </p:sp>
      </p:grpSp>
      <p:sp>
        <p:nvSpPr>
          <p:cNvPr id="8" name="Rectangle 7"/>
          <p:cNvSpPr/>
          <p:nvPr/>
        </p:nvSpPr>
        <p:spPr>
          <a:xfrm>
            <a:off x="3779913" y="2753086"/>
            <a:ext cx="4986136" cy="7751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Write definition here…</a:t>
            </a:r>
          </a:p>
        </p:txBody>
      </p:sp>
      <p:sp>
        <p:nvSpPr>
          <p:cNvPr id="9" name="Rectangle 8"/>
          <p:cNvSpPr/>
          <p:nvPr/>
        </p:nvSpPr>
        <p:spPr>
          <a:xfrm>
            <a:off x="3779911" y="3709058"/>
            <a:ext cx="4986137" cy="7751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Write definition here…</a:t>
            </a:r>
          </a:p>
        </p:txBody>
      </p:sp>
      <p:sp>
        <p:nvSpPr>
          <p:cNvPr id="10" name="Rectangle 9"/>
          <p:cNvSpPr/>
          <p:nvPr/>
        </p:nvSpPr>
        <p:spPr>
          <a:xfrm>
            <a:off x="3783959" y="4674542"/>
            <a:ext cx="4982090" cy="7751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Write definition here…</a:t>
            </a:r>
          </a:p>
        </p:txBody>
      </p:sp>
    </p:spTree>
    <p:extLst>
      <p:ext uri="{BB962C8B-B14F-4D97-AF65-F5344CB8AC3E}">
        <p14:creationId xmlns:p14="http://schemas.microsoft.com/office/powerpoint/2010/main" val="2331771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Concise Definitions</a:t>
            </a:r>
          </a:p>
        </p:txBody>
      </p:sp>
      <p:grpSp>
        <p:nvGrpSpPr>
          <p:cNvPr id="4" name="Group 3"/>
          <p:cNvGrpSpPr/>
          <p:nvPr/>
        </p:nvGrpSpPr>
        <p:grpSpPr>
          <a:xfrm>
            <a:off x="179512" y="2708920"/>
            <a:ext cx="1648476" cy="2641600"/>
            <a:chOff x="211666" y="3454400"/>
            <a:chExt cx="2844801" cy="2192868"/>
          </a:xfrm>
        </p:grpSpPr>
        <p:sp>
          <p:nvSpPr>
            <p:cNvPr id="5" name="Rectangle 4"/>
            <p:cNvSpPr/>
            <p:nvPr/>
          </p:nvSpPr>
          <p:spPr>
            <a:xfrm>
              <a:off x="220133" y="3454400"/>
              <a:ext cx="2836334" cy="6434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Magnetic Storage</a:t>
              </a:r>
            </a:p>
          </p:txBody>
        </p:sp>
        <p:sp>
          <p:nvSpPr>
            <p:cNvPr id="6" name="Rectangle 5"/>
            <p:cNvSpPr/>
            <p:nvPr/>
          </p:nvSpPr>
          <p:spPr>
            <a:xfrm>
              <a:off x="211666" y="4224867"/>
              <a:ext cx="2836334" cy="6434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Optical Storage</a:t>
              </a:r>
            </a:p>
          </p:txBody>
        </p:sp>
        <p:sp>
          <p:nvSpPr>
            <p:cNvPr id="7" name="Rectangle 6"/>
            <p:cNvSpPr/>
            <p:nvPr/>
          </p:nvSpPr>
          <p:spPr>
            <a:xfrm>
              <a:off x="211666" y="5003801"/>
              <a:ext cx="2836334" cy="6434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Solid State Storage</a:t>
              </a:r>
            </a:p>
          </p:txBody>
        </p:sp>
      </p:grpSp>
      <p:grpSp>
        <p:nvGrpSpPr>
          <p:cNvPr id="24" name="Group 23"/>
          <p:cNvGrpSpPr/>
          <p:nvPr/>
        </p:nvGrpSpPr>
        <p:grpSpPr>
          <a:xfrm>
            <a:off x="1979712" y="2708920"/>
            <a:ext cx="6786336" cy="2641600"/>
            <a:chOff x="211666" y="3454400"/>
            <a:chExt cx="2844801" cy="2192868"/>
          </a:xfrm>
        </p:grpSpPr>
        <p:sp>
          <p:nvSpPr>
            <p:cNvPr id="25" name="Rectangle 24"/>
            <p:cNvSpPr/>
            <p:nvPr/>
          </p:nvSpPr>
          <p:spPr>
            <a:xfrm>
              <a:off x="220133" y="3454400"/>
              <a:ext cx="2836334" cy="6434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Data recorded onto magnetic disks.  Mechanical parts move over disks surface to read and write data.</a:t>
              </a:r>
            </a:p>
          </p:txBody>
        </p:sp>
        <p:sp>
          <p:nvSpPr>
            <p:cNvPr id="26" name="Rectangle 25"/>
            <p:cNvSpPr/>
            <p:nvPr/>
          </p:nvSpPr>
          <p:spPr>
            <a:xfrm>
              <a:off x="211666" y="4224867"/>
              <a:ext cx="2836334" cy="6434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Data recorded onto optical disks.  Lasers read and write data. Highly portable.</a:t>
              </a:r>
            </a:p>
          </p:txBody>
        </p:sp>
        <p:sp>
          <p:nvSpPr>
            <p:cNvPr id="27" name="Rectangle 26"/>
            <p:cNvSpPr/>
            <p:nvPr/>
          </p:nvSpPr>
          <p:spPr>
            <a:xfrm>
              <a:off x="211666" y="5003801"/>
              <a:ext cx="2836334" cy="6434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Data recorded onto solid state memory chips.  Very durable and fast, no mechanical moving parts needed.</a:t>
              </a:r>
            </a:p>
          </p:txBody>
        </p:sp>
      </p:grpSp>
      <p:sp>
        <p:nvSpPr>
          <p:cNvPr id="28" name="TextBox 27"/>
          <p:cNvSpPr txBox="1"/>
          <p:nvPr/>
        </p:nvSpPr>
        <p:spPr>
          <a:xfrm>
            <a:off x="3901646" y="2497254"/>
            <a:ext cx="414566" cy="584775"/>
          </a:xfrm>
          <a:prstGeom prst="rect">
            <a:avLst/>
          </a:prstGeom>
          <a:noFill/>
        </p:spPr>
        <p:txBody>
          <a:bodyPr wrap="square" rtlCol="0">
            <a:spAutoFit/>
          </a:bodyPr>
          <a:lstStyle/>
          <a:p>
            <a:r>
              <a:rPr lang="en-GB" sz="3200" b="1" dirty="0">
                <a:solidFill>
                  <a:srgbClr val="C00000"/>
                </a:solidFill>
                <a:sym typeface="Wingdings" panose="05000000000000000000" pitchFamily="2" charset="2"/>
              </a:rPr>
              <a:t></a:t>
            </a:r>
            <a:endParaRPr lang="en-GB" sz="3200" b="1" dirty="0">
              <a:solidFill>
                <a:srgbClr val="C00000"/>
              </a:solidFill>
            </a:endParaRPr>
          </a:p>
        </p:txBody>
      </p:sp>
      <p:sp>
        <p:nvSpPr>
          <p:cNvPr id="29" name="TextBox 28"/>
          <p:cNvSpPr txBox="1"/>
          <p:nvPr/>
        </p:nvSpPr>
        <p:spPr>
          <a:xfrm>
            <a:off x="6467046" y="2497254"/>
            <a:ext cx="414566" cy="584775"/>
          </a:xfrm>
          <a:prstGeom prst="rect">
            <a:avLst/>
          </a:prstGeom>
          <a:noFill/>
        </p:spPr>
        <p:txBody>
          <a:bodyPr wrap="square" rtlCol="0">
            <a:spAutoFit/>
          </a:bodyPr>
          <a:lstStyle/>
          <a:p>
            <a:r>
              <a:rPr lang="en-GB" sz="3200" b="1" dirty="0">
                <a:solidFill>
                  <a:srgbClr val="C00000"/>
                </a:solidFill>
                <a:sym typeface="Wingdings" panose="05000000000000000000" pitchFamily="2" charset="2"/>
              </a:rPr>
              <a:t></a:t>
            </a:r>
            <a:endParaRPr lang="en-GB" sz="3200" b="1" dirty="0">
              <a:solidFill>
                <a:srgbClr val="C00000"/>
              </a:solidFill>
            </a:endParaRPr>
          </a:p>
        </p:txBody>
      </p:sp>
      <p:sp>
        <p:nvSpPr>
          <p:cNvPr id="30" name="TextBox 29"/>
          <p:cNvSpPr txBox="1"/>
          <p:nvPr/>
        </p:nvSpPr>
        <p:spPr>
          <a:xfrm>
            <a:off x="3434654" y="2804102"/>
            <a:ext cx="414566" cy="584775"/>
          </a:xfrm>
          <a:prstGeom prst="rect">
            <a:avLst/>
          </a:prstGeom>
          <a:noFill/>
        </p:spPr>
        <p:txBody>
          <a:bodyPr wrap="square" rtlCol="0">
            <a:spAutoFit/>
          </a:bodyPr>
          <a:lstStyle/>
          <a:p>
            <a:r>
              <a:rPr lang="en-GB" sz="3200" b="1" dirty="0">
                <a:solidFill>
                  <a:srgbClr val="C00000"/>
                </a:solidFill>
                <a:sym typeface="Wingdings" panose="05000000000000000000" pitchFamily="2" charset="2"/>
              </a:rPr>
              <a:t></a:t>
            </a:r>
            <a:endParaRPr lang="en-GB" sz="3200" b="1" dirty="0">
              <a:solidFill>
                <a:srgbClr val="C00000"/>
              </a:solidFill>
            </a:endParaRPr>
          </a:p>
        </p:txBody>
      </p:sp>
      <p:sp>
        <p:nvSpPr>
          <p:cNvPr id="31" name="TextBox 30"/>
          <p:cNvSpPr txBox="1"/>
          <p:nvPr/>
        </p:nvSpPr>
        <p:spPr>
          <a:xfrm>
            <a:off x="4121779" y="3470921"/>
            <a:ext cx="414566" cy="584775"/>
          </a:xfrm>
          <a:prstGeom prst="rect">
            <a:avLst/>
          </a:prstGeom>
          <a:noFill/>
        </p:spPr>
        <p:txBody>
          <a:bodyPr wrap="square" rtlCol="0">
            <a:spAutoFit/>
          </a:bodyPr>
          <a:lstStyle/>
          <a:p>
            <a:r>
              <a:rPr lang="en-GB" sz="3200" b="1" dirty="0">
                <a:solidFill>
                  <a:srgbClr val="C00000"/>
                </a:solidFill>
                <a:sym typeface="Wingdings" panose="05000000000000000000" pitchFamily="2" charset="2"/>
              </a:rPr>
              <a:t></a:t>
            </a:r>
            <a:endParaRPr lang="en-GB" sz="3200" b="1" dirty="0">
              <a:solidFill>
                <a:srgbClr val="C00000"/>
              </a:solidFill>
            </a:endParaRPr>
          </a:p>
        </p:txBody>
      </p:sp>
      <p:sp>
        <p:nvSpPr>
          <p:cNvPr id="32" name="TextBox 31"/>
          <p:cNvSpPr txBox="1"/>
          <p:nvPr/>
        </p:nvSpPr>
        <p:spPr>
          <a:xfrm>
            <a:off x="6200345" y="3403339"/>
            <a:ext cx="414566" cy="584775"/>
          </a:xfrm>
          <a:prstGeom prst="rect">
            <a:avLst/>
          </a:prstGeom>
          <a:noFill/>
        </p:spPr>
        <p:txBody>
          <a:bodyPr wrap="square" rtlCol="0">
            <a:spAutoFit/>
          </a:bodyPr>
          <a:lstStyle/>
          <a:p>
            <a:r>
              <a:rPr lang="en-GB" sz="3200" b="1" dirty="0">
                <a:solidFill>
                  <a:srgbClr val="C00000"/>
                </a:solidFill>
                <a:sym typeface="Wingdings" panose="05000000000000000000" pitchFamily="2" charset="2"/>
              </a:rPr>
              <a:t></a:t>
            </a:r>
            <a:endParaRPr lang="en-GB" sz="3200" b="1" dirty="0">
              <a:solidFill>
                <a:srgbClr val="C00000"/>
              </a:solidFill>
            </a:endParaRPr>
          </a:p>
        </p:txBody>
      </p:sp>
      <p:sp>
        <p:nvSpPr>
          <p:cNvPr id="33" name="TextBox 32"/>
          <p:cNvSpPr txBox="1"/>
          <p:nvPr/>
        </p:nvSpPr>
        <p:spPr>
          <a:xfrm>
            <a:off x="2714348" y="3827416"/>
            <a:ext cx="414566" cy="584775"/>
          </a:xfrm>
          <a:prstGeom prst="rect">
            <a:avLst/>
          </a:prstGeom>
          <a:noFill/>
        </p:spPr>
        <p:txBody>
          <a:bodyPr wrap="square" rtlCol="0">
            <a:spAutoFit/>
          </a:bodyPr>
          <a:lstStyle/>
          <a:p>
            <a:r>
              <a:rPr lang="en-GB" sz="3200" b="1" dirty="0">
                <a:solidFill>
                  <a:srgbClr val="C00000"/>
                </a:solidFill>
                <a:sym typeface="Wingdings" panose="05000000000000000000" pitchFamily="2" charset="2"/>
              </a:rPr>
              <a:t></a:t>
            </a:r>
            <a:endParaRPr lang="en-GB" sz="3200" b="1" dirty="0">
              <a:solidFill>
                <a:srgbClr val="C00000"/>
              </a:solidFill>
            </a:endParaRPr>
          </a:p>
        </p:txBody>
      </p:sp>
      <p:sp>
        <p:nvSpPr>
          <p:cNvPr id="34" name="TextBox 33"/>
          <p:cNvSpPr txBox="1"/>
          <p:nvPr/>
        </p:nvSpPr>
        <p:spPr>
          <a:xfrm>
            <a:off x="4223379" y="4351455"/>
            <a:ext cx="414566" cy="584775"/>
          </a:xfrm>
          <a:prstGeom prst="rect">
            <a:avLst/>
          </a:prstGeom>
          <a:noFill/>
        </p:spPr>
        <p:txBody>
          <a:bodyPr wrap="square" rtlCol="0">
            <a:spAutoFit/>
          </a:bodyPr>
          <a:lstStyle/>
          <a:p>
            <a:r>
              <a:rPr lang="en-GB" sz="3200" b="1" dirty="0">
                <a:solidFill>
                  <a:srgbClr val="C00000"/>
                </a:solidFill>
                <a:sym typeface="Wingdings" panose="05000000000000000000" pitchFamily="2" charset="2"/>
              </a:rPr>
              <a:t></a:t>
            </a:r>
            <a:endParaRPr lang="en-GB" sz="3200" b="1" dirty="0">
              <a:solidFill>
                <a:srgbClr val="C00000"/>
              </a:solidFill>
            </a:endParaRPr>
          </a:p>
        </p:txBody>
      </p:sp>
      <p:sp>
        <p:nvSpPr>
          <p:cNvPr id="35" name="TextBox 34"/>
          <p:cNvSpPr txBox="1"/>
          <p:nvPr/>
        </p:nvSpPr>
        <p:spPr>
          <a:xfrm>
            <a:off x="7516913" y="4351455"/>
            <a:ext cx="414566" cy="584775"/>
          </a:xfrm>
          <a:prstGeom prst="rect">
            <a:avLst/>
          </a:prstGeom>
          <a:noFill/>
        </p:spPr>
        <p:txBody>
          <a:bodyPr wrap="square" rtlCol="0">
            <a:spAutoFit/>
          </a:bodyPr>
          <a:lstStyle/>
          <a:p>
            <a:r>
              <a:rPr lang="en-GB" sz="3200" b="1" dirty="0">
                <a:solidFill>
                  <a:srgbClr val="C00000"/>
                </a:solidFill>
                <a:sym typeface="Wingdings" panose="05000000000000000000" pitchFamily="2" charset="2"/>
              </a:rPr>
              <a:t></a:t>
            </a:r>
            <a:endParaRPr lang="en-GB" sz="3200" b="1" dirty="0">
              <a:solidFill>
                <a:srgbClr val="C00000"/>
              </a:solidFill>
            </a:endParaRPr>
          </a:p>
        </p:txBody>
      </p:sp>
      <p:sp>
        <p:nvSpPr>
          <p:cNvPr id="36" name="TextBox 35"/>
          <p:cNvSpPr txBox="1"/>
          <p:nvPr/>
        </p:nvSpPr>
        <p:spPr>
          <a:xfrm>
            <a:off x="3542070" y="4681393"/>
            <a:ext cx="414566" cy="584775"/>
          </a:xfrm>
          <a:prstGeom prst="rect">
            <a:avLst/>
          </a:prstGeom>
          <a:noFill/>
        </p:spPr>
        <p:txBody>
          <a:bodyPr wrap="square" rtlCol="0">
            <a:spAutoFit/>
          </a:bodyPr>
          <a:lstStyle/>
          <a:p>
            <a:r>
              <a:rPr lang="en-GB" sz="3200" b="1" dirty="0">
                <a:solidFill>
                  <a:srgbClr val="C00000"/>
                </a:solidFill>
                <a:sym typeface="Wingdings" panose="05000000000000000000" pitchFamily="2" charset="2"/>
              </a:rPr>
              <a:t></a:t>
            </a:r>
            <a:endParaRPr lang="en-GB" sz="3200" b="1" dirty="0">
              <a:solidFill>
                <a:srgbClr val="C00000"/>
              </a:solidFill>
            </a:endParaRPr>
          </a:p>
        </p:txBody>
      </p:sp>
    </p:spTree>
    <p:extLst>
      <p:ext uri="{BB962C8B-B14F-4D97-AF65-F5344CB8AC3E}">
        <p14:creationId xmlns:p14="http://schemas.microsoft.com/office/powerpoint/2010/main" val="2911021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225" y="1700808"/>
            <a:ext cx="7488832" cy="990600"/>
          </a:xfrm>
        </p:spPr>
        <p:txBody>
          <a:bodyPr/>
          <a:lstStyle/>
          <a:p>
            <a:r>
              <a:rPr lang="en-GB" dirty="0"/>
              <a:t>Guess the storage device game! </a:t>
            </a:r>
          </a:p>
        </p:txBody>
      </p:sp>
      <p:pic>
        <p:nvPicPr>
          <p:cNvPr id="11266" name="Picture 2" descr="Image result for guessing gam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2852936"/>
            <a:ext cx="3295650" cy="3295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4318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Secondary Storage </a:t>
            </a:r>
          </a:p>
        </p:txBody>
      </p:sp>
      <p:sp>
        <p:nvSpPr>
          <p:cNvPr id="3" name="Content Placeholder 2"/>
          <p:cNvSpPr>
            <a:spLocks noGrp="1"/>
          </p:cNvSpPr>
          <p:nvPr>
            <p:ph sz="quarter" idx="1"/>
          </p:nvPr>
        </p:nvSpPr>
        <p:spPr/>
        <p:txBody>
          <a:bodyPr>
            <a:normAutofit/>
          </a:bodyPr>
          <a:lstStyle/>
          <a:p>
            <a:pPr marL="0" indent="0">
              <a:buNone/>
            </a:pPr>
            <a:r>
              <a:rPr lang="en-GB" sz="2000" dirty="0">
                <a:solidFill>
                  <a:srgbClr val="EA157A"/>
                </a:solidFill>
              </a:rPr>
              <a:t>The need for secondary storage </a:t>
            </a:r>
          </a:p>
          <a:p>
            <a:pPr marL="0" indent="0">
              <a:buNone/>
            </a:pPr>
            <a:r>
              <a:rPr lang="en-GB" sz="2000" dirty="0"/>
              <a:t>A computer’s primary store is Random Access Memory.  Unlike RAM, secondary storage is not directly accessible to the processor and has slow </a:t>
            </a:r>
            <a:r>
              <a:rPr lang="en-GB" sz="2000" dirty="0" err="1"/>
              <a:t>Thier</a:t>
            </a:r>
            <a:r>
              <a:rPr lang="en-GB" sz="2000" dirty="0"/>
              <a:t> access speeds.  Secondary storage, however, has the advantage that it retains its contents when the computer’s power is turned off. This includes the computer’s internal hard disk, optical media and solid state disks.</a:t>
            </a:r>
          </a:p>
          <a:p>
            <a:pPr marL="0" indent="0">
              <a:buNone/>
            </a:pPr>
            <a:r>
              <a:rPr lang="en-GB" sz="2000" dirty="0">
                <a:solidFill>
                  <a:srgbClr val="EA157A"/>
                </a:solidFill>
              </a:rPr>
              <a:t>How storage devices store data </a:t>
            </a:r>
          </a:p>
          <a:p>
            <a:pPr marL="0" indent="0">
              <a:buNone/>
            </a:pPr>
            <a:r>
              <a:rPr lang="en-GB" sz="2000" dirty="0"/>
              <a:t>Hard disks, optical disks and solid states disks all use different methods to store data, but in each case, use a technique which allows them to create and maintain a toggle state without power to represent either a 1 or a 0.</a:t>
            </a:r>
          </a:p>
        </p:txBody>
      </p:sp>
    </p:spTree>
    <p:extLst>
      <p:ext uri="{BB962C8B-B14F-4D97-AF65-F5344CB8AC3E}">
        <p14:creationId xmlns:p14="http://schemas.microsoft.com/office/powerpoint/2010/main" val="3414425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Secondary Storage </a:t>
            </a:r>
          </a:p>
        </p:txBody>
      </p:sp>
      <p:sp>
        <p:nvSpPr>
          <p:cNvPr id="3" name="Content Placeholder 2"/>
          <p:cNvSpPr>
            <a:spLocks noGrp="1"/>
          </p:cNvSpPr>
          <p:nvPr>
            <p:ph sz="quarter" idx="1"/>
          </p:nvPr>
        </p:nvSpPr>
        <p:spPr>
          <a:xfrm>
            <a:off x="612648" y="1600200"/>
            <a:ext cx="8153400" cy="4853136"/>
          </a:xfrm>
        </p:spPr>
        <p:txBody>
          <a:bodyPr>
            <a:normAutofit lnSpcReduction="10000"/>
          </a:bodyPr>
          <a:lstStyle/>
          <a:p>
            <a:pPr marL="0" indent="0">
              <a:buNone/>
            </a:pPr>
            <a:r>
              <a:rPr lang="en-GB" sz="2000" dirty="0">
                <a:solidFill>
                  <a:srgbClr val="EA157A"/>
                </a:solidFill>
              </a:rPr>
              <a:t>Hard Disk</a:t>
            </a:r>
          </a:p>
          <a:p>
            <a:pPr marL="0" indent="0">
              <a:buNone/>
            </a:pPr>
            <a:r>
              <a:rPr lang="en-GB" sz="1800" dirty="0"/>
              <a:t>A hard disk uses rigid rotating platters with magnetic material.  Ferrous (iron) particles on the disk are polarised to become either a north or south state.  This represents 0 and 1.  The disk is divided into tracks in concentric circles, and each track is subdivided into sectors.  </a:t>
            </a:r>
          </a:p>
          <a:p>
            <a:pPr marL="0" indent="0">
              <a:buNone/>
            </a:pPr>
            <a:endParaRPr lang="en-GB" sz="1800" dirty="0"/>
          </a:p>
          <a:p>
            <a:pPr marL="0" indent="0">
              <a:buNone/>
            </a:pPr>
            <a:r>
              <a:rPr lang="en-GB" sz="1800" dirty="0"/>
              <a:t>The disk spins very quickly at speeds of up to 10,000 RPM.  Like an old record player, a drive head (like the needle on a record player) moves across the disk to access different tracks and sectors.  </a:t>
            </a:r>
          </a:p>
          <a:p>
            <a:pPr marL="0" indent="0">
              <a:buNone/>
            </a:pPr>
            <a:endParaRPr lang="en-GB" sz="1800" dirty="0"/>
          </a:p>
          <a:p>
            <a:pPr marL="0" indent="0">
              <a:buNone/>
            </a:pPr>
            <a:r>
              <a:rPr lang="en-GB" sz="1800" dirty="0"/>
              <a:t>Data is read from or written to the disk as it passes under the drive head.  When the drive head is not in use, it is parked to one side of the disk in order to prevent damage from movement.  A hard disk may consist of several platters, each with its own drive head. </a:t>
            </a:r>
          </a:p>
          <a:p>
            <a:pPr marL="0" indent="0">
              <a:buNone/>
            </a:pPr>
            <a:endParaRPr lang="en-GB" sz="1800" dirty="0">
              <a:hlinkClick r:id="rId2"/>
            </a:endParaRPr>
          </a:p>
          <a:p>
            <a:pPr marL="0" indent="0">
              <a:buNone/>
            </a:pPr>
            <a:r>
              <a:rPr lang="en-GB" sz="1800" dirty="0">
                <a:hlinkClick r:id="rId2"/>
              </a:rPr>
              <a:t>https://www.youtube.com/watch?v=kdmLvl1n82U</a:t>
            </a:r>
            <a:endParaRPr lang="en-GB" sz="1800" dirty="0"/>
          </a:p>
        </p:txBody>
      </p:sp>
    </p:spTree>
    <p:extLst>
      <p:ext uri="{BB962C8B-B14F-4D97-AF65-F5344CB8AC3E}">
        <p14:creationId xmlns:p14="http://schemas.microsoft.com/office/powerpoint/2010/main" val="3982902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Secondary Storage </a:t>
            </a:r>
          </a:p>
        </p:txBody>
      </p:sp>
      <p:sp>
        <p:nvSpPr>
          <p:cNvPr id="3" name="Content Placeholder 2"/>
          <p:cNvSpPr>
            <a:spLocks noGrp="1"/>
          </p:cNvSpPr>
          <p:nvPr>
            <p:ph sz="quarter" idx="1"/>
          </p:nvPr>
        </p:nvSpPr>
        <p:spPr>
          <a:xfrm>
            <a:off x="612648" y="1600200"/>
            <a:ext cx="8153400" cy="1828800"/>
          </a:xfrm>
        </p:spPr>
        <p:txBody>
          <a:bodyPr>
            <a:normAutofit/>
          </a:bodyPr>
          <a:lstStyle/>
          <a:p>
            <a:pPr marL="0" indent="0">
              <a:buNone/>
            </a:pPr>
            <a:r>
              <a:rPr lang="en-GB" sz="2000" dirty="0">
                <a:solidFill>
                  <a:srgbClr val="EA157A"/>
                </a:solidFill>
              </a:rPr>
              <a:t>Hard Disk</a:t>
            </a:r>
          </a:p>
          <a:p>
            <a:pPr marL="0" indent="0">
              <a:buNone/>
            </a:pPr>
            <a:r>
              <a:rPr lang="en-GB" sz="2000" dirty="0"/>
              <a:t>Although hard disks are less portable than optical or sold state media their huge capacity makes them very suitable for desktop purposes.  Smaller, denser surface areas spinning under the read-write heads mean that newer 3.5 inch disks have capacities of up to 640GB.</a:t>
            </a:r>
          </a:p>
          <a:p>
            <a:pPr marL="0" indent="0">
              <a:buNone/>
            </a:pPr>
            <a:endParaRPr lang="en-GB" sz="2000" dirty="0">
              <a:solidFill>
                <a:srgbClr val="EA157A"/>
              </a:solidFill>
            </a:endParaRPr>
          </a:p>
        </p:txBody>
      </p:sp>
      <p:pic>
        <p:nvPicPr>
          <p:cNvPr id="12290" name="Picture 2" descr="Image result for hard drive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3506449"/>
            <a:ext cx="4968552" cy="29121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1045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Secondary Storage </a:t>
            </a:r>
          </a:p>
        </p:txBody>
      </p:sp>
      <p:sp>
        <p:nvSpPr>
          <p:cNvPr id="3" name="Content Placeholder 2"/>
          <p:cNvSpPr>
            <a:spLocks noGrp="1"/>
          </p:cNvSpPr>
          <p:nvPr>
            <p:ph sz="quarter" idx="1"/>
          </p:nvPr>
        </p:nvSpPr>
        <p:spPr>
          <a:xfrm>
            <a:off x="612648" y="1600200"/>
            <a:ext cx="8153400" cy="3052936"/>
          </a:xfrm>
        </p:spPr>
        <p:txBody>
          <a:bodyPr>
            <a:normAutofit lnSpcReduction="10000"/>
          </a:bodyPr>
          <a:lstStyle/>
          <a:p>
            <a:pPr marL="0" indent="0">
              <a:buNone/>
            </a:pPr>
            <a:r>
              <a:rPr lang="en-GB" sz="2000" dirty="0">
                <a:solidFill>
                  <a:srgbClr val="EA157A"/>
                </a:solidFill>
              </a:rPr>
              <a:t>Optical Disk</a:t>
            </a:r>
          </a:p>
          <a:p>
            <a:pPr marL="0" indent="0">
              <a:buNone/>
            </a:pPr>
            <a:r>
              <a:rPr lang="en-GB" sz="2000" dirty="0">
                <a:solidFill>
                  <a:srgbClr val="EA157A"/>
                </a:solidFill>
              </a:rPr>
              <a:t>3 formats:</a:t>
            </a:r>
          </a:p>
          <a:p>
            <a:r>
              <a:rPr lang="en-GB" sz="2000" dirty="0"/>
              <a:t>Read-only (CD ROM)</a:t>
            </a:r>
          </a:p>
          <a:p>
            <a:r>
              <a:rPr lang="en-GB" sz="2000" dirty="0"/>
              <a:t>Recordable (CD-R)</a:t>
            </a:r>
          </a:p>
          <a:p>
            <a:r>
              <a:rPr lang="en-GB" sz="2000" dirty="0"/>
              <a:t>Rewritable (CD-RW)</a:t>
            </a:r>
          </a:p>
          <a:p>
            <a:pPr marL="0" indent="0">
              <a:buNone/>
            </a:pPr>
            <a:r>
              <a:rPr lang="en-GB" sz="1800" dirty="0"/>
              <a:t>An optical disk works by using a high powered laser to “burn” (</a:t>
            </a:r>
            <a:r>
              <a:rPr lang="en-GB" sz="1800" i="1" dirty="0"/>
              <a:t>change the chemical properties of) </a:t>
            </a:r>
            <a:r>
              <a:rPr lang="en-GB" sz="1800" dirty="0"/>
              <a:t>sections of its surface, making them less reflective.  A laser at a lower power is used to read the disk by shining light onto the surface and a sensor is used to measure the amount of light that is reflected back.  </a:t>
            </a:r>
          </a:p>
          <a:p>
            <a:endParaRPr lang="en-GB" sz="2000" dirty="0">
              <a:solidFill>
                <a:srgbClr val="EA157A"/>
              </a:solidFill>
            </a:endParaRPr>
          </a:p>
        </p:txBody>
      </p:sp>
      <p:pic>
        <p:nvPicPr>
          <p:cNvPr id="5" name="Picture 4"/>
          <p:cNvPicPr>
            <a:picLocks noChangeAspect="1"/>
          </p:cNvPicPr>
          <p:nvPr/>
        </p:nvPicPr>
        <p:blipFill>
          <a:blip r:embed="rId2"/>
          <a:stretch>
            <a:fillRect/>
          </a:stretch>
        </p:blipFill>
        <p:spPr>
          <a:xfrm>
            <a:off x="2411760" y="4437111"/>
            <a:ext cx="4248472" cy="2355293"/>
          </a:xfrm>
          <a:prstGeom prst="rect">
            <a:avLst/>
          </a:prstGeom>
        </p:spPr>
      </p:pic>
    </p:spTree>
    <p:extLst>
      <p:ext uri="{BB962C8B-B14F-4D97-AF65-F5344CB8AC3E}">
        <p14:creationId xmlns:p14="http://schemas.microsoft.com/office/powerpoint/2010/main" val="7845708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18670</TotalTime>
  <Words>927</Words>
  <Application>Microsoft Office PowerPoint</Application>
  <PresentationFormat>On-screen Show (4:3)</PresentationFormat>
  <Paragraphs>76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Tw Cen MT</vt:lpstr>
      <vt:lpstr>Wingdings</vt:lpstr>
      <vt:lpstr>Wingdings 2</vt:lpstr>
      <vt:lpstr>Median</vt:lpstr>
      <vt:lpstr>Storage Devices - The uses of magnetic, flash and optical storage devices</vt:lpstr>
      <vt:lpstr>Starter</vt:lpstr>
      <vt:lpstr>Concise Definitions</vt:lpstr>
      <vt:lpstr>Concise Definitions</vt:lpstr>
      <vt:lpstr>Guess the storage device game! </vt:lpstr>
      <vt:lpstr>Secondary Storage </vt:lpstr>
      <vt:lpstr>Secondary Storage </vt:lpstr>
      <vt:lpstr>Secondary Storage </vt:lpstr>
      <vt:lpstr>Secondary Storage </vt:lpstr>
      <vt:lpstr>Secondary Storage </vt:lpstr>
      <vt:lpstr>Secondary Storage </vt:lpstr>
      <vt:lpstr>Secondary Storage </vt:lpstr>
      <vt:lpstr>Secondary Storage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439</cp:revision>
  <dcterms:created xsi:type="dcterms:W3CDTF">2014-06-23T10:47:17Z</dcterms:created>
  <dcterms:modified xsi:type="dcterms:W3CDTF">2017-04-21T18:54:47Z</dcterms:modified>
</cp:coreProperties>
</file>