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27" r:id="rId3"/>
    <p:sldId id="328" r:id="rId4"/>
    <p:sldId id="333" r:id="rId5"/>
    <p:sldId id="334" r:id="rId6"/>
    <p:sldId id="329" r:id="rId7"/>
    <p:sldId id="330" r:id="rId8"/>
    <p:sldId id="331" r:id="rId9"/>
    <p:sldId id="335" r:id="rId10"/>
    <p:sldId id="332" r:id="rId11"/>
    <p:sldId id="336" r:id="rId12"/>
    <p:sldId id="338" r:id="rId13"/>
    <p:sldId id="337" r:id="rId14"/>
    <p:sldId id="33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81387" autoAdjust="0"/>
  </p:normalViewPr>
  <p:slideViewPr>
    <p:cSldViewPr>
      <p:cViewPr varScale="1">
        <p:scale>
          <a:sx n="56" d="100"/>
          <a:sy n="56" d="100"/>
        </p:scale>
        <p:origin x="17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17D95-82D2-4295-A5C8-CFAEB402EFA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53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cap="none" dirty="0" smtClean="0"/>
              <a:t>Sign, Magnitude and Two’s Complement</a:t>
            </a:r>
            <a:endParaRPr lang="en-GB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Data Types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/>
              <a:t>Calculating the range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The range that can be represented with </a:t>
            </a:r>
            <a:r>
              <a:rPr lang="en-GB" dirty="0" smtClean="0"/>
              <a:t>two's complement </a:t>
            </a:r>
            <a:r>
              <a:rPr lang="en-GB" dirty="0"/>
              <a:t>using </a:t>
            </a:r>
            <a:r>
              <a:rPr lang="en-GB" i="1" dirty="0"/>
              <a:t>n </a:t>
            </a:r>
            <a:r>
              <a:rPr lang="en-GB" dirty="0"/>
              <a:t>bits is given by the formula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dirty="0"/>
              <a:t>With eight bits, the maximum denary range that can be represented is -128 to 127 because the </a:t>
            </a:r>
            <a:r>
              <a:rPr lang="en-GB" dirty="0" smtClean="0"/>
              <a:t>leftmost bit </a:t>
            </a:r>
            <a:r>
              <a:rPr lang="en-GB" dirty="0"/>
              <a:t>is used as a sign bit to indicate whether a number is negative. If the leftmost number is a 1, it is </a:t>
            </a:r>
            <a:r>
              <a:rPr lang="en-GB" dirty="0" smtClean="0"/>
              <a:t>a negative </a:t>
            </a:r>
            <a:r>
              <a:rPr lang="en-GB" dirty="0"/>
              <a:t>number. Thus 10000000 represents -128.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4981" t="63781" r="31183" b="30313"/>
          <a:stretch/>
        </p:blipFill>
        <p:spPr>
          <a:xfrm>
            <a:off x="1835696" y="2780928"/>
            <a:ext cx="4826169" cy="11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84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Converting a negative denary number to binary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 by working out the positive equivalent of the number, flip all of the bits and add 1. For example, </a:t>
            </a:r>
            <a:r>
              <a:rPr lang="en-GB" dirty="0" smtClean="0"/>
              <a:t>to convert </a:t>
            </a:r>
            <a:r>
              <a:rPr lang="en-GB" dirty="0"/>
              <a:t>the denary number -9 to binary:</a:t>
            </a:r>
            <a:endParaRPr lang="en-GB" sz="900" dirty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403648" y="3529608"/>
          <a:ext cx="6096000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20256528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92684909"/>
                    </a:ext>
                  </a:extLst>
                </a:gridCol>
                <a:gridCol w="2639616">
                  <a:extLst>
                    <a:ext uri="{9D8B030D-6E8A-4147-A177-3AD203B41FA5}">
                      <a16:colId xmlns:a16="http://schemas.microsoft.com/office/drawing/2014/main" val="2907127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-9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86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Positive binary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: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00001001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825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Flip the bits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: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11110110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623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: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08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11110111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19586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10519" y="6093296"/>
            <a:ext cx="5224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2"/>
                </a:solidFill>
              </a:rPr>
              <a:t>Convert the number -65 to binary  </a:t>
            </a:r>
            <a:endParaRPr lang="en-GB" sz="105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47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Converting a negative denary number to binary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 by working out the positive equivalent of the number, flip all of the bits and add 1. For example, </a:t>
            </a:r>
            <a:r>
              <a:rPr lang="en-GB" dirty="0" smtClean="0"/>
              <a:t>to convert </a:t>
            </a:r>
            <a:r>
              <a:rPr lang="en-GB" dirty="0"/>
              <a:t>the denary number -9 to binary:</a:t>
            </a:r>
            <a:endParaRPr lang="en-GB" sz="900" dirty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403648" y="3529608"/>
          <a:ext cx="6096000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20256528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92684909"/>
                    </a:ext>
                  </a:extLst>
                </a:gridCol>
                <a:gridCol w="2639616">
                  <a:extLst>
                    <a:ext uri="{9D8B030D-6E8A-4147-A177-3AD203B41FA5}">
                      <a16:colId xmlns:a16="http://schemas.microsoft.com/office/drawing/2014/main" val="2907127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-9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86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Positive binary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: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00001001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825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Flip the bits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: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11110110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623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: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08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11110111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19586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10519" y="6093296"/>
            <a:ext cx="5224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2"/>
                </a:solidFill>
              </a:rPr>
              <a:t>10111111</a:t>
            </a:r>
            <a:endParaRPr lang="en-GB" sz="105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8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97416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Converting a negative two's complement binary number to denary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The same method works the other way. Flip all of the bits and add 1. Then work out the result in </a:t>
            </a:r>
            <a:r>
              <a:rPr lang="en-GB" dirty="0" smtClean="0"/>
              <a:t>denary using </a:t>
            </a:r>
            <a:r>
              <a:rPr lang="en-GB" dirty="0"/>
              <a:t>the normal method. For example, to convert the binary number 11100101 to denary:</a:t>
            </a: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365409"/>
              </p:ext>
            </p:extLst>
          </p:nvPr>
        </p:nvGraphicFramePr>
        <p:xfrm>
          <a:off x="1403648" y="3789040"/>
          <a:ext cx="6096000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20256528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92684909"/>
                    </a:ext>
                  </a:extLst>
                </a:gridCol>
                <a:gridCol w="2639616">
                  <a:extLst>
                    <a:ext uri="{9D8B030D-6E8A-4147-A177-3AD203B41FA5}">
                      <a16:colId xmlns:a16="http://schemas.microsoft.com/office/drawing/2014/main" val="2907127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11100101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86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Flip the bits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: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00011010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623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: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            00000001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08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-00011011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19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-27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90138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10518" y="6093296"/>
            <a:ext cx="6393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2"/>
                </a:solidFill>
              </a:rPr>
              <a:t>Convert the number 11110111 to denary</a:t>
            </a:r>
            <a:endParaRPr lang="en-GB" sz="105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25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97416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Converting a negative two's complement binary number to denary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The same method works the other way. Flip all of the bits and add 1. Then work out the result in </a:t>
            </a:r>
            <a:r>
              <a:rPr lang="en-GB" dirty="0" smtClean="0"/>
              <a:t>denary using </a:t>
            </a:r>
            <a:r>
              <a:rPr lang="en-GB" dirty="0"/>
              <a:t>the normal method. For example, to convert the binary number 11100101 to denary:</a:t>
            </a: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403648" y="3789040"/>
          <a:ext cx="6096000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20256528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92684909"/>
                    </a:ext>
                  </a:extLst>
                </a:gridCol>
                <a:gridCol w="2639616">
                  <a:extLst>
                    <a:ext uri="{9D8B030D-6E8A-4147-A177-3AD203B41FA5}">
                      <a16:colId xmlns:a16="http://schemas.microsoft.com/office/drawing/2014/main" val="2907127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11100101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86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Flip the bits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: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00011010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623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: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            00000001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08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-00011011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195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-27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90138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10518" y="6093296"/>
            <a:ext cx="6393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2"/>
                </a:solidFill>
              </a:rPr>
              <a:t>-9</a:t>
            </a:r>
            <a:endParaRPr lang="en-GB" sz="105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14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Representing negative numbers using sign and magnitude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One way to represent negative numbers is to make the leftmost bit, called the </a:t>
            </a:r>
            <a:r>
              <a:rPr lang="en-GB" b="1" dirty="0"/>
              <a:t>most significant </a:t>
            </a:r>
            <a:r>
              <a:rPr lang="en-GB" b="1" dirty="0" smtClean="0"/>
              <a:t>bit, </a:t>
            </a:r>
            <a:r>
              <a:rPr lang="en-GB" dirty="0" smtClean="0"/>
              <a:t>a </a:t>
            </a:r>
            <a:r>
              <a:rPr lang="en-GB" dirty="0"/>
              <a:t>sign bit.</a:t>
            </a:r>
          </a:p>
          <a:p>
            <a:pPr marL="0" indent="0">
              <a:buNone/>
            </a:pPr>
            <a:r>
              <a:rPr lang="en-GB" b="1" dirty="0"/>
              <a:t>• </a:t>
            </a:r>
            <a:r>
              <a:rPr lang="en-GB" dirty="0"/>
              <a:t>If</a:t>
            </a:r>
            <a:r>
              <a:rPr lang="en-GB" b="1" dirty="0"/>
              <a:t> </a:t>
            </a:r>
            <a:r>
              <a:rPr lang="en-GB" dirty="0"/>
              <a:t>the most significant bit is zero, the number is positive</a:t>
            </a:r>
          </a:p>
          <a:p>
            <a:pPr marL="0" indent="0">
              <a:buNone/>
            </a:pPr>
            <a:r>
              <a:rPr lang="en-GB" b="1" dirty="0"/>
              <a:t>• </a:t>
            </a:r>
            <a:r>
              <a:rPr lang="en-GB" dirty="0"/>
              <a:t>if the most significant bit is one, the number is negative.</a:t>
            </a:r>
          </a:p>
          <a:p>
            <a:pPr marL="0" indent="0">
              <a:buNone/>
            </a:pPr>
            <a:r>
              <a:rPr lang="en-GB" dirty="0"/>
              <a:t>In essence we are coding a plus sign as 0 and a minus sign as 1. This is known as the </a:t>
            </a:r>
            <a:r>
              <a:rPr lang="en-GB" b="1" dirty="0"/>
              <a:t>sign </a:t>
            </a:r>
            <a:r>
              <a:rPr lang="en-GB" b="1" dirty="0" smtClean="0"/>
              <a:t>and magnitude </a:t>
            </a:r>
            <a:r>
              <a:rPr lang="en-GB" dirty="0"/>
              <a:t>representation of binary numbers. For example, using one-byte numbers,</a:t>
            </a:r>
          </a:p>
          <a:p>
            <a:pPr marL="0" indent="0">
              <a:buNone/>
            </a:pPr>
            <a:r>
              <a:rPr lang="en-GB" dirty="0"/>
              <a:t>00000011 = 3</a:t>
            </a:r>
          </a:p>
          <a:p>
            <a:pPr marL="0" indent="0">
              <a:buNone/>
            </a:pPr>
            <a:r>
              <a:rPr lang="en-GB" dirty="0"/>
              <a:t>10000011 = -3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251450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Representing negative numbers using sign and magnitude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/>
              <a:t>A sign </a:t>
            </a:r>
            <a:r>
              <a:rPr lang="en-GB" sz="2800" b="1" dirty="0"/>
              <a:t>bit</a:t>
            </a:r>
            <a:r>
              <a:rPr lang="en-GB" sz="2800" dirty="0"/>
              <a:t> </a:t>
            </a:r>
            <a:r>
              <a:rPr lang="en-GB" sz="2800" dirty="0" smtClean="0"/>
              <a:t> is used to </a:t>
            </a:r>
            <a:r>
              <a:rPr lang="en-GB" sz="2800" dirty="0"/>
              <a:t>represent the sign: setting that bit (often the most significant bit) to 0 is for a positive </a:t>
            </a:r>
            <a:r>
              <a:rPr lang="en-GB" sz="2800" dirty="0" smtClean="0"/>
              <a:t>number </a:t>
            </a:r>
            <a:r>
              <a:rPr lang="en-GB" sz="2800" dirty="0"/>
              <a:t>and setting it to 1 is for a negative </a:t>
            </a:r>
            <a:r>
              <a:rPr lang="en-GB" sz="2800" dirty="0" smtClean="0"/>
              <a:t>number. </a:t>
            </a:r>
            <a:r>
              <a:rPr lang="en-GB" sz="2800" dirty="0"/>
              <a:t>The remaining bits in the number indicate the </a:t>
            </a:r>
            <a:r>
              <a:rPr lang="en-GB" sz="2800" b="1" dirty="0"/>
              <a:t>magnitude</a:t>
            </a:r>
            <a:r>
              <a:rPr lang="en-GB" sz="2800" dirty="0"/>
              <a:t> (or absolute value).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Hence</a:t>
            </a:r>
            <a:r>
              <a:rPr lang="en-GB" sz="2800" dirty="0"/>
              <a:t>, in a byte with only seven bits (apart from the sign bit), the magnitude can range from 0000000 (0) to 1111111 (127). Thus numbers ranging from −127</a:t>
            </a:r>
            <a:r>
              <a:rPr lang="en-GB" sz="2800" baseline="-25000" dirty="0"/>
              <a:t>10</a:t>
            </a:r>
            <a:r>
              <a:rPr lang="en-GB" sz="2800" dirty="0"/>
              <a:t> to +127</a:t>
            </a:r>
            <a:r>
              <a:rPr lang="en-GB" sz="2800" baseline="-25000" dirty="0"/>
              <a:t>10</a:t>
            </a:r>
            <a:r>
              <a:rPr lang="en-GB" sz="2800" dirty="0"/>
              <a:t> can be represented once the sign bit (the eighth bit) is added. For example, −43</a:t>
            </a:r>
            <a:r>
              <a:rPr lang="en-GB" sz="2800" baseline="-25000" dirty="0"/>
              <a:t>10</a:t>
            </a:r>
            <a:r>
              <a:rPr lang="en-GB" sz="2800" dirty="0"/>
              <a:t> encoded in an eight-bit byte is </a:t>
            </a:r>
            <a:r>
              <a:rPr lang="en-GB" sz="2800" b="1" dirty="0"/>
              <a:t>1</a:t>
            </a:r>
            <a:r>
              <a:rPr lang="en-GB" sz="2800" dirty="0"/>
              <a:t>0101011 while 43</a:t>
            </a:r>
            <a:r>
              <a:rPr lang="en-GB" sz="2800" baseline="-25000" dirty="0"/>
              <a:t>10</a:t>
            </a:r>
            <a:r>
              <a:rPr lang="en-GB" sz="2800" dirty="0"/>
              <a:t> is </a:t>
            </a:r>
            <a:r>
              <a:rPr lang="en-GB" sz="2800" b="1" dirty="0"/>
              <a:t>0</a:t>
            </a:r>
            <a:r>
              <a:rPr lang="en-GB" sz="2800" dirty="0"/>
              <a:t>0101011.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75876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Acti</a:t>
            </a:r>
            <a:r>
              <a:rPr lang="en-GB" b="1" dirty="0" smtClean="0"/>
              <a:t>vity 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514528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Add together these two numbers which are represented as sign and magnitude: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dirty="0" smtClean="0"/>
              <a:t>00000011</a:t>
            </a:r>
          </a:p>
          <a:p>
            <a:pPr marL="0" indent="0">
              <a:buNone/>
            </a:pPr>
            <a:r>
              <a:rPr lang="en-GB" dirty="0" smtClean="0"/>
              <a:t>10000011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730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Acti</a:t>
            </a:r>
            <a:r>
              <a:rPr lang="en-GB" b="1" dirty="0" smtClean="0"/>
              <a:t>vity 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514528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Add together these two numbers which are represented as sign and magnitude: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dirty="0" smtClean="0"/>
              <a:t>00000011 = 3</a:t>
            </a:r>
          </a:p>
          <a:p>
            <a:pPr marL="0" indent="0">
              <a:buNone/>
            </a:pPr>
            <a:r>
              <a:rPr lang="en-GB" dirty="0" smtClean="0"/>
              <a:t>10000011 = -3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10000110 = -6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470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Representing negative numbers using sign and magnitude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Binary </a:t>
            </a:r>
            <a:r>
              <a:rPr lang="en-GB" dirty="0"/>
              <a:t>arithmetic using the sign and magnitude representation does not work as you would expect. </a:t>
            </a:r>
            <a:r>
              <a:rPr lang="en-GB" dirty="0" smtClean="0"/>
              <a:t>A much </a:t>
            </a:r>
            <a:r>
              <a:rPr lang="en-GB" dirty="0"/>
              <a:t>better way of representing numbers in binary is called </a:t>
            </a:r>
            <a:r>
              <a:rPr lang="en-GB" b="1" dirty="0"/>
              <a:t>two's complement.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54520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Representing negative numbers using two's complement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514528" cy="1756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Two's complement binary works in a similar way to numbers on an analogue counter. Moving the wheel</a:t>
            </a:r>
          </a:p>
          <a:p>
            <a:pPr marL="0" indent="0">
              <a:buNone/>
            </a:pPr>
            <a:r>
              <a:rPr lang="en-GB" dirty="0"/>
              <a:t>forwards one, will create a reading of 0001 ; turn back one, and the reading will become 9999. 9999 is</a:t>
            </a:r>
          </a:p>
          <a:p>
            <a:pPr marL="0" indent="0">
              <a:buNone/>
            </a:pPr>
            <a:r>
              <a:rPr lang="en-GB" dirty="0"/>
              <a:t>interpreted as -1 .</a:t>
            </a:r>
            <a:endParaRPr lang="en-GB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664" t="58493" r="13111" b="31663"/>
          <a:stretch/>
        </p:blipFill>
        <p:spPr>
          <a:xfrm>
            <a:off x="395536" y="4509120"/>
            <a:ext cx="844652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03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Representing negative numbers using two's complement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684" t="38198" r="13664" b="35224"/>
          <a:stretch/>
        </p:blipFill>
        <p:spPr>
          <a:xfrm>
            <a:off x="306324" y="1988840"/>
            <a:ext cx="8532440" cy="390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85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791979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Calculating the </a:t>
            </a:r>
            <a:r>
              <a:rPr lang="en-GB" b="1" dirty="0" smtClean="0"/>
              <a:t>Two’s Complement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514528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2"/>
                </a:solidFill>
              </a:rPr>
              <a:t>To get the two's complement negative notation of an integer, you write out the number in binary. You then invert the digits, and add one to the result</a:t>
            </a:r>
            <a:r>
              <a:rPr lang="en-GB" b="1" dirty="0" smtClean="0">
                <a:solidFill>
                  <a:schemeClr val="accent2"/>
                </a:solidFill>
              </a:rPr>
              <a:t>.</a:t>
            </a:r>
            <a:endParaRPr lang="en-GB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Example </a:t>
            </a:r>
          </a:p>
          <a:p>
            <a:pPr marL="0" indent="0">
              <a:buNone/>
            </a:pPr>
            <a:r>
              <a:rPr lang="en-GB" sz="2000" dirty="0" smtClean="0"/>
              <a:t>-28 expression in Two’s Complement </a:t>
            </a:r>
          </a:p>
          <a:p>
            <a:pPr marL="0" indent="0">
              <a:buNone/>
            </a:pPr>
            <a:r>
              <a:rPr lang="en-GB" sz="2000" dirty="0" smtClean="0"/>
              <a:t>First write out 28 in binary </a:t>
            </a:r>
          </a:p>
          <a:p>
            <a:pPr marL="0" indent="0">
              <a:buNone/>
            </a:pPr>
            <a:r>
              <a:rPr lang="en-GB" sz="2000" dirty="0" smtClean="0"/>
              <a:t>00011100</a:t>
            </a:r>
          </a:p>
          <a:p>
            <a:pPr marL="0" indent="0">
              <a:buNone/>
            </a:pPr>
            <a:r>
              <a:rPr lang="en-GB" sz="2000" dirty="0" smtClean="0"/>
              <a:t>Then we invert in the digits</a:t>
            </a:r>
          </a:p>
          <a:p>
            <a:pPr marL="0" indent="0">
              <a:buNone/>
            </a:pPr>
            <a:r>
              <a:rPr lang="en-GB" sz="2000" dirty="0" smtClean="0"/>
              <a:t>11100011</a:t>
            </a:r>
          </a:p>
          <a:p>
            <a:pPr marL="0" indent="0">
              <a:buNone/>
            </a:pPr>
            <a:r>
              <a:rPr lang="en-GB" sz="2000" dirty="0"/>
              <a:t>Then add 1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11100100 = -28 in binary two’s complement 	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64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15127</TotalTime>
  <Words>658</Words>
  <Application>Microsoft Office PowerPoint</Application>
  <PresentationFormat>On-screen Show (4:3)</PresentationFormat>
  <Paragraphs>108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Tw Cen MT</vt:lpstr>
      <vt:lpstr>Wingdings</vt:lpstr>
      <vt:lpstr>Wingdings 2</vt:lpstr>
      <vt:lpstr>Median</vt:lpstr>
      <vt:lpstr>Sign, Magnitude and Two’s Complement</vt:lpstr>
      <vt:lpstr>Representing negative numbers using sign and magnitude</vt:lpstr>
      <vt:lpstr>Representing negative numbers using sign and magnitude</vt:lpstr>
      <vt:lpstr>Activity </vt:lpstr>
      <vt:lpstr>Activity </vt:lpstr>
      <vt:lpstr>Representing negative numbers using sign and magnitude</vt:lpstr>
      <vt:lpstr>Representing negative numbers using two's complement</vt:lpstr>
      <vt:lpstr>Representing negative numbers using two's complement</vt:lpstr>
      <vt:lpstr>Calculating the Two’s Complement</vt:lpstr>
      <vt:lpstr>Calculating the range</vt:lpstr>
      <vt:lpstr>Converting a negative denary number to binary</vt:lpstr>
      <vt:lpstr>Converting a negative denary number to binary</vt:lpstr>
      <vt:lpstr>Converting a negative two's complement binary number to denary</vt:lpstr>
      <vt:lpstr>Converting a negative two's complement binary number to denary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405</cp:revision>
  <dcterms:created xsi:type="dcterms:W3CDTF">2014-06-23T10:47:17Z</dcterms:created>
  <dcterms:modified xsi:type="dcterms:W3CDTF">2019-01-16T12:16:37Z</dcterms:modified>
</cp:coreProperties>
</file>