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315" r:id="rId3"/>
    <p:sldId id="316" r:id="rId4"/>
    <p:sldId id="317" r:id="rId5"/>
    <p:sldId id="318" r:id="rId6"/>
    <p:sldId id="319" r:id="rId7"/>
    <p:sldId id="32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15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2" autoAdjust="0"/>
    <p:restoredTop sz="93728" autoAdjust="0"/>
  </p:normalViewPr>
  <p:slideViewPr>
    <p:cSldViewPr>
      <p:cViewPr>
        <p:scale>
          <a:sx n="70" d="100"/>
          <a:sy n="70" d="100"/>
        </p:scale>
        <p:origin x="143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12/01/2018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3968" y="4038600"/>
            <a:ext cx="4555232" cy="1828800"/>
          </a:xfrm>
        </p:spPr>
        <p:txBody>
          <a:bodyPr>
            <a:normAutofit/>
          </a:bodyPr>
          <a:lstStyle/>
          <a:p>
            <a:r>
              <a:rPr lang="en-GB" sz="4800" cap="none" dirty="0" err="1" smtClean="0"/>
              <a:t>Lossy</a:t>
            </a:r>
            <a:r>
              <a:rPr lang="en-GB" sz="4800" cap="none" dirty="0" smtClean="0"/>
              <a:t> Vs Lossless</a:t>
            </a:r>
            <a:endParaRPr lang="en-GB" sz="48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/>
              <a:t>A Level Computer Science – Unit </a:t>
            </a:r>
            <a:r>
              <a:rPr lang="en-GB" sz="2800" dirty="0" smtClean="0"/>
              <a:t>1.3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442520" cy="4565104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Know why sound and images are often compressed</a:t>
            </a:r>
          </a:p>
          <a:p>
            <a:r>
              <a:rPr lang="en-GB" dirty="0" smtClean="0"/>
              <a:t>Understand </a:t>
            </a:r>
            <a:r>
              <a:rPr lang="en-GB" dirty="0"/>
              <a:t>how other files can be compressed</a:t>
            </a:r>
          </a:p>
          <a:p>
            <a:r>
              <a:rPr lang="en-GB" dirty="0"/>
              <a:t>Understand the difference between lossless and </a:t>
            </a:r>
            <a:r>
              <a:rPr lang="en-GB" dirty="0" err="1"/>
              <a:t>lossy</a:t>
            </a:r>
            <a:r>
              <a:rPr lang="en-GB" dirty="0"/>
              <a:t> compression</a:t>
            </a:r>
          </a:p>
          <a:p>
            <a:r>
              <a:rPr lang="en-GB" dirty="0"/>
              <a:t>Explain the advantages and disadvantages of different compression techniques</a:t>
            </a:r>
          </a:p>
          <a:p>
            <a:r>
              <a:rPr lang="en-GB" dirty="0"/>
              <a:t>Explain run length encoding and dictionary based compression</a:t>
            </a:r>
          </a:p>
          <a:p>
            <a:r>
              <a:rPr lang="en-GB" dirty="0"/>
              <a:t>Define symmetric and asymmetric encryption</a:t>
            </a:r>
          </a:p>
          <a:p>
            <a:r>
              <a:rPr lang="en-GB" dirty="0"/>
              <a:t>Understand how and why hashing may be used to encrypt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Why use compression?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442520" cy="4565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File </a:t>
            </a:r>
            <a:r>
              <a:rPr lang="en-GB" sz="2400" dirty="0"/>
              <a:t>compression techniques were developed to reduce the storage space of files on disk. With </a:t>
            </a:r>
            <a:r>
              <a:rPr lang="en-GB" sz="2400" dirty="0" smtClean="0"/>
              <a:t>disk storage </a:t>
            </a:r>
            <a:r>
              <a:rPr lang="en-GB" sz="2400" dirty="0"/>
              <a:t>becoming larger and cheaper, this is less important these days, but the reduction of file size </a:t>
            </a:r>
            <a:r>
              <a:rPr lang="en-GB" sz="2400" dirty="0" smtClean="0"/>
              <a:t>has become </a:t>
            </a:r>
            <a:r>
              <a:rPr lang="en-GB" sz="2400" dirty="0"/>
              <a:t>even more important in the sharing and transmission of data. Internet Service Providers (</a:t>
            </a:r>
            <a:r>
              <a:rPr lang="en-GB" sz="2400" dirty="0" smtClean="0"/>
              <a:t>ISPs) and </a:t>
            </a:r>
            <a:r>
              <a:rPr lang="en-GB" sz="2400" dirty="0"/>
              <a:t>mobile phone networks impose limits and charges on bandwidth. </a:t>
            </a:r>
            <a:endParaRPr lang="en-GB" sz="2400" dirty="0"/>
          </a:p>
        </p:txBody>
      </p:sp>
      <p:pic>
        <p:nvPicPr>
          <p:cNvPr id="1026" name="Picture 2" descr="Image result for file compress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149080"/>
            <a:ext cx="4951512" cy="2475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430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Why use compression?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712968" cy="50405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dirty="0" smtClean="0"/>
              <a:t>Images </a:t>
            </a:r>
            <a:r>
              <a:rPr lang="en-GB" sz="2000" dirty="0"/>
              <a:t>on websites need to be </a:t>
            </a:r>
            <a:r>
              <a:rPr lang="en-GB" sz="2000" dirty="0" smtClean="0"/>
              <a:t>in a </a:t>
            </a:r>
            <a:r>
              <a:rPr lang="en-GB" sz="2000" dirty="0"/>
              <a:t>compressed format to enable a web page to load quickly - even on a fast connection, music and </a:t>
            </a:r>
            <a:r>
              <a:rPr lang="en-GB" sz="2000" dirty="0" smtClean="0"/>
              <a:t>video streaming </a:t>
            </a:r>
            <a:r>
              <a:rPr lang="en-GB" sz="2000" dirty="0"/>
              <a:t>must take advantage of compression in order to reduce buffering. (In streaming audio or </a:t>
            </a:r>
            <a:r>
              <a:rPr lang="en-GB" sz="2000" dirty="0" smtClean="0"/>
              <a:t>video from </a:t>
            </a:r>
            <a:r>
              <a:rPr lang="en-GB" sz="2000" dirty="0"/>
              <a:t>the Internet, buffering refers to downloading a certain amount of data to a temporary storage area </a:t>
            </a:r>
            <a:r>
              <a:rPr lang="en-GB" sz="2000" dirty="0" smtClean="0"/>
              <a:t>or buffer</a:t>
            </a:r>
            <a:r>
              <a:rPr lang="en-GB" sz="2000" dirty="0"/>
              <a:t>, before starting to playa section of the music or movie</a:t>
            </a:r>
            <a:r>
              <a:rPr lang="en-GB" sz="2000" dirty="0" smtClean="0"/>
              <a:t>.)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Compression can be either </a:t>
            </a:r>
            <a:r>
              <a:rPr lang="en-GB" sz="2000" dirty="0" err="1"/>
              <a:t>lossy</a:t>
            </a:r>
            <a:r>
              <a:rPr lang="en-GB" sz="2000" dirty="0"/>
              <a:t>, where unnecessary information is removed from the original file, </a:t>
            </a:r>
            <a:r>
              <a:rPr lang="en-GB" sz="2000" dirty="0" smtClean="0"/>
              <a:t>or lossless</a:t>
            </a:r>
            <a:r>
              <a:rPr lang="en-GB" sz="2000" dirty="0"/>
              <a:t>. Lossless compression retains all information required to replicate the original file exactly.</a:t>
            </a:r>
            <a:endParaRPr lang="en-GB" sz="2000" dirty="0"/>
          </a:p>
        </p:txBody>
      </p:sp>
      <p:pic>
        <p:nvPicPr>
          <p:cNvPr id="2050" name="Picture 2" descr="Image result for lossy vs lossl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068960"/>
            <a:ext cx="3960440" cy="23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7621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/>
              <a:t>Lossy</a:t>
            </a:r>
            <a:r>
              <a:rPr lang="en-GB" b="1" dirty="0" smtClean="0"/>
              <a:t> Compression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442520" cy="180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err="1"/>
              <a:t>Lossy</a:t>
            </a:r>
            <a:r>
              <a:rPr lang="en-GB" sz="2000" dirty="0"/>
              <a:t> compression works by removing non-essential information. The two </a:t>
            </a:r>
            <a:r>
              <a:rPr lang="en-GB" sz="2000" b="1" dirty="0"/>
              <a:t>JPG </a:t>
            </a:r>
            <a:r>
              <a:rPr lang="en-GB" sz="2000" dirty="0"/>
              <a:t>images below are </a:t>
            </a:r>
            <a:r>
              <a:rPr lang="en-GB" sz="2000" dirty="0" smtClean="0"/>
              <a:t>clearly identifiable </a:t>
            </a:r>
            <a:r>
              <a:rPr lang="en-GB" sz="2000" dirty="0"/>
              <a:t>as the same thing, but one has been heavily compressed, displaying untidy and </a:t>
            </a:r>
            <a:r>
              <a:rPr lang="en-GB" sz="2000" dirty="0" smtClean="0"/>
              <a:t>blocky compression </a:t>
            </a:r>
            <a:r>
              <a:rPr lang="en-GB" sz="2000" dirty="0"/>
              <a:t>artefacts as a consequence. Nevertheless, we can make out the subject of the image </a:t>
            </a:r>
            <a:r>
              <a:rPr lang="en-GB" sz="2000" dirty="0" smtClean="0"/>
              <a:t>well, but </a:t>
            </a:r>
            <a:r>
              <a:rPr lang="en-GB" sz="2000" dirty="0"/>
              <a:t>the degree to which they are compressed comes at the cost of quality.</a:t>
            </a:r>
            <a:endParaRPr lang="en-GB" sz="1600" dirty="0"/>
          </a:p>
        </p:txBody>
      </p:sp>
      <p:pic>
        <p:nvPicPr>
          <p:cNvPr id="3074" name="Picture 2" descr="Image showing an example of lossy compress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54" y="3592907"/>
            <a:ext cx="729566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474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/>
              <a:t>Lossy</a:t>
            </a:r>
            <a:r>
              <a:rPr lang="en-GB" b="1" dirty="0" smtClean="0"/>
              <a:t> Compression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0788" y="1640024"/>
            <a:ext cx="8663700" cy="1800200"/>
          </a:xfrm>
        </p:spPr>
        <p:txBody>
          <a:bodyPr>
            <a:noAutofit/>
          </a:bodyPr>
          <a:lstStyle/>
          <a:p>
            <a:r>
              <a:rPr lang="en-GB" sz="1800" dirty="0"/>
              <a:t>The compression of sound and video works in a </a:t>
            </a:r>
            <a:r>
              <a:rPr lang="en-GB" sz="1800" dirty="0" smtClean="0"/>
              <a:t>similar </a:t>
            </a:r>
            <a:r>
              <a:rPr lang="en-GB" sz="1800" dirty="0"/>
              <a:t>way. </a:t>
            </a:r>
            <a:r>
              <a:rPr lang="en-GB" sz="1800" b="1" dirty="0"/>
              <a:t>MP3 </a:t>
            </a:r>
            <a:r>
              <a:rPr lang="en-GB" sz="1800" dirty="0"/>
              <a:t>files use </a:t>
            </a:r>
            <a:r>
              <a:rPr lang="en-GB" sz="1800" dirty="0" err="1"/>
              <a:t>lossy</a:t>
            </a:r>
            <a:r>
              <a:rPr lang="en-GB" sz="1800" dirty="0"/>
              <a:t> compression to </a:t>
            </a:r>
            <a:r>
              <a:rPr lang="en-GB" sz="1800" dirty="0" smtClean="0"/>
              <a:t>remove frequencies </a:t>
            </a:r>
            <a:r>
              <a:rPr lang="en-GB" sz="1800" dirty="0"/>
              <a:t>too high for most of us to hear and to remove quieter sounds that are played at the </a:t>
            </a:r>
            <a:r>
              <a:rPr lang="en-GB" sz="1800" dirty="0" smtClean="0"/>
              <a:t>same time </a:t>
            </a:r>
            <a:r>
              <a:rPr lang="en-GB" sz="1800" dirty="0"/>
              <a:t>as louder sounds. The resulting file is about </a:t>
            </a:r>
            <a:r>
              <a:rPr lang="en-GB" sz="1800" dirty="0" smtClean="0"/>
              <a:t>10</a:t>
            </a:r>
            <a:r>
              <a:rPr lang="en-GB" sz="1800" dirty="0"/>
              <a:t>% of original size, meaning that 1 minute of </a:t>
            </a:r>
            <a:r>
              <a:rPr lang="en-GB" sz="1800" dirty="0" smtClean="0"/>
              <a:t>MP3 audio </a:t>
            </a:r>
            <a:r>
              <a:rPr lang="en-GB" sz="1800" dirty="0"/>
              <a:t>equates to roughly 1 MB in size.</a:t>
            </a:r>
          </a:p>
          <a:p>
            <a:r>
              <a:rPr lang="en-GB" sz="1800" dirty="0"/>
              <a:t>Voice is transmitted over the Internet or mobile telephone networks using </a:t>
            </a:r>
            <a:r>
              <a:rPr lang="en-GB" sz="1800" dirty="0" err="1"/>
              <a:t>lossy</a:t>
            </a:r>
            <a:r>
              <a:rPr lang="en-GB" sz="1800" dirty="0"/>
              <a:t> compression </a:t>
            </a:r>
            <a:r>
              <a:rPr lang="en-GB" sz="1800" dirty="0" smtClean="0"/>
              <a:t>and although </a:t>
            </a:r>
            <a:r>
              <a:rPr lang="en-GB" sz="1800" dirty="0"/>
              <a:t>we have no problem in understanding what the other person is saying, we can recognise </a:t>
            </a:r>
            <a:r>
              <a:rPr lang="en-GB" sz="1800" dirty="0" smtClean="0"/>
              <a:t>the difference </a:t>
            </a:r>
            <a:r>
              <a:rPr lang="en-GB" sz="1800" dirty="0"/>
              <a:t>in quality of a voice over a phone rather than in person. The apparent difference is lost data.</a:t>
            </a:r>
            <a:endParaRPr lang="en-GB" sz="1000" dirty="0"/>
          </a:p>
        </p:txBody>
      </p:sp>
      <p:pic>
        <p:nvPicPr>
          <p:cNvPr id="4098" name="Picture 2" descr="Image result for lossy sound compress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692" y="4149080"/>
            <a:ext cx="5013892" cy="249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725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Lossless compression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0788" y="1640024"/>
            <a:ext cx="8663700" cy="1800200"/>
          </a:xfrm>
        </p:spPr>
        <p:txBody>
          <a:bodyPr>
            <a:noAutofit/>
          </a:bodyPr>
          <a:lstStyle/>
          <a:p>
            <a:r>
              <a:rPr lang="en-GB" sz="2400" dirty="0"/>
              <a:t>Lossless compression works by recording patterns in data rather than the actual data. Using </a:t>
            </a:r>
            <a:r>
              <a:rPr lang="en-GB" sz="2400" dirty="0" smtClean="0"/>
              <a:t>these patterns </a:t>
            </a:r>
            <a:r>
              <a:rPr lang="en-GB" sz="2400" dirty="0"/>
              <a:t>and a set of instructions on how to use them, the computer can reverse the procedure </a:t>
            </a:r>
            <a:r>
              <a:rPr lang="en-GB" sz="2400" dirty="0" smtClean="0"/>
              <a:t>and reassemble </a:t>
            </a:r>
            <a:r>
              <a:rPr lang="en-GB" sz="2400" dirty="0"/>
              <a:t>an image, sound or text file with exact accuracy and no data is lost. </a:t>
            </a:r>
            <a:endParaRPr lang="en-GB" sz="2400" dirty="0" smtClean="0"/>
          </a:p>
          <a:p>
            <a:r>
              <a:rPr lang="en-GB" sz="2400" dirty="0" smtClean="0"/>
              <a:t>This </a:t>
            </a:r>
            <a:r>
              <a:rPr lang="en-GB" sz="2400" dirty="0"/>
              <a:t>is most </a:t>
            </a:r>
            <a:r>
              <a:rPr lang="en-GB" sz="2400" dirty="0" smtClean="0"/>
              <a:t>important with </a:t>
            </a:r>
            <a:r>
              <a:rPr lang="en-GB" sz="2400" dirty="0"/>
              <a:t>the compression of program files, for example, where a single lost character would result in an </a:t>
            </a:r>
            <a:r>
              <a:rPr lang="en-GB" sz="2400" dirty="0" smtClean="0"/>
              <a:t>error in </a:t>
            </a:r>
            <a:r>
              <a:rPr lang="en-GB" sz="2400" dirty="0"/>
              <a:t>the program code. A pixel with a slightly different colour would not be of huge consequence in </a:t>
            </a:r>
            <a:r>
              <a:rPr lang="en-GB" sz="2400" dirty="0" smtClean="0"/>
              <a:t>most cases</a:t>
            </a:r>
            <a:r>
              <a:rPr lang="en-GB" sz="2400" dirty="0"/>
              <a:t>. Lossless compression usually results in a much larger file than a </a:t>
            </a:r>
            <a:r>
              <a:rPr lang="en-GB" sz="2400" dirty="0" err="1"/>
              <a:t>lossy</a:t>
            </a:r>
            <a:r>
              <a:rPr lang="en-GB" sz="2400" dirty="0"/>
              <a:t> file, but one that is </a:t>
            </a:r>
            <a:r>
              <a:rPr lang="en-GB" sz="2400" dirty="0" smtClean="0"/>
              <a:t>still significantly </a:t>
            </a:r>
            <a:r>
              <a:rPr lang="en-GB" sz="2400" dirty="0"/>
              <a:t>smaller than the original.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834821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15913</TotalTime>
  <Words>569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Tw Cen MT</vt:lpstr>
      <vt:lpstr>Wingdings</vt:lpstr>
      <vt:lpstr>Wingdings 2</vt:lpstr>
      <vt:lpstr>Median</vt:lpstr>
      <vt:lpstr>Lossy Vs Lossless</vt:lpstr>
      <vt:lpstr>Objectives</vt:lpstr>
      <vt:lpstr>Why use compression?</vt:lpstr>
      <vt:lpstr>Why use compression?</vt:lpstr>
      <vt:lpstr>Lossy Compression </vt:lpstr>
      <vt:lpstr>Lossy Compression </vt:lpstr>
      <vt:lpstr>Lossless compression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R Lofthouse</cp:lastModifiedBy>
  <cp:revision>417</cp:revision>
  <dcterms:created xsi:type="dcterms:W3CDTF">2014-06-23T10:47:17Z</dcterms:created>
  <dcterms:modified xsi:type="dcterms:W3CDTF">2018-01-13T00:09:50Z</dcterms:modified>
</cp:coreProperties>
</file>